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84" r:id="rId3"/>
    <p:sldMasterId id="2147483672" r:id="rId4"/>
  </p:sldMasterIdLst>
  <p:sldIdLst>
    <p:sldId id="256" r:id="rId5"/>
    <p:sldId id="279" r:id="rId6"/>
    <p:sldId id="280" r:id="rId7"/>
    <p:sldId id="281" r:id="rId8"/>
    <p:sldId id="282" r:id="rId9"/>
    <p:sldId id="294" r:id="rId10"/>
    <p:sldId id="296" r:id="rId11"/>
    <p:sldId id="295" r:id="rId12"/>
    <p:sldId id="283" r:id="rId13"/>
    <p:sldId id="272" r:id="rId14"/>
    <p:sldId id="273" r:id="rId15"/>
    <p:sldId id="285" r:id="rId16"/>
    <p:sldId id="286" r:id="rId17"/>
    <p:sldId id="287" r:id="rId18"/>
    <p:sldId id="293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00"/>
    <a:srgbClr val="CC3300"/>
    <a:srgbClr val="0099CC"/>
    <a:srgbClr val="0033CC"/>
    <a:srgbClr val="33CCCC"/>
    <a:srgbClr val="CCECFF"/>
    <a:srgbClr val="6600CC"/>
    <a:srgbClr val="6600FF"/>
    <a:srgbClr val="666699"/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484" autoAdjust="0"/>
    <p:restoredTop sz="94660"/>
  </p:normalViewPr>
  <p:slideViewPr>
    <p:cSldViewPr snapToGrid="0" showGuides="1">
      <p:cViewPr>
        <p:scale>
          <a:sx n="79" d="100"/>
          <a:sy n="79" d="100"/>
        </p:scale>
        <p:origin x="-108" y="-744"/>
      </p:cViewPr>
      <p:guideLst>
        <p:guide orient="horz" pos="218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D6F31-F6F0-49A2-AFFD-57C28AF01E63}" type="datetimeFigureOut">
              <a:rPr lang="ru-RU" smtClean="0"/>
              <a:pPr/>
              <a:t>09.06.2016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A6076-AA47-451A-913D-61DE841C804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89155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D6F31-F6F0-49A2-AFFD-57C28AF01E63}" type="datetimeFigureOut">
              <a:rPr lang="ru-RU" smtClean="0"/>
              <a:pPr/>
              <a:t>09.06.2016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A6076-AA47-451A-913D-61DE841C804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24455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D6F31-F6F0-49A2-AFFD-57C28AF01E63}" type="datetimeFigureOut">
              <a:rPr lang="ru-RU" smtClean="0"/>
              <a:pPr/>
              <a:t>09.06.2016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A6076-AA47-451A-913D-61DE841C804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0129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D6F31-F6F0-49A2-AFFD-57C28AF01E63}" type="datetimeFigureOut">
              <a:rPr lang="ru-RU" smtClean="0"/>
              <a:pPr/>
              <a:t>09.06.2016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A6076-AA47-451A-913D-61DE841C804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34055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D6F31-F6F0-49A2-AFFD-57C28AF01E63}" type="datetimeFigureOut">
              <a:rPr lang="ru-RU" smtClean="0"/>
              <a:pPr/>
              <a:t>09.06.2016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A6076-AA47-451A-913D-61DE841C804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78723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D6F31-F6F0-49A2-AFFD-57C28AF01E63}" type="datetimeFigureOut">
              <a:rPr lang="ru-RU" smtClean="0"/>
              <a:pPr/>
              <a:t>09.06.2016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A6076-AA47-451A-913D-61DE841C804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20148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D6F31-F6F0-49A2-AFFD-57C28AF01E63}" type="datetimeFigureOut">
              <a:rPr lang="ru-RU" smtClean="0"/>
              <a:pPr/>
              <a:t>09.06.2016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A6076-AA47-451A-913D-61DE841C804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20355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D6F31-F6F0-49A2-AFFD-57C28AF01E63}" type="datetimeFigureOut">
              <a:rPr lang="ru-RU" smtClean="0"/>
              <a:pPr/>
              <a:t>09.06.2016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A6076-AA47-451A-913D-61DE841C804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54276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D6F31-F6F0-49A2-AFFD-57C28AF01E63}" type="datetimeFigureOut">
              <a:rPr lang="ru-RU" smtClean="0"/>
              <a:pPr/>
              <a:t>09.06.2016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A6076-AA47-451A-913D-61DE841C804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7394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D6F31-F6F0-49A2-AFFD-57C28AF01E63}" type="datetimeFigureOut">
              <a:rPr lang="ru-RU" smtClean="0"/>
              <a:pPr/>
              <a:t>09.06.2016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A6076-AA47-451A-913D-61DE841C804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61595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D6F31-F6F0-49A2-AFFD-57C28AF01E63}" type="datetimeFigureOut">
              <a:rPr lang="ru-RU" smtClean="0"/>
              <a:pPr/>
              <a:t>09.06.2016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A6076-AA47-451A-913D-61DE841C804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37655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D6F31-F6F0-49A2-AFFD-57C28AF01E63}" type="datetimeFigureOut">
              <a:rPr lang="ru-RU" smtClean="0"/>
              <a:pPr/>
              <a:t>09.06.2016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A6076-AA47-451A-913D-61DE841C804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30358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D6F31-F6F0-49A2-AFFD-57C28AF01E63}" type="datetimeFigureOut">
              <a:rPr lang="ru-RU" smtClean="0"/>
              <a:pPr/>
              <a:t>09.06.2016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A6076-AA47-451A-913D-61DE841C804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531629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D6F31-F6F0-49A2-AFFD-57C28AF01E63}" type="datetimeFigureOut">
              <a:rPr lang="ru-RU" smtClean="0"/>
              <a:pPr/>
              <a:t>09.06.2016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A6076-AA47-451A-913D-61DE841C804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037189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D6F31-F6F0-49A2-AFFD-57C28AF01E63}" type="datetimeFigureOut">
              <a:rPr lang="ru-RU" smtClean="0"/>
              <a:pPr/>
              <a:t>09.06.2016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A6076-AA47-451A-913D-61DE841C804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660040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EAD06-1FE4-4F1A-B71F-5F00BD456724}" type="datetimeFigureOut">
              <a:rPr lang="ru-RU" smtClean="0"/>
              <a:pPr/>
              <a:t>09.06.2016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EC08B-43E2-430C-ADA3-DA0DFD20483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094797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EAD06-1FE4-4F1A-B71F-5F00BD456724}" type="datetimeFigureOut">
              <a:rPr lang="ru-RU" smtClean="0"/>
              <a:pPr/>
              <a:t>09.06.2016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EC08B-43E2-430C-ADA3-DA0DFD20483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829304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EAD06-1FE4-4F1A-B71F-5F00BD456724}" type="datetimeFigureOut">
              <a:rPr lang="ru-RU" smtClean="0"/>
              <a:pPr/>
              <a:t>09.06.2016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EC08B-43E2-430C-ADA3-DA0DFD20483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502772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EAD06-1FE4-4F1A-B71F-5F00BD456724}" type="datetimeFigureOut">
              <a:rPr lang="ru-RU" smtClean="0"/>
              <a:pPr/>
              <a:t>09.06.2016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EC08B-43E2-430C-ADA3-DA0DFD20483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712767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EAD06-1FE4-4F1A-B71F-5F00BD456724}" type="datetimeFigureOut">
              <a:rPr lang="ru-RU" smtClean="0"/>
              <a:pPr/>
              <a:t>09.06.2016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EC08B-43E2-430C-ADA3-DA0DFD20483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419793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EAD06-1FE4-4F1A-B71F-5F00BD456724}" type="datetimeFigureOut">
              <a:rPr lang="ru-RU" smtClean="0"/>
              <a:pPr/>
              <a:t>09.06.2016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EC08B-43E2-430C-ADA3-DA0DFD20483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598621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EAD06-1FE4-4F1A-B71F-5F00BD456724}" type="datetimeFigureOut">
              <a:rPr lang="ru-RU" smtClean="0"/>
              <a:pPr/>
              <a:t>09.06.2016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EC08B-43E2-430C-ADA3-DA0DFD20483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64883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D6F31-F6F0-49A2-AFFD-57C28AF01E63}" type="datetimeFigureOut">
              <a:rPr lang="ru-RU" smtClean="0"/>
              <a:pPr/>
              <a:t>09.06.2016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A6076-AA47-451A-913D-61DE841C804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838343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EAD06-1FE4-4F1A-B71F-5F00BD456724}" type="datetimeFigureOut">
              <a:rPr lang="ru-RU" smtClean="0"/>
              <a:pPr/>
              <a:t>09.06.2016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EC08B-43E2-430C-ADA3-DA0DFD20483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754942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EAD06-1FE4-4F1A-B71F-5F00BD456724}" type="datetimeFigureOut">
              <a:rPr lang="ru-RU" smtClean="0"/>
              <a:pPr/>
              <a:t>09.06.2016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EC08B-43E2-430C-ADA3-DA0DFD20483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570220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EAD06-1FE4-4F1A-B71F-5F00BD456724}" type="datetimeFigureOut">
              <a:rPr lang="ru-RU" smtClean="0"/>
              <a:pPr/>
              <a:t>09.06.2016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EC08B-43E2-430C-ADA3-DA0DFD20483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162508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EAD06-1FE4-4F1A-B71F-5F00BD456724}" type="datetimeFigureOut">
              <a:rPr lang="ru-RU" smtClean="0"/>
              <a:pPr/>
              <a:t>09.06.2016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EC08B-43E2-430C-ADA3-DA0DFD20483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253390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D6F31-F6F0-49A2-AFFD-57C28AF01E63}" type="datetimeFigureOut">
              <a:rPr lang="ru-RU" smtClean="0"/>
              <a:pPr/>
              <a:t>09.06.2016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A6076-AA47-451A-913D-61DE841C804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181133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D6F31-F6F0-49A2-AFFD-57C28AF01E63}" type="datetimeFigureOut">
              <a:rPr lang="ru-RU" smtClean="0"/>
              <a:pPr/>
              <a:t>09.06.2016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A6076-AA47-451A-913D-61DE841C804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546192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D6F31-F6F0-49A2-AFFD-57C28AF01E63}" type="datetimeFigureOut">
              <a:rPr lang="ru-RU" smtClean="0"/>
              <a:pPr/>
              <a:t>09.06.2016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A6076-AA47-451A-913D-61DE841C804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442904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D6F31-F6F0-49A2-AFFD-57C28AF01E63}" type="datetimeFigureOut">
              <a:rPr lang="ru-RU" smtClean="0"/>
              <a:pPr/>
              <a:t>09.06.2016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A6076-AA47-451A-913D-61DE841C804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178916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D6F31-F6F0-49A2-AFFD-57C28AF01E63}" type="datetimeFigureOut">
              <a:rPr lang="ru-RU" smtClean="0"/>
              <a:pPr/>
              <a:t>09.06.2016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A6076-AA47-451A-913D-61DE841C804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555290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D6F31-F6F0-49A2-AFFD-57C28AF01E63}" type="datetimeFigureOut">
              <a:rPr lang="ru-RU" smtClean="0"/>
              <a:pPr/>
              <a:t>09.06.2016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A6076-AA47-451A-913D-61DE841C804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96132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D6F31-F6F0-49A2-AFFD-57C28AF01E63}" type="datetimeFigureOut">
              <a:rPr lang="ru-RU" smtClean="0"/>
              <a:pPr/>
              <a:t>09.06.2016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A6076-AA47-451A-913D-61DE841C804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769075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D6F31-F6F0-49A2-AFFD-57C28AF01E63}" type="datetimeFigureOut">
              <a:rPr lang="ru-RU" smtClean="0"/>
              <a:pPr/>
              <a:t>09.06.2016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A6076-AA47-451A-913D-61DE841C804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668314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D6F31-F6F0-49A2-AFFD-57C28AF01E63}" type="datetimeFigureOut">
              <a:rPr lang="ru-RU" smtClean="0"/>
              <a:pPr/>
              <a:t>09.06.2016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A6076-AA47-451A-913D-61DE841C804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190821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D6F31-F6F0-49A2-AFFD-57C28AF01E63}" type="datetimeFigureOut">
              <a:rPr lang="ru-RU" smtClean="0"/>
              <a:pPr/>
              <a:t>09.06.2016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A6076-AA47-451A-913D-61DE841C804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460608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D6F31-F6F0-49A2-AFFD-57C28AF01E63}" type="datetimeFigureOut">
              <a:rPr lang="ru-RU" smtClean="0"/>
              <a:pPr/>
              <a:t>09.06.2016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A6076-AA47-451A-913D-61DE841C804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749886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D6F31-F6F0-49A2-AFFD-57C28AF01E63}" type="datetimeFigureOut">
              <a:rPr lang="ru-RU" smtClean="0"/>
              <a:pPr/>
              <a:t>09.06.2016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A6076-AA47-451A-913D-61DE841C804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54096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D6F31-F6F0-49A2-AFFD-57C28AF01E63}" type="datetimeFigureOut">
              <a:rPr lang="ru-RU" smtClean="0"/>
              <a:pPr/>
              <a:t>09.06.2016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A6076-AA47-451A-913D-61DE841C804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49860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D6F31-F6F0-49A2-AFFD-57C28AF01E63}" type="datetimeFigureOut">
              <a:rPr lang="ru-RU" smtClean="0"/>
              <a:pPr/>
              <a:t>09.06.2016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A6076-AA47-451A-913D-61DE841C804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88364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D6F31-F6F0-49A2-AFFD-57C28AF01E63}" type="datetimeFigureOut">
              <a:rPr lang="ru-RU" smtClean="0"/>
              <a:pPr/>
              <a:t>09.06.2016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A6076-AA47-451A-913D-61DE841C804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62668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D6F31-F6F0-49A2-AFFD-57C28AF01E63}" type="datetimeFigureOut">
              <a:rPr lang="ru-RU" smtClean="0"/>
              <a:pPr/>
              <a:t>09.06.2016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A6076-AA47-451A-913D-61DE841C804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96922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D6F31-F6F0-49A2-AFFD-57C28AF01E63}" type="datetimeFigureOut">
              <a:rPr lang="ru-RU" smtClean="0"/>
              <a:pPr/>
              <a:t>09.06.2016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A6076-AA47-451A-913D-61DE841C804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12360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microsoft.com/office/2007/relationships/hdphoto" Target="../media/hdphoto1.wdp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0D6F31-F6F0-49A2-AFFD-57C28AF01E63}" type="datetimeFigureOut">
              <a:rPr lang="ru-RU" smtClean="0"/>
              <a:pPr/>
              <a:t>09.06.2016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0A6076-AA47-451A-913D-61DE841C804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9193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-18000"/>
                    </a14:imgEffect>
                    <a14:imgEffect>
                      <a14:brightnessContrast contrast="-3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0D6F31-F6F0-49A2-AFFD-57C28AF01E63}" type="datetimeFigureOut">
              <a:rPr lang="ru-RU" smtClean="0"/>
              <a:pPr/>
              <a:t>09.06.2016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0A6076-AA47-451A-913D-61DE841C804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05509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BEAD06-1FE4-4F1A-B71F-5F00BD456724}" type="datetimeFigureOut">
              <a:rPr lang="ru-RU" smtClean="0"/>
              <a:pPr/>
              <a:t>09.06.2016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AEC08B-43E2-430C-ADA3-DA0DFD20483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88890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0D6F31-F6F0-49A2-AFFD-57C28AF01E63}" type="datetimeFigureOut">
              <a:rPr lang="ru-RU" smtClean="0"/>
              <a:pPr/>
              <a:t>09.06.2016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0A6076-AA47-451A-913D-61DE841C804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7591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9.xml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9.xml"/><Relationship Id="rId4" Type="http://schemas.microsoft.com/office/2007/relationships/hdphoto" Target="../media/hdphoto3.wd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694673" y="1342364"/>
            <a:ext cx="5417273" cy="2387600"/>
          </a:xfrm>
        </p:spPr>
        <p:txBody>
          <a:bodyPr>
            <a:normAutofit/>
          </a:bodyPr>
          <a:lstStyle/>
          <a:p>
            <a:r>
              <a:rPr lang="ru-RU" sz="4000" dirty="0">
                <a:solidFill>
                  <a:schemeClr val="bg1"/>
                </a:solidFill>
              </a:rPr>
              <a:t>РЕГИОНАЛЬНЫЕ </a:t>
            </a:r>
            <a:br>
              <a:rPr lang="ru-RU" sz="4000" dirty="0">
                <a:solidFill>
                  <a:schemeClr val="bg1"/>
                </a:solidFill>
              </a:rPr>
            </a:br>
            <a:r>
              <a:rPr lang="ru-RU" sz="4000" dirty="0">
                <a:solidFill>
                  <a:schemeClr val="bg1"/>
                </a:solidFill>
              </a:rPr>
              <a:t>МЕРЫ ПОДДЕРЖКИ</a:t>
            </a:r>
          </a:p>
        </p:txBody>
      </p:sp>
    </p:spTree>
    <p:extLst>
      <p:ext uri="{BB962C8B-B14F-4D97-AF65-F5344CB8AC3E}">
        <p14:creationId xmlns:p14="http://schemas.microsoft.com/office/powerpoint/2010/main" val="26426186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모서리가 둥근 직사각형 4"/>
          <p:cNvSpPr/>
          <p:nvPr/>
        </p:nvSpPr>
        <p:spPr>
          <a:xfrm>
            <a:off x="1572933" y="3399156"/>
            <a:ext cx="3031272" cy="3405403"/>
          </a:xfrm>
          <a:prstGeom prst="roundRect">
            <a:avLst>
              <a:gd name="adj" fmla="val 3136"/>
            </a:avLst>
          </a:prstGeom>
          <a:gradFill flip="none" rotWithShape="1">
            <a:gsLst>
              <a:gs pos="0">
                <a:schemeClr val="accent1">
                  <a:lumMod val="50000"/>
                </a:schemeClr>
              </a:gs>
              <a:gs pos="43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모서리가 둥근 직사각형 9"/>
          <p:cNvSpPr/>
          <p:nvPr/>
        </p:nvSpPr>
        <p:spPr>
          <a:xfrm>
            <a:off x="1679929" y="3922610"/>
            <a:ext cx="2809734" cy="2640752"/>
          </a:xfrm>
          <a:prstGeom prst="roundRect">
            <a:avLst>
              <a:gd name="adj" fmla="val 6545"/>
            </a:avLst>
          </a:prstGeom>
          <a:solidFill>
            <a:srgbClr val="EEE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1921726" y="3390786"/>
            <a:ext cx="235161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altLang="ko-KR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ПРИОРИТЕТНЫЙ</a:t>
            </a:r>
            <a:endParaRPr lang="en-US" altLang="ko-KR" sz="20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40" name="5-конечная звезда 39"/>
          <p:cNvSpPr/>
          <p:nvPr/>
        </p:nvSpPr>
        <p:spPr>
          <a:xfrm>
            <a:off x="2895604" y="3748847"/>
            <a:ext cx="144966" cy="119692"/>
          </a:xfrm>
          <a:prstGeom prst="star5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5-конечная звезда 40"/>
          <p:cNvSpPr/>
          <p:nvPr/>
        </p:nvSpPr>
        <p:spPr>
          <a:xfrm>
            <a:off x="3103759" y="3745131"/>
            <a:ext cx="144966" cy="119692"/>
          </a:xfrm>
          <a:prstGeom prst="star5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965" y="1"/>
            <a:ext cx="1469419" cy="1136800"/>
          </a:xfrm>
          <a:prstGeom prst="rect">
            <a:avLst/>
          </a:prstGeom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-298176" y="-77522"/>
            <a:ext cx="10992678" cy="116758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>
                <a:solidFill>
                  <a:srgbClr val="002060"/>
                </a:solidFill>
              </a:rPr>
              <a:t>Налоговые  льготы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427197" y="1091938"/>
            <a:ext cx="68407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Закон Московской области № 151/2004-ОЗ от 24.11.2004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2422335" y="1477523"/>
            <a:ext cx="412965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СТАТЬЯ 26.15</a:t>
            </a:r>
          </a:p>
          <a:p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Для субъектов малого предпринимательства</a:t>
            </a:r>
            <a:endParaRPr lang="ru-RU" sz="1600" dirty="0"/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>
            <a:off x="2308302" y="1148577"/>
            <a:ext cx="0" cy="975277"/>
          </a:xfrm>
          <a:prstGeom prst="line">
            <a:avLst/>
          </a:prstGeom>
          <a:ln w="53975" cap="rnd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Заголовок 1"/>
          <p:cNvSpPr txBox="1">
            <a:spLocks/>
          </p:cNvSpPr>
          <p:nvPr/>
        </p:nvSpPr>
        <p:spPr>
          <a:xfrm>
            <a:off x="6368563" y="2364135"/>
            <a:ext cx="5628930" cy="64915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5750" indent="-285750" algn="l">
              <a:buFont typeface="Wingdings" panose="05000000000000000000" pitchFamily="2" charset="2"/>
              <a:buChar char="ü"/>
            </a:pPr>
            <a:r>
              <a:rPr lang="ru-RU" sz="1800" dirty="0">
                <a:solidFill>
                  <a:srgbClr val="002060"/>
                </a:solidFill>
              </a:rPr>
              <a:t>здравоохранение, образование, социальные услуги, </a:t>
            </a:r>
          </a:p>
          <a:p>
            <a:pPr marL="285750" indent="-285750" algn="l">
              <a:buFont typeface="Wingdings" panose="05000000000000000000" pitchFamily="2" charset="2"/>
              <a:buChar char="ü"/>
            </a:pPr>
            <a:r>
              <a:rPr lang="ru-RU" sz="1800" dirty="0">
                <a:solidFill>
                  <a:srgbClr val="002060"/>
                </a:solidFill>
              </a:rPr>
              <a:t>научные исследования, тепловая энергия, </a:t>
            </a:r>
          </a:p>
          <a:p>
            <a:pPr marL="285750" indent="-285750" algn="l">
              <a:buFont typeface="Wingdings" panose="05000000000000000000" pitchFamily="2" charset="2"/>
              <a:buChar char="ü"/>
            </a:pPr>
            <a:r>
              <a:rPr lang="ru-RU" sz="1800" dirty="0">
                <a:solidFill>
                  <a:srgbClr val="002060"/>
                </a:solidFill>
              </a:rPr>
              <a:t>переработка отходов, сбор и очистка воды</a:t>
            </a:r>
          </a:p>
        </p:txBody>
      </p:sp>
      <p:sp>
        <p:nvSpPr>
          <p:cNvPr id="26" name="모서리가 둥근 직사각형 4"/>
          <p:cNvSpPr/>
          <p:nvPr/>
        </p:nvSpPr>
        <p:spPr>
          <a:xfrm>
            <a:off x="6526350" y="3401567"/>
            <a:ext cx="3031272" cy="3405403"/>
          </a:xfrm>
          <a:prstGeom prst="roundRect">
            <a:avLst>
              <a:gd name="adj" fmla="val 3136"/>
            </a:avLst>
          </a:prstGeom>
          <a:gradFill flip="none" rotWithShape="1">
            <a:gsLst>
              <a:gs pos="0">
                <a:schemeClr val="accent1">
                  <a:lumMod val="50000"/>
                </a:schemeClr>
              </a:gs>
              <a:gs pos="43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모서리가 둥근 직사각형 9"/>
          <p:cNvSpPr/>
          <p:nvPr/>
        </p:nvSpPr>
        <p:spPr>
          <a:xfrm>
            <a:off x="6633346" y="3925021"/>
            <a:ext cx="2809734" cy="2640752"/>
          </a:xfrm>
          <a:prstGeom prst="roundRect">
            <a:avLst>
              <a:gd name="adj" fmla="val 6545"/>
            </a:avLst>
          </a:prstGeom>
          <a:solidFill>
            <a:srgbClr val="EEE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TextBox 35"/>
          <p:cNvSpPr txBox="1">
            <a:spLocks noChangeArrowheads="1"/>
          </p:cNvSpPr>
          <p:nvPr/>
        </p:nvSpPr>
        <p:spPr bwMode="auto">
          <a:xfrm>
            <a:off x="6875143" y="3393197"/>
            <a:ext cx="235161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altLang="ko-KR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ПРИОРИТЕТНЫЙ</a:t>
            </a:r>
            <a:endParaRPr lang="en-US" altLang="ko-KR" sz="20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42" name="5-конечная звезда 41"/>
          <p:cNvSpPr/>
          <p:nvPr/>
        </p:nvSpPr>
        <p:spPr>
          <a:xfrm>
            <a:off x="7849021" y="3751258"/>
            <a:ext cx="144966" cy="119692"/>
          </a:xfrm>
          <a:prstGeom prst="star5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5-конечная звезда 46"/>
          <p:cNvSpPr/>
          <p:nvPr/>
        </p:nvSpPr>
        <p:spPr>
          <a:xfrm>
            <a:off x="8057176" y="3747542"/>
            <a:ext cx="144966" cy="119692"/>
          </a:xfrm>
          <a:prstGeom prst="star5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Заголовок 1"/>
          <p:cNvSpPr txBox="1">
            <a:spLocks/>
          </p:cNvSpPr>
          <p:nvPr/>
        </p:nvSpPr>
        <p:spPr>
          <a:xfrm>
            <a:off x="1517798" y="2371386"/>
            <a:ext cx="5628930" cy="64915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5750" indent="-285750" algn="l">
              <a:buFont typeface="Wingdings" panose="05000000000000000000" pitchFamily="2" charset="2"/>
              <a:buChar char="ü"/>
            </a:pPr>
            <a:r>
              <a:rPr lang="ru-RU" sz="1800" dirty="0">
                <a:solidFill>
                  <a:srgbClr val="002060"/>
                </a:solidFill>
              </a:rPr>
              <a:t>офисные центры </a:t>
            </a:r>
          </a:p>
          <a:p>
            <a:pPr marL="285750" indent="-285750" algn="l">
              <a:buFont typeface="Wingdings" panose="05000000000000000000" pitchFamily="2" charset="2"/>
              <a:buChar char="ü"/>
            </a:pPr>
            <a:r>
              <a:rPr lang="ru-RU" sz="1800" dirty="0">
                <a:solidFill>
                  <a:srgbClr val="002060"/>
                </a:solidFill>
              </a:rPr>
              <a:t>гостиницы</a:t>
            </a:r>
          </a:p>
        </p:txBody>
      </p:sp>
      <p:sp>
        <p:nvSpPr>
          <p:cNvPr id="50" name="TextBox 49"/>
          <p:cNvSpPr txBox="1">
            <a:spLocks noChangeArrowheads="1"/>
          </p:cNvSpPr>
          <p:nvPr/>
        </p:nvSpPr>
        <p:spPr bwMode="auto">
          <a:xfrm>
            <a:off x="1938523" y="4089215"/>
            <a:ext cx="2357526" cy="21826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altLang="ko-KR" sz="1600" b="1" dirty="0">
                <a:solidFill>
                  <a:prstClr val="black">
                    <a:lumMod val="75000"/>
                    <a:lumOff val="25000"/>
                  </a:prstClr>
                </a:solidFill>
                <a:cs typeface="Arial" pitchFamily="34" charset="0"/>
              </a:rPr>
              <a:t>Инвестиции: </a:t>
            </a:r>
            <a:r>
              <a:rPr lang="ru-RU" altLang="ko-KR" sz="1600" dirty="0">
                <a:solidFill>
                  <a:prstClr val="black">
                    <a:lumMod val="75000"/>
                    <a:lumOff val="25000"/>
                  </a:prstClr>
                </a:solidFill>
                <a:cs typeface="Arial" pitchFamily="34" charset="0"/>
              </a:rPr>
              <a:t>от 50 </a:t>
            </a:r>
            <a:r>
              <a:rPr lang="ru-RU" altLang="ko-KR" sz="1600" dirty="0" err="1">
                <a:solidFill>
                  <a:prstClr val="black">
                    <a:lumMod val="75000"/>
                    <a:lumOff val="25000"/>
                  </a:prstClr>
                </a:solidFill>
                <a:cs typeface="Arial" pitchFamily="34" charset="0"/>
              </a:rPr>
              <a:t>млн</a:t>
            </a:r>
            <a:r>
              <a:rPr lang="ru-RU" altLang="ko-KR" sz="1600" dirty="0">
                <a:solidFill>
                  <a:prstClr val="black">
                    <a:lumMod val="75000"/>
                    <a:lumOff val="25000"/>
                  </a:prstClr>
                </a:solidFill>
                <a:cs typeface="Arial" pitchFamily="34" charset="0"/>
              </a:rPr>
              <a:t> рублей</a:t>
            </a:r>
          </a:p>
          <a:p>
            <a:pPr>
              <a:defRPr/>
            </a:pPr>
            <a:endParaRPr lang="ru-RU" sz="1600" b="1" dirty="0">
              <a:solidFill>
                <a:prstClr val="black">
                  <a:lumMod val="75000"/>
                  <a:lumOff val="25000"/>
                </a:prstClr>
              </a:solidFill>
              <a:cs typeface="Arial" panose="020B0604020202020204" pitchFamily="34" charset="0"/>
            </a:endParaRPr>
          </a:p>
          <a:p>
            <a:pPr>
              <a:defRPr/>
            </a:pPr>
            <a:r>
              <a:rPr lang="ru-RU" sz="1600" b="1" dirty="0">
                <a:solidFill>
                  <a:prstClr val="black">
                    <a:lumMod val="75000"/>
                    <a:lumOff val="25000"/>
                  </a:prstClr>
                </a:solidFill>
                <a:cs typeface="Arial" panose="020B0604020202020204" pitchFamily="34" charset="0"/>
              </a:rPr>
              <a:t>Налог на прибыль: </a:t>
            </a:r>
          </a:p>
          <a:p>
            <a:pPr>
              <a:defRPr/>
            </a:pPr>
            <a:r>
              <a:rPr lang="ru-RU" sz="1600" dirty="0">
                <a:solidFill>
                  <a:prstClr val="black">
                    <a:lumMod val="75000"/>
                    <a:lumOff val="25000"/>
                  </a:prstClr>
                </a:solidFill>
                <a:cs typeface="Arial" panose="020B0604020202020204" pitchFamily="34" charset="0"/>
              </a:rPr>
              <a:t>15,5% на 5 лет</a:t>
            </a:r>
          </a:p>
          <a:p>
            <a:pPr>
              <a:defRPr/>
            </a:pPr>
            <a:endParaRPr lang="ru-RU" altLang="ko-KR" sz="1600" b="1" dirty="0">
              <a:solidFill>
                <a:prstClr val="black">
                  <a:lumMod val="75000"/>
                  <a:lumOff val="25000"/>
                </a:prstClr>
              </a:solidFill>
              <a:cs typeface="Arial" panose="020B0604020202020204" pitchFamily="34" charset="0"/>
            </a:endParaRPr>
          </a:p>
          <a:p>
            <a:pPr>
              <a:defRPr/>
            </a:pPr>
            <a:r>
              <a:rPr lang="ru-RU" altLang="ko-KR" sz="1600" b="1" dirty="0">
                <a:solidFill>
                  <a:prstClr val="black">
                    <a:lumMod val="75000"/>
                    <a:lumOff val="25000"/>
                  </a:prstClr>
                </a:solidFill>
                <a:cs typeface="Arial" panose="020B0604020202020204" pitchFamily="34" charset="0"/>
              </a:rPr>
              <a:t>Налог на имущество:</a:t>
            </a:r>
          </a:p>
          <a:p>
            <a:pPr>
              <a:defRPr/>
            </a:pPr>
            <a:r>
              <a:rPr lang="ru-RU" altLang="ko-KR" sz="1600" dirty="0">
                <a:solidFill>
                  <a:prstClr val="black">
                    <a:lumMod val="75000"/>
                    <a:lumOff val="25000"/>
                  </a:prstClr>
                </a:solidFill>
                <a:cs typeface="Arial" panose="020B0604020202020204" pitchFamily="34" charset="0"/>
              </a:rPr>
              <a:t>0% - с 1-го по 3-й год</a:t>
            </a:r>
          </a:p>
          <a:p>
            <a:pPr>
              <a:defRPr/>
            </a:pPr>
            <a:r>
              <a:rPr lang="ru-RU" altLang="ko-KR" sz="1600" dirty="0">
                <a:solidFill>
                  <a:prstClr val="black">
                    <a:lumMod val="75000"/>
                    <a:lumOff val="25000"/>
                  </a:prstClr>
                </a:solidFill>
                <a:cs typeface="Arial" panose="020B0604020202020204" pitchFamily="34" charset="0"/>
              </a:rPr>
              <a:t>1,1% - с 4-го по 5-й год</a:t>
            </a:r>
          </a:p>
        </p:txBody>
      </p:sp>
      <p:sp>
        <p:nvSpPr>
          <p:cNvPr id="51" name="TextBox 50"/>
          <p:cNvSpPr txBox="1">
            <a:spLocks noChangeArrowheads="1"/>
          </p:cNvSpPr>
          <p:nvPr/>
        </p:nvSpPr>
        <p:spPr bwMode="auto">
          <a:xfrm>
            <a:off x="6909472" y="4035092"/>
            <a:ext cx="2317283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altLang="ko-KR" sz="1600" b="1" dirty="0">
                <a:solidFill>
                  <a:prstClr val="black">
                    <a:lumMod val="75000"/>
                    <a:lumOff val="25000"/>
                  </a:prstClr>
                </a:solidFill>
                <a:cs typeface="Arial" pitchFamily="34" charset="0"/>
              </a:rPr>
              <a:t>Инвестиции: </a:t>
            </a:r>
            <a:r>
              <a:rPr lang="ru-RU" altLang="ko-KR" sz="1600" dirty="0">
                <a:solidFill>
                  <a:prstClr val="black">
                    <a:lumMod val="75000"/>
                    <a:lumOff val="25000"/>
                  </a:prstClr>
                </a:solidFill>
                <a:cs typeface="Arial" pitchFamily="34" charset="0"/>
              </a:rPr>
              <a:t>от 50 </a:t>
            </a:r>
            <a:r>
              <a:rPr lang="ru-RU" altLang="ko-KR" sz="1600" dirty="0" err="1">
                <a:solidFill>
                  <a:prstClr val="black">
                    <a:lumMod val="75000"/>
                    <a:lumOff val="25000"/>
                  </a:prstClr>
                </a:solidFill>
                <a:cs typeface="Arial" pitchFamily="34" charset="0"/>
              </a:rPr>
              <a:t>млн</a:t>
            </a:r>
            <a:r>
              <a:rPr lang="ru-RU" altLang="ko-KR" sz="1600" dirty="0">
                <a:solidFill>
                  <a:prstClr val="black">
                    <a:lumMod val="75000"/>
                    <a:lumOff val="25000"/>
                  </a:prstClr>
                </a:solidFill>
                <a:cs typeface="Arial" pitchFamily="34" charset="0"/>
              </a:rPr>
              <a:t> рублей</a:t>
            </a:r>
          </a:p>
          <a:p>
            <a:pPr>
              <a:defRPr/>
            </a:pPr>
            <a:endParaRPr lang="ru-RU" sz="1600" b="1" dirty="0">
              <a:solidFill>
                <a:prstClr val="black">
                  <a:lumMod val="75000"/>
                  <a:lumOff val="25000"/>
                </a:prstClr>
              </a:solidFill>
              <a:cs typeface="Arial" panose="020B0604020202020204" pitchFamily="34" charset="0"/>
            </a:endParaRPr>
          </a:p>
          <a:p>
            <a:pPr>
              <a:defRPr/>
            </a:pPr>
            <a:r>
              <a:rPr lang="ru-RU" sz="1600" b="1" dirty="0">
                <a:solidFill>
                  <a:prstClr val="black">
                    <a:lumMod val="75000"/>
                    <a:lumOff val="25000"/>
                  </a:prstClr>
                </a:solidFill>
                <a:cs typeface="Arial" panose="020B0604020202020204" pitchFamily="34" charset="0"/>
              </a:rPr>
              <a:t>Налог на прибыль: </a:t>
            </a:r>
          </a:p>
          <a:p>
            <a:pPr>
              <a:defRPr/>
            </a:pPr>
            <a:r>
              <a:rPr lang="ru-RU" sz="1600" dirty="0">
                <a:solidFill>
                  <a:prstClr val="black">
                    <a:lumMod val="75000"/>
                    <a:lumOff val="25000"/>
                  </a:prstClr>
                </a:solidFill>
                <a:cs typeface="Arial" panose="020B0604020202020204" pitchFamily="34" charset="0"/>
              </a:rPr>
              <a:t>15,5%на 5 лет</a:t>
            </a:r>
          </a:p>
          <a:p>
            <a:pPr>
              <a:defRPr/>
            </a:pPr>
            <a:endParaRPr lang="ru-RU" altLang="ko-KR" sz="1600" b="1" dirty="0">
              <a:solidFill>
                <a:prstClr val="black">
                  <a:lumMod val="75000"/>
                  <a:lumOff val="25000"/>
                </a:prstClr>
              </a:solidFill>
              <a:cs typeface="Arial" panose="020B0604020202020204" pitchFamily="34" charset="0"/>
            </a:endParaRPr>
          </a:p>
          <a:p>
            <a:pPr>
              <a:defRPr/>
            </a:pPr>
            <a:r>
              <a:rPr lang="ru-RU" altLang="ko-KR" sz="1600" b="1" dirty="0">
                <a:solidFill>
                  <a:prstClr val="black">
                    <a:lumMod val="75000"/>
                    <a:lumOff val="25000"/>
                  </a:prstClr>
                </a:solidFill>
                <a:cs typeface="Arial" panose="020B0604020202020204" pitchFamily="34" charset="0"/>
              </a:rPr>
              <a:t>Налог на имущество:</a:t>
            </a:r>
          </a:p>
          <a:p>
            <a:pPr>
              <a:defRPr/>
            </a:pPr>
            <a:r>
              <a:rPr lang="ru-RU" altLang="ko-KR" sz="1600" dirty="0">
                <a:solidFill>
                  <a:prstClr val="black">
                    <a:lumMod val="75000"/>
                    <a:lumOff val="25000"/>
                  </a:prstClr>
                </a:solidFill>
                <a:cs typeface="Arial" panose="020B0604020202020204" pitchFamily="34" charset="0"/>
              </a:rPr>
              <a:t>0% - 1-й год</a:t>
            </a:r>
          </a:p>
          <a:p>
            <a:pPr>
              <a:defRPr/>
            </a:pPr>
            <a:r>
              <a:rPr lang="ru-RU" altLang="ko-KR" sz="1600" dirty="0">
                <a:solidFill>
                  <a:prstClr val="black">
                    <a:lumMod val="75000"/>
                    <a:lumOff val="25000"/>
                  </a:prstClr>
                </a:solidFill>
                <a:cs typeface="Arial" panose="020B0604020202020204" pitchFamily="34" charset="0"/>
              </a:rPr>
              <a:t>0,5% - с 2-го по 3-й год</a:t>
            </a:r>
          </a:p>
          <a:p>
            <a:pPr>
              <a:defRPr/>
            </a:pPr>
            <a:r>
              <a:rPr lang="ru-RU" altLang="ko-KR" sz="1600" dirty="0">
                <a:solidFill>
                  <a:prstClr val="black">
                    <a:lumMod val="75000"/>
                    <a:lumOff val="25000"/>
                  </a:prstClr>
                </a:solidFill>
                <a:cs typeface="Arial" panose="020B0604020202020204" pitchFamily="34" charset="0"/>
              </a:rPr>
              <a:t>1,5% - с 4-го по 5-й год</a:t>
            </a:r>
          </a:p>
        </p:txBody>
      </p:sp>
    </p:spTree>
    <p:extLst>
      <p:ext uri="{BB962C8B-B14F-4D97-AF65-F5344CB8AC3E}">
        <p14:creationId xmlns:p14="http://schemas.microsoft.com/office/powerpoint/2010/main" val="9035577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모서리가 둥근 직사각형 4"/>
          <p:cNvSpPr/>
          <p:nvPr/>
        </p:nvSpPr>
        <p:spPr>
          <a:xfrm>
            <a:off x="8118694" y="2506712"/>
            <a:ext cx="3031272" cy="3807198"/>
          </a:xfrm>
          <a:prstGeom prst="roundRect">
            <a:avLst>
              <a:gd name="adj" fmla="val 3136"/>
            </a:avLst>
          </a:prstGeom>
          <a:gradFill flip="none" rotWithShape="1">
            <a:gsLst>
              <a:gs pos="0">
                <a:schemeClr val="accent1">
                  <a:lumMod val="50000"/>
                </a:schemeClr>
              </a:gs>
              <a:gs pos="43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모서리가 둥근 직사각형 9"/>
          <p:cNvSpPr/>
          <p:nvPr/>
        </p:nvSpPr>
        <p:spPr>
          <a:xfrm>
            <a:off x="8225690" y="3120384"/>
            <a:ext cx="2809734" cy="2952328"/>
          </a:xfrm>
          <a:prstGeom prst="roundRect">
            <a:avLst>
              <a:gd name="adj" fmla="val 6545"/>
            </a:avLst>
          </a:prstGeom>
          <a:solidFill>
            <a:srgbClr val="EEE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모서리가 둥근 직사각형 4"/>
          <p:cNvSpPr/>
          <p:nvPr/>
        </p:nvSpPr>
        <p:spPr>
          <a:xfrm>
            <a:off x="4431366" y="2499276"/>
            <a:ext cx="3031272" cy="3807198"/>
          </a:xfrm>
          <a:prstGeom prst="roundRect">
            <a:avLst>
              <a:gd name="adj" fmla="val 3136"/>
            </a:avLst>
          </a:prstGeom>
          <a:gradFill flip="none" rotWithShape="1">
            <a:gsLst>
              <a:gs pos="0">
                <a:schemeClr val="accent1">
                  <a:lumMod val="50000"/>
                </a:schemeClr>
              </a:gs>
              <a:gs pos="43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965" y="1"/>
            <a:ext cx="1469419" cy="1136800"/>
          </a:xfrm>
          <a:prstGeom prst="rect">
            <a:avLst/>
          </a:prstGeom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-298176" y="-77522"/>
            <a:ext cx="10992678" cy="116758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>
                <a:solidFill>
                  <a:srgbClr val="002060"/>
                </a:solidFill>
              </a:rPr>
              <a:t>Налоговые  льготы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427197" y="1091938"/>
            <a:ext cx="68407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Закон Московской области № 151/2004-ОЗ от 24.11.2004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2422335" y="1477523"/>
            <a:ext cx="412965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СТАТЬЯ 26.15</a:t>
            </a:r>
          </a:p>
          <a:p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Для субъектов малого предпринимательства</a:t>
            </a:r>
            <a:endParaRPr lang="ru-RU" sz="1600" dirty="0"/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>
            <a:off x="2308302" y="1148577"/>
            <a:ext cx="0" cy="975277"/>
          </a:xfrm>
          <a:prstGeom prst="line">
            <a:avLst/>
          </a:prstGeom>
          <a:ln w="53975" cap="rnd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모서리가 둥근 직사각형 9"/>
          <p:cNvSpPr/>
          <p:nvPr/>
        </p:nvSpPr>
        <p:spPr>
          <a:xfrm>
            <a:off x="4538362" y="3112948"/>
            <a:ext cx="2809734" cy="2952328"/>
          </a:xfrm>
          <a:prstGeom prst="roundRect">
            <a:avLst>
              <a:gd name="adj" fmla="val 6545"/>
            </a:avLst>
          </a:prstGeom>
          <a:solidFill>
            <a:srgbClr val="EEE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Заголовок 1"/>
          <p:cNvSpPr txBox="1">
            <a:spLocks/>
          </p:cNvSpPr>
          <p:nvPr/>
        </p:nvSpPr>
        <p:spPr>
          <a:xfrm>
            <a:off x="624456" y="2536462"/>
            <a:ext cx="3442409" cy="445535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l">
              <a:buFont typeface="Wingdings" panose="05000000000000000000" pitchFamily="2" charset="2"/>
              <a:buChar char="ü"/>
            </a:pPr>
            <a:r>
              <a:rPr lang="ru-RU" sz="2000" dirty="0">
                <a:solidFill>
                  <a:srgbClr val="002060"/>
                </a:solidFill>
              </a:rPr>
              <a:t>обрабатывающие производства, </a:t>
            </a:r>
          </a:p>
          <a:p>
            <a:pPr marL="342900" indent="-342900" algn="l">
              <a:buFont typeface="Wingdings" panose="05000000000000000000" pitchFamily="2" charset="2"/>
              <a:buChar char="ü"/>
            </a:pPr>
            <a:r>
              <a:rPr lang="ru-RU" sz="2000" dirty="0">
                <a:solidFill>
                  <a:srgbClr val="002060"/>
                </a:solidFill>
              </a:rPr>
              <a:t>лесное хозяйство,</a:t>
            </a:r>
          </a:p>
          <a:p>
            <a:pPr marL="342900" indent="-342900" algn="l">
              <a:buFont typeface="Wingdings" panose="05000000000000000000" pitchFamily="2" charset="2"/>
              <a:buChar char="ü"/>
            </a:pPr>
            <a:r>
              <a:rPr lang="ru-RU" sz="2000" dirty="0">
                <a:solidFill>
                  <a:srgbClr val="002060"/>
                </a:solidFill>
              </a:rPr>
              <a:t>рыбоводство, </a:t>
            </a:r>
          </a:p>
          <a:p>
            <a:pPr marL="342900" indent="-342900" algn="l">
              <a:buFont typeface="Wingdings" panose="05000000000000000000" pitchFamily="2" charset="2"/>
              <a:buChar char="ü"/>
            </a:pPr>
            <a:r>
              <a:rPr lang="ru-RU" sz="2000" dirty="0">
                <a:solidFill>
                  <a:srgbClr val="002060"/>
                </a:solidFill>
              </a:rPr>
              <a:t>производство и распределение электроэнергии и газа,</a:t>
            </a:r>
          </a:p>
          <a:p>
            <a:pPr marL="342900" indent="-342900" algn="l">
              <a:buFont typeface="Wingdings" panose="05000000000000000000" pitchFamily="2" charset="2"/>
              <a:buChar char="ü"/>
            </a:pPr>
            <a:r>
              <a:rPr lang="ru-RU" sz="2000" dirty="0">
                <a:solidFill>
                  <a:srgbClr val="002060"/>
                </a:solidFill>
              </a:rPr>
              <a:t>транспорт и связь</a:t>
            </a: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8497222" y="2528431"/>
            <a:ext cx="235161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altLang="ko-KR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ЗНАЧИМЫЙ</a:t>
            </a:r>
            <a:endParaRPr lang="en-US" altLang="ko-KR" sz="20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24" name="5-конечная звезда 23"/>
          <p:cNvSpPr/>
          <p:nvPr/>
        </p:nvSpPr>
        <p:spPr>
          <a:xfrm>
            <a:off x="9593761" y="2886492"/>
            <a:ext cx="144966" cy="119692"/>
          </a:xfrm>
          <a:prstGeom prst="star5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4780540" y="2537471"/>
            <a:ext cx="235161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altLang="ko-KR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ПРИОРИТЕТНЫЙ</a:t>
            </a:r>
            <a:endParaRPr lang="en-US" altLang="ko-KR" sz="20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29" name="5-конечная звезда 28"/>
          <p:cNvSpPr/>
          <p:nvPr/>
        </p:nvSpPr>
        <p:spPr>
          <a:xfrm>
            <a:off x="5754418" y="2895532"/>
            <a:ext cx="144966" cy="119692"/>
          </a:xfrm>
          <a:prstGeom prst="star5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5-конечная звезда 32"/>
          <p:cNvSpPr/>
          <p:nvPr/>
        </p:nvSpPr>
        <p:spPr>
          <a:xfrm>
            <a:off x="5962573" y="2891816"/>
            <a:ext cx="144966" cy="119692"/>
          </a:xfrm>
          <a:prstGeom prst="star5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TextBox 33"/>
          <p:cNvSpPr txBox="1">
            <a:spLocks noChangeArrowheads="1"/>
          </p:cNvSpPr>
          <p:nvPr/>
        </p:nvSpPr>
        <p:spPr bwMode="auto">
          <a:xfrm>
            <a:off x="4780540" y="3313003"/>
            <a:ext cx="2448271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altLang="ko-KR" sz="1600" b="1" dirty="0">
                <a:solidFill>
                  <a:prstClr val="black">
                    <a:lumMod val="75000"/>
                    <a:lumOff val="25000"/>
                  </a:prstClr>
                </a:solidFill>
                <a:cs typeface="Arial" pitchFamily="34" charset="0"/>
              </a:rPr>
              <a:t>Инвестиции: </a:t>
            </a:r>
            <a:r>
              <a:rPr lang="ru-RU" altLang="ko-KR" sz="1600" dirty="0">
                <a:solidFill>
                  <a:prstClr val="black">
                    <a:lumMod val="75000"/>
                    <a:lumOff val="25000"/>
                  </a:prstClr>
                </a:solidFill>
                <a:cs typeface="Arial" pitchFamily="34" charset="0"/>
              </a:rPr>
              <a:t>от 100 </a:t>
            </a:r>
            <a:r>
              <a:rPr lang="ru-RU" altLang="ko-KR" sz="1600" dirty="0" err="1">
                <a:solidFill>
                  <a:prstClr val="black">
                    <a:lumMod val="75000"/>
                    <a:lumOff val="25000"/>
                  </a:prstClr>
                </a:solidFill>
                <a:cs typeface="Arial" pitchFamily="34" charset="0"/>
              </a:rPr>
              <a:t>млн</a:t>
            </a:r>
            <a:r>
              <a:rPr lang="ru-RU" altLang="ko-KR" sz="1600" dirty="0">
                <a:solidFill>
                  <a:prstClr val="black">
                    <a:lumMod val="75000"/>
                    <a:lumOff val="25000"/>
                  </a:prstClr>
                </a:solidFill>
                <a:cs typeface="Arial" pitchFamily="34" charset="0"/>
              </a:rPr>
              <a:t> рублей</a:t>
            </a:r>
          </a:p>
          <a:p>
            <a:pPr>
              <a:defRPr/>
            </a:pPr>
            <a:endParaRPr lang="ru-RU" sz="1600" b="1" dirty="0">
              <a:solidFill>
                <a:prstClr val="black">
                  <a:lumMod val="75000"/>
                  <a:lumOff val="25000"/>
                </a:prstClr>
              </a:solidFill>
              <a:cs typeface="Arial" panose="020B0604020202020204" pitchFamily="34" charset="0"/>
            </a:endParaRPr>
          </a:p>
          <a:p>
            <a:pPr>
              <a:defRPr/>
            </a:pPr>
            <a:r>
              <a:rPr lang="ru-RU" sz="1600" b="1" dirty="0">
                <a:solidFill>
                  <a:prstClr val="black">
                    <a:lumMod val="75000"/>
                    <a:lumOff val="25000"/>
                  </a:prstClr>
                </a:solidFill>
                <a:cs typeface="Arial" panose="020B0604020202020204" pitchFamily="34" charset="0"/>
              </a:rPr>
              <a:t>Налог на прибыль: </a:t>
            </a:r>
          </a:p>
          <a:p>
            <a:pPr>
              <a:defRPr/>
            </a:pPr>
            <a:r>
              <a:rPr lang="ru-RU" sz="1600" dirty="0">
                <a:solidFill>
                  <a:prstClr val="black">
                    <a:lumMod val="75000"/>
                    <a:lumOff val="25000"/>
                  </a:prstClr>
                </a:solidFill>
                <a:cs typeface="Arial" panose="020B0604020202020204" pitchFamily="34" charset="0"/>
              </a:rPr>
              <a:t>15,5% на 5 лет</a:t>
            </a:r>
          </a:p>
          <a:p>
            <a:pPr>
              <a:defRPr/>
            </a:pPr>
            <a:endParaRPr lang="ru-RU" altLang="ko-KR" sz="1600" b="1" dirty="0">
              <a:solidFill>
                <a:prstClr val="black">
                  <a:lumMod val="75000"/>
                  <a:lumOff val="25000"/>
                </a:prstClr>
              </a:solidFill>
              <a:cs typeface="Arial" panose="020B0604020202020204" pitchFamily="34" charset="0"/>
            </a:endParaRPr>
          </a:p>
          <a:p>
            <a:pPr>
              <a:defRPr/>
            </a:pPr>
            <a:r>
              <a:rPr lang="ru-RU" altLang="ko-KR" sz="1600" b="1" dirty="0">
                <a:solidFill>
                  <a:prstClr val="black">
                    <a:lumMod val="75000"/>
                    <a:lumOff val="25000"/>
                  </a:prstClr>
                </a:solidFill>
                <a:cs typeface="Arial" panose="020B0604020202020204" pitchFamily="34" charset="0"/>
              </a:rPr>
              <a:t>Налог на имущество:</a:t>
            </a:r>
          </a:p>
          <a:p>
            <a:pPr>
              <a:defRPr/>
            </a:pPr>
            <a:r>
              <a:rPr lang="ru-RU" altLang="ko-KR" sz="1600" dirty="0">
                <a:solidFill>
                  <a:prstClr val="black">
                    <a:lumMod val="75000"/>
                    <a:lumOff val="25000"/>
                  </a:prstClr>
                </a:solidFill>
                <a:cs typeface="Arial" panose="020B0604020202020204" pitchFamily="34" charset="0"/>
              </a:rPr>
              <a:t>0% - 1-й год</a:t>
            </a:r>
          </a:p>
          <a:p>
            <a:pPr>
              <a:defRPr/>
            </a:pPr>
            <a:r>
              <a:rPr lang="ru-RU" altLang="ko-KR" sz="1600" dirty="0">
                <a:solidFill>
                  <a:prstClr val="black">
                    <a:lumMod val="75000"/>
                    <a:lumOff val="25000"/>
                  </a:prstClr>
                </a:solidFill>
                <a:cs typeface="Arial" panose="020B0604020202020204" pitchFamily="34" charset="0"/>
              </a:rPr>
              <a:t>0,5% - со 2-го по 3-й год</a:t>
            </a:r>
          </a:p>
          <a:p>
            <a:pPr>
              <a:defRPr/>
            </a:pPr>
            <a:r>
              <a:rPr lang="ru-RU" altLang="ko-KR" sz="1600" dirty="0">
                <a:solidFill>
                  <a:prstClr val="black">
                    <a:lumMod val="75000"/>
                    <a:lumOff val="25000"/>
                  </a:prstClr>
                </a:solidFill>
                <a:cs typeface="Arial" panose="020B0604020202020204" pitchFamily="34" charset="0"/>
              </a:rPr>
              <a:t>1,5% - с 4-го по 5-й год</a:t>
            </a:r>
          </a:p>
        </p:txBody>
      </p:sp>
      <p:sp>
        <p:nvSpPr>
          <p:cNvPr id="35" name="TextBox 34"/>
          <p:cNvSpPr txBox="1">
            <a:spLocks noChangeArrowheads="1"/>
          </p:cNvSpPr>
          <p:nvPr/>
        </p:nvSpPr>
        <p:spPr bwMode="auto">
          <a:xfrm>
            <a:off x="8473423" y="3313003"/>
            <a:ext cx="2448271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altLang="ko-KR" sz="1600" b="1" dirty="0">
                <a:solidFill>
                  <a:prstClr val="black">
                    <a:lumMod val="75000"/>
                    <a:lumOff val="25000"/>
                  </a:prstClr>
                </a:solidFill>
                <a:cs typeface="Arial" pitchFamily="34" charset="0"/>
              </a:rPr>
              <a:t>Инвестиции: </a:t>
            </a:r>
            <a:r>
              <a:rPr lang="ru-RU" altLang="ko-KR" sz="1600" dirty="0">
                <a:solidFill>
                  <a:prstClr val="black">
                    <a:lumMod val="75000"/>
                    <a:lumOff val="25000"/>
                  </a:prstClr>
                </a:solidFill>
                <a:cs typeface="Arial" pitchFamily="34" charset="0"/>
              </a:rPr>
              <a:t>от 50 </a:t>
            </a:r>
            <a:r>
              <a:rPr lang="ru-RU" altLang="ko-KR" sz="1600" dirty="0" err="1">
                <a:solidFill>
                  <a:prstClr val="black">
                    <a:lumMod val="75000"/>
                    <a:lumOff val="25000"/>
                  </a:prstClr>
                </a:solidFill>
                <a:cs typeface="Arial" pitchFamily="34" charset="0"/>
              </a:rPr>
              <a:t>млн</a:t>
            </a:r>
            <a:r>
              <a:rPr lang="ru-RU" altLang="ko-KR" sz="1600" dirty="0">
                <a:solidFill>
                  <a:prstClr val="black">
                    <a:lumMod val="75000"/>
                    <a:lumOff val="25000"/>
                  </a:prstClr>
                </a:solidFill>
                <a:cs typeface="Arial" pitchFamily="34" charset="0"/>
              </a:rPr>
              <a:t> рублей</a:t>
            </a:r>
          </a:p>
          <a:p>
            <a:pPr>
              <a:defRPr/>
            </a:pPr>
            <a:endParaRPr lang="ru-RU" sz="1600" b="1" dirty="0">
              <a:solidFill>
                <a:prstClr val="black">
                  <a:lumMod val="75000"/>
                  <a:lumOff val="25000"/>
                </a:prstClr>
              </a:solidFill>
              <a:cs typeface="Arial" panose="020B0604020202020204" pitchFamily="34" charset="0"/>
            </a:endParaRPr>
          </a:p>
          <a:p>
            <a:pPr>
              <a:defRPr/>
            </a:pPr>
            <a:r>
              <a:rPr lang="ru-RU" sz="1600" b="1" dirty="0">
                <a:solidFill>
                  <a:prstClr val="black">
                    <a:lumMod val="75000"/>
                    <a:lumOff val="25000"/>
                  </a:prstClr>
                </a:solidFill>
                <a:cs typeface="Arial" panose="020B0604020202020204" pitchFamily="34" charset="0"/>
              </a:rPr>
              <a:t>Налог на прибыль: </a:t>
            </a:r>
          </a:p>
          <a:p>
            <a:pPr>
              <a:defRPr/>
            </a:pPr>
            <a:r>
              <a:rPr lang="ru-RU" sz="1600" dirty="0">
                <a:solidFill>
                  <a:prstClr val="black">
                    <a:lumMod val="75000"/>
                    <a:lumOff val="25000"/>
                  </a:prstClr>
                </a:solidFill>
                <a:cs typeface="Arial" panose="020B0604020202020204" pitchFamily="34" charset="0"/>
              </a:rPr>
              <a:t>15,5% на 3 года</a:t>
            </a:r>
          </a:p>
          <a:p>
            <a:pPr>
              <a:defRPr/>
            </a:pPr>
            <a:endParaRPr lang="ru-RU" altLang="ko-KR" sz="1600" b="1" dirty="0">
              <a:solidFill>
                <a:prstClr val="black">
                  <a:lumMod val="75000"/>
                  <a:lumOff val="25000"/>
                </a:prstClr>
              </a:solidFill>
              <a:cs typeface="Arial" panose="020B0604020202020204" pitchFamily="34" charset="0"/>
            </a:endParaRPr>
          </a:p>
          <a:p>
            <a:pPr>
              <a:defRPr/>
            </a:pPr>
            <a:r>
              <a:rPr lang="ru-RU" altLang="ko-KR" sz="1600" b="1" dirty="0">
                <a:solidFill>
                  <a:prstClr val="black">
                    <a:lumMod val="75000"/>
                    <a:lumOff val="25000"/>
                  </a:prstClr>
                </a:solidFill>
                <a:cs typeface="Arial" panose="020B0604020202020204" pitchFamily="34" charset="0"/>
              </a:rPr>
              <a:t>Налог на имущество:</a:t>
            </a:r>
          </a:p>
          <a:p>
            <a:pPr>
              <a:defRPr/>
            </a:pPr>
            <a:r>
              <a:rPr lang="ru-RU" altLang="ko-KR" sz="1600" dirty="0">
                <a:solidFill>
                  <a:prstClr val="black">
                    <a:lumMod val="75000"/>
                    <a:lumOff val="25000"/>
                  </a:prstClr>
                </a:solidFill>
                <a:cs typeface="Arial" panose="020B0604020202020204" pitchFamily="34" charset="0"/>
              </a:rPr>
              <a:t>0% - 1-й год</a:t>
            </a:r>
          </a:p>
          <a:p>
            <a:pPr>
              <a:defRPr/>
            </a:pPr>
            <a:r>
              <a:rPr lang="ru-RU" altLang="ko-KR" sz="1600" dirty="0">
                <a:solidFill>
                  <a:prstClr val="black">
                    <a:lumMod val="75000"/>
                    <a:lumOff val="25000"/>
                  </a:prstClr>
                </a:solidFill>
                <a:cs typeface="Arial" panose="020B0604020202020204" pitchFamily="34" charset="0"/>
              </a:rPr>
              <a:t>1,1% - со 2-го по 3-й год</a:t>
            </a:r>
          </a:p>
        </p:txBody>
      </p:sp>
    </p:spTree>
    <p:extLst>
      <p:ext uri="{BB962C8B-B14F-4D97-AF65-F5344CB8AC3E}">
        <p14:creationId xmlns:p14="http://schemas.microsoft.com/office/powerpoint/2010/main" val="26221662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965" y="1"/>
            <a:ext cx="1469419" cy="1136800"/>
          </a:xfrm>
          <a:prstGeom prst="rect">
            <a:avLst/>
          </a:prstGeom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2117903" y="-86800"/>
            <a:ext cx="10992678" cy="116758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b="1" dirty="0">
                <a:solidFill>
                  <a:srgbClr val="002060"/>
                </a:solidFill>
              </a:rPr>
              <a:t>Поддержка МСП</a:t>
            </a:r>
          </a:p>
        </p:txBody>
      </p:sp>
      <p:sp>
        <p:nvSpPr>
          <p:cNvPr id="54" name="직사각형 57"/>
          <p:cNvSpPr/>
          <p:nvPr/>
        </p:nvSpPr>
        <p:spPr bwMode="auto">
          <a:xfrm>
            <a:off x="2252332" y="3468028"/>
            <a:ext cx="3843668" cy="3217153"/>
          </a:xfrm>
          <a:prstGeom prst="roundRect">
            <a:avLst>
              <a:gd name="adj" fmla="val 5825"/>
            </a:avLst>
          </a:prstGeom>
          <a:solidFill>
            <a:schemeClr val="accent1">
              <a:lumMod val="75000"/>
            </a:schemeClr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48920" tIns="248920" rIns="248920" bIns="3093719" spcCol="1270" anchor="ctr"/>
          <a:lstStyle/>
          <a:p>
            <a:pPr algn="ctr" defTabSz="1555750">
              <a:lnSpc>
                <a:spcPct val="90000"/>
              </a:lnSpc>
              <a:spcAft>
                <a:spcPct val="35000"/>
              </a:spcAft>
              <a:defRPr/>
            </a:pPr>
            <a:endParaRPr lang="ko-KR" altLang="en-US" sz="3500" dirty="0">
              <a:solidFill>
                <a:srgbClr val="1F497D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5" name="TextBox 54"/>
          <p:cNvSpPr txBox="1"/>
          <p:nvPr/>
        </p:nvSpPr>
        <p:spPr bwMode="auto">
          <a:xfrm>
            <a:off x="2414962" y="4000763"/>
            <a:ext cx="3612149" cy="2062103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  <a:cs typeface="Arial" panose="020B0604020202020204" pitchFamily="34" charset="0"/>
              </a:rPr>
              <a:t>Организации и ИП  вправе подать в орган государственного контроля (надзора), орган муниципального контроля заявление об исключении       их из ежегодного плана проведения плановых проверок, в случае нахождении таковых в плановом </a:t>
            </a:r>
            <a:r>
              <a:rPr lang="ru-RU" sz="1600" dirty="0" smtClean="0">
                <a:solidFill>
                  <a:schemeClr val="bg1"/>
                </a:solidFill>
                <a:cs typeface="Arial" panose="020B0604020202020204" pitchFamily="34" charset="0"/>
              </a:rPr>
              <a:t>перечне</a:t>
            </a:r>
            <a:endParaRPr lang="ru-RU" sz="16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56" name="직사각형 57"/>
          <p:cNvSpPr/>
          <p:nvPr/>
        </p:nvSpPr>
        <p:spPr bwMode="auto">
          <a:xfrm>
            <a:off x="2252332" y="2798953"/>
            <a:ext cx="3843668" cy="596426"/>
          </a:xfrm>
          <a:prstGeom prst="roundRect">
            <a:avLst>
              <a:gd name="adj" fmla="val 19824"/>
            </a:avLst>
          </a:prstGeom>
          <a:solidFill>
            <a:schemeClr val="accent1">
              <a:lumMod val="50000"/>
            </a:schemeClr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48920" tIns="248920" rIns="248920" bIns="3093719" spcCol="1270" anchor="ctr"/>
          <a:lstStyle/>
          <a:p>
            <a:pPr algn="ctr" defTabSz="1555750">
              <a:lnSpc>
                <a:spcPct val="90000"/>
              </a:lnSpc>
              <a:spcAft>
                <a:spcPct val="35000"/>
              </a:spcAft>
              <a:defRPr/>
            </a:pPr>
            <a:endParaRPr lang="ko-KR" altLang="en-US" sz="3500" dirty="0">
              <a:solidFill>
                <a:srgbClr val="1F497D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7" name="직사각형 57"/>
          <p:cNvSpPr/>
          <p:nvPr/>
        </p:nvSpPr>
        <p:spPr bwMode="auto">
          <a:xfrm>
            <a:off x="6843364" y="3468027"/>
            <a:ext cx="3973313" cy="3217153"/>
          </a:xfrm>
          <a:prstGeom prst="roundRect">
            <a:avLst>
              <a:gd name="adj" fmla="val 5825"/>
            </a:avLst>
          </a:prstGeom>
          <a:solidFill>
            <a:srgbClr val="FF0000"/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248920" tIns="248920" rIns="248920" bIns="3093719" spcCol="1270" anchor="ctr"/>
          <a:lstStyle/>
          <a:p>
            <a:pPr algn="ctr" defTabSz="1555750">
              <a:lnSpc>
                <a:spcPct val="90000"/>
              </a:lnSpc>
              <a:spcAft>
                <a:spcPct val="35000"/>
              </a:spcAft>
              <a:defRPr/>
            </a:pPr>
            <a:endParaRPr lang="ko-KR" altLang="en-US" sz="3500" dirty="0">
              <a:solidFill>
                <a:srgbClr val="1F497D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8" name="직사각형 57"/>
          <p:cNvSpPr/>
          <p:nvPr/>
        </p:nvSpPr>
        <p:spPr bwMode="auto">
          <a:xfrm>
            <a:off x="6843364" y="2798953"/>
            <a:ext cx="3973313" cy="596426"/>
          </a:xfrm>
          <a:prstGeom prst="roundRect">
            <a:avLst>
              <a:gd name="adj" fmla="val 19824"/>
            </a:avLst>
          </a:prstGeom>
          <a:solidFill>
            <a:srgbClr val="C00000"/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248920" tIns="248920" rIns="248920" bIns="3093719" spcCol="1270" anchor="ctr"/>
          <a:lstStyle/>
          <a:p>
            <a:pPr algn="ctr" defTabSz="1555750">
              <a:lnSpc>
                <a:spcPct val="90000"/>
              </a:lnSpc>
              <a:spcAft>
                <a:spcPct val="35000"/>
              </a:spcAft>
              <a:defRPr/>
            </a:pPr>
            <a:endParaRPr lang="ko-KR" altLang="en-US" sz="3500" dirty="0">
              <a:solidFill>
                <a:srgbClr val="1F497D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15"/>
          <p:cNvSpPr txBox="1">
            <a:spLocks noChangeArrowheads="1"/>
          </p:cNvSpPr>
          <p:nvPr/>
        </p:nvSpPr>
        <p:spPr bwMode="auto">
          <a:xfrm>
            <a:off x="3092403" y="2910160"/>
            <a:ext cx="20701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ko-KR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МЕХАНИЗМ</a:t>
            </a:r>
            <a:endParaRPr lang="en-US" altLang="ko-KR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60" name="TextBox 38"/>
          <p:cNvSpPr txBox="1">
            <a:spLocks noChangeArrowheads="1"/>
          </p:cNvSpPr>
          <p:nvPr/>
        </p:nvSpPr>
        <p:spPr bwMode="auto">
          <a:xfrm>
            <a:off x="7794970" y="2920730"/>
            <a:ext cx="20701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ko-KR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ИСКЛЮЧЕНИЯ</a:t>
            </a:r>
            <a:endParaRPr lang="en-US" altLang="ko-KR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61" name="TextBox 60"/>
          <p:cNvSpPr txBox="1"/>
          <p:nvPr/>
        </p:nvSpPr>
        <p:spPr bwMode="auto">
          <a:xfrm>
            <a:off x="7038555" y="3754543"/>
            <a:ext cx="3778122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  <a:cs typeface="Arial" panose="020B0604020202020204" pitchFamily="34" charset="0"/>
              </a:rPr>
              <a:t>Организации </a:t>
            </a:r>
            <a:r>
              <a:rPr lang="ru-RU" sz="1600" dirty="0">
                <a:solidFill>
                  <a:schemeClr val="bg1"/>
                </a:solidFill>
                <a:cs typeface="Arial" panose="020B0604020202020204" pitchFamily="34" charset="0"/>
              </a:rPr>
              <a:t>и ИП в сферах</a:t>
            </a:r>
            <a:r>
              <a:rPr lang="en-US" sz="1600" dirty="0">
                <a:solidFill>
                  <a:schemeClr val="bg1"/>
                </a:solidFill>
                <a:cs typeface="Arial" panose="020B0604020202020204" pitchFamily="34" charset="0"/>
              </a:rPr>
              <a:t>:</a:t>
            </a:r>
            <a:r>
              <a:rPr lang="ru-RU" sz="1600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</a:p>
          <a:p>
            <a:r>
              <a:rPr lang="ru-RU" sz="1600" dirty="0">
                <a:solidFill>
                  <a:schemeClr val="bg1"/>
                </a:solidFill>
                <a:cs typeface="Arial" panose="020B0604020202020204" pitchFamily="34" charset="0"/>
              </a:rPr>
              <a:t>социальная, здравоохранения, </a:t>
            </a:r>
          </a:p>
          <a:p>
            <a:r>
              <a:rPr lang="ru-RU" sz="1600" dirty="0">
                <a:solidFill>
                  <a:schemeClr val="bg1"/>
                </a:solidFill>
                <a:cs typeface="Arial" panose="020B0604020202020204" pitchFamily="34" charset="0"/>
              </a:rPr>
              <a:t>образование, теплоснабжение, </a:t>
            </a:r>
          </a:p>
          <a:p>
            <a:r>
              <a:rPr lang="ru-RU" sz="1600" dirty="0">
                <a:solidFill>
                  <a:schemeClr val="bg1"/>
                </a:solidFill>
                <a:cs typeface="Arial" panose="020B0604020202020204" pitchFamily="34" charset="0"/>
              </a:rPr>
              <a:t>электроэнергетика, </a:t>
            </a:r>
            <a:r>
              <a:rPr lang="ru-RU" sz="1600" dirty="0" smtClean="0">
                <a:solidFill>
                  <a:schemeClr val="bg1"/>
                </a:solidFill>
                <a:cs typeface="Arial" panose="020B0604020202020204" pitchFamily="34" charset="0"/>
              </a:rPr>
              <a:t>энергосбережение</a:t>
            </a:r>
          </a:p>
          <a:p>
            <a:r>
              <a:rPr lang="ru-RU" sz="16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(проверки </a:t>
            </a:r>
            <a:r>
              <a:rPr lang="ru-RU" sz="1600" b="1" dirty="0">
                <a:solidFill>
                  <a:schemeClr val="bg1"/>
                </a:solidFill>
                <a:cs typeface="Arial" panose="020B0604020202020204" pitchFamily="34" charset="0"/>
              </a:rPr>
              <a:t>проводятся 2 и более раза         </a:t>
            </a:r>
            <a:r>
              <a:rPr lang="ru-RU" sz="16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</a:p>
          <a:p>
            <a:r>
              <a:rPr lang="ru-RU" sz="1600" b="1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ru-RU" sz="16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за </a:t>
            </a:r>
            <a:r>
              <a:rPr lang="ru-RU" sz="1600" b="1" dirty="0">
                <a:solidFill>
                  <a:schemeClr val="bg1"/>
                </a:solidFill>
                <a:cs typeface="Arial" panose="020B0604020202020204" pitchFamily="34" charset="0"/>
              </a:rPr>
              <a:t>3 </a:t>
            </a:r>
            <a:r>
              <a:rPr lang="ru-RU" sz="16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года)</a:t>
            </a:r>
            <a:endParaRPr lang="ru-RU" sz="1600" b="1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r>
              <a:rPr lang="ru-RU" sz="1600" dirty="0" smtClean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</a:p>
          <a:p>
            <a:r>
              <a:rPr lang="ru-RU" sz="1600" dirty="0" smtClean="0">
                <a:solidFill>
                  <a:schemeClr val="bg1"/>
                </a:solidFill>
                <a:cs typeface="Arial" panose="020B0604020202020204" pitchFamily="34" charset="0"/>
              </a:rPr>
              <a:t>Организации </a:t>
            </a:r>
            <a:r>
              <a:rPr lang="ru-RU" sz="1600" dirty="0">
                <a:solidFill>
                  <a:schemeClr val="bg1"/>
                </a:solidFill>
                <a:cs typeface="Arial" panose="020B0604020202020204" pitchFamily="34" charset="0"/>
              </a:rPr>
              <a:t>и ИП, у которых во время проверки за предыдущие годы обнаружены нарушения</a:t>
            </a:r>
          </a:p>
        </p:txBody>
      </p:sp>
      <p:sp>
        <p:nvSpPr>
          <p:cNvPr id="62" name="Прямоугольник 61"/>
          <p:cNvSpPr/>
          <p:nvPr/>
        </p:nvSpPr>
        <p:spPr>
          <a:xfrm>
            <a:off x="2498719" y="1043876"/>
            <a:ext cx="705678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kern="0" dirty="0"/>
              <a:t>Трехлетний мораторий на плановые  проверки малого предпринимательства введен </a:t>
            </a:r>
          </a:p>
          <a:p>
            <a:r>
              <a:rPr lang="ru-RU" sz="2400" b="1" kern="0" dirty="0"/>
              <a:t>с 1 января 2016 года по 31 декабря 2018 года</a:t>
            </a:r>
          </a:p>
        </p:txBody>
      </p:sp>
      <p:cxnSp>
        <p:nvCxnSpPr>
          <p:cNvPr id="63" name="Прямая соединительная линия 62"/>
          <p:cNvCxnSpPr/>
          <p:nvPr/>
        </p:nvCxnSpPr>
        <p:spPr>
          <a:xfrm>
            <a:off x="2308302" y="1148576"/>
            <a:ext cx="0" cy="864000"/>
          </a:xfrm>
          <a:prstGeom prst="line">
            <a:avLst/>
          </a:prstGeom>
          <a:ln w="53975" cap="rnd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04388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965" y="1"/>
            <a:ext cx="1469419" cy="1136800"/>
          </a:xfrm>
          <a:prstGeom prst="rect">
            <a:avLst/>
          </a:prstGeom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2117903" y="-86800"/>
            <a:ext cx="10992678" cy="116758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b="1" dirty="0">
                <a:solidFill>
                  <a:srgbClr val="002060"/>
                </a:solidFill>
              </a:rPr>
              <a:t>Поддержка МСП</a:t>
            </a:r>
          </a:p>
        </p:txBody>
      </p:sp>
      <p:sp>
        <p:nvSpPr>
          <p:cNvPr id="54" name="직사각형 57"/>
          <p:cNvSpPr/>
          <p:nvPr/>
        </p:nvSpPr>
        <p:spPr bwMode="auto">
          <a:xfrm>
            <a:off x="2252332" y="3468028"/>
            <a:ext cx="3843668" cy="3217153"/>
          </a:xfrm>
          <a:prstGeom prst="roundRect">
            <a:avLst>
              <a:gd name="adj" fmla="val 5825"/>
            </a:avLst>
          </a:prstGeom>
          <a:solidFill>
            <a:schemeClr val="accent1">
              <a:lumMod val="75000"/>
            </a:schemeClr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48920" tIns="248920" rIns="248920" bIns="3093719" spcCol="1270" anchor="ctr"/>
          <a:lstStyle/>
          <a:p>
            <a:pPr algn="ctr" defTabSz="1555750">
              <a:lnSpc>
                <a:spcPct val="90000"/>
              </a:lnSpc>
              <a:spcAft>
                <a:spcPct val="35000"/>
              </a:spcAft>
              <a:defRPr/>
            </a:pPr>
            <a:endParaRPr lang="ko-KR" altLang="en-US" sz="3500" dirty="0">
              <a:solidFill>
                <a:srgbClr val="1F497D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5" name="TextBox 54"/>
          <p:cNvSpPr txBox="1"/>
          <p:nvPr/>
        </p:nvSpPr>
        <p:spPr bwMode="auto">
          <a:xfrm>
            <a:off x="2414962" y="3465319"/>
            <a:ext cx="3612149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chemeClr val="bg1"/>
                </a:solidFill>
                <a:cs typeface="Arial" panose="020B0604020202020204" pitchFamily="34" charset="0"/>
              </a:rPr>
              <a:t>по кредитным договорам</a:t>
            </a:r>
            <a:endParaRPr lang="ru-RU" sz="1600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r>
              <a:rPr lang="ru-RU" sz="1600" dirty="0">
                <a:solidFill>
                  <a:schemeClr val="bg1"/>
                </a:solidFill>
                <a:cs typeface="Arial" panose="020B0604020202020204" pitchFamily="34" charset="0"/>
              </a:rPr>
              <a:t>до 50% от суммы кредита;</a:t>
            </a:r>
          </a:p>
          <a:p>
            <a:r>
              <a:rPr lang="ru-RU" sz="1600" dirty="0">
                <a:solidFill>
                  <a:schemeClr val="bg1"/>
                </a:solidFill>
                <a:cs typeface="Arial" panose="020B0604020202020204" pitchFamily="34" charset="0"/>
              </a:rPr>
              <a:t>на срок до 5 лет (торговля 18 мес.);</a:t>
            </a:r>
          </a:p>
          <a:p>
            <a:r>
              <a:rPr lang="ru-RU" sz="1600" dirty="0">
                <a:solidFill>
                  <a:schemeClr val="bg1"/>
                </a:solidFill>
                <a:cs typeface="Arial" panose="020B0604020202020204" pitchFamily="34" charset="0"/>
              </a:rPr>
              <a:t>максимальная сумма 42 млн руб.;</a:t>
            </a:r>
          </a:p>
          <a:p>
            <a:r>
              <a:rPr lang="ru-RU" sz="1600" dirty="0">
                <a:solidFill>
                  <a:schemeClr val="bg1"/>
                </a:solidFill>
                <a:cs typeface="Arial" panose="020B0604020202020204" pitchFamily="34" charset="0"/>
              </a:rPr>
              <a:t>вознаграждение Фонда 0-2% годовых от суммы поручительства</a:t>
            </a:r>
          </a:p>
          <a:p>
            <a:r>
              <a:rPr lang="ru-RU" sz="1600" b="1" dirty="0">
                <a:solidFill>
                  <a:schemeClr val="bg1"/>
                </a:solidFill>
                <a:cs typeface="Arial" panose="020B0604020202020204" pitchFamily="34" charset="0"/>
              </a:rPr>
              <a:t> по банковским гарантиям                   (44 и 223-ФЗ) </a:t>
            </a:r>
          </a:p>
          <a:p>
            <a:r>
              <a:rPr lang="ru-RU" sz="1600" dirty="0">
                <a:solidFill>
                  <a:schemeClr val="bg1"/>
                </a:solidFill>
                <a:cs typeface="Arial" panose="020B0604020202020204" pitchFamily="34" charset="0"/>
              </a:rPr>
              <a:t>до 50% от суммы гарантии;</a:t>
            </a:r>
          </a:p>
          <a:p>
            <a:r>
              <a:rPr lang="ru-RU" sz="1600" dirty="0">
                <a:solidFill>
                  <a:schemeClr val="bg1"/>
                </a:solidFill>
                <a:cs typeface="Arial" panose="020B0604020202020204" pitchFamily="34" charset="0"/>
              </a:rPr>
              <a:t>на срок до 3 лет;</a:t>
            </a:r>
          </a:p>
          <a:p>
            <a:r>
              <a:rPr lang="ru-RU" sz="1600" dirty="0">
                <a:solidFill>
                  <a:schemeClr val="bg1"/>
                </a:solidFill>
                <a:cs typeface="Arial" panose="020B0604020202020204" pitchFamily="34" charset="0"/>
              </a:rPr>
              <a:t>максимальная сумма 30 млн. руб.;</a:t>
            </a:r>
          </a:p>
          <a:p>
            <a:r>
              <a:rPr lang="ru-RU" sz="1600" dirty="0">
                <a:solidFill>
                  <a:schemeClr val="bg1"/>
                </a:solidFill>
                <a:cs typeface="Arial" panose="020B0604020202020204" pitchFamily="34" charset="0"/>
              </a:rPr>
              <a:t>вознаграждение Фонда 1% годовых от суммы поручительства</a:t>
            </a:r>
          </a:p>
          <a:p>
            <a:pPr>
              <a:defRPr/>
            </a:pP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6" name="직사각형 57"/>
          <p:cNvSpPr/>
          <p:nvPr/>
        </p:nvSpPr>
        <p:spPr bwMode="auto">
          <a:xfrm>
            <a:off x="2252332" y="2798953"/>
            <a:ext cx="3843668" cy="596426"/>
          </a:xfrm>
          <a:prstGeom prst="roundRect">
            <a:avLst>
              <a:gd name="adj" fmla="val 19824"/>
            </a:avLst>
          </a:prstGeom>
          <a:solidFill>
            <a:schemeClr val="accent1">
              <a:lumMod val="50000"/>
            </a:schemeClr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48920" tIns="248920" rIns="248920" bIns="3093719" spcCol="1270" anchor="ctr"/>
          <a:lstStyle/>
          <a:p>
            <a:pPr algn="ctr" defTabSz="1555750">
              <a:lnSpc>
                <a:spcPct val="90000"/>
              </a:lnSpc>
              <a:spcAft>
                <a:spcPct val="35000"/>
              </a:spcAft>
              <a:defRPr/>
            </a:pPr>
            <a:endParaRPr lang="ko-KR" altLang="en-US" sz="3500" dirty="0">
              <a:solidFill>
                <a:srgbClr val="1F497D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7" name="직사각형 57"/>
          <p:cNvSpPr/>
          <p:nvPr/>
        </p:nvSpPr>
        <p:spPr bwMode="auto">
          <a:xfrm>
            <a:off x="6843364" y="3468027"/>
            <a:ext cx="3973313" cy="3217153"/>
          </a:xfrm>
          <a:prstGeom prst="roundRect">
            <a:avLst>
              <a:gd name="adj" fmla="val 5825"/>
            </a:avLst>
          </a:prstGeom>
          <a:solidFill>
            <a:srgbClr val="FF0000"/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248920" tIns="248920" rIns="248920" bIns="3093719" spcCol="1270" anchor="ctr"/>
          <a:lstStyle/>
          <a:p>
            <a:pPr algn="ctr" defTabSz="1555750">
              <a:lnSpc>
                <a:spcPct val="90000"/>
              </a:lnSpc>
              <a:spcAft>
                <a:spcPct val="35000"/>
              </a:spcAft>
              <a:defRPr/>
            </a:pPr>
            <a:endParaRPr lang="ko-KR" altLang="en-US" sz="3500" dirty="0">
              <a:solidFill>
                <a:srgbClr val="1F497D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8" name="직사각형 57"/>
          <p:cNvSpPr/>
          <p:nvPr/>
        </p:nvSpPr>
        <p:spPr bwMode="auto">
          <a:xfrm>
            <a:off x="6843364" y="2798953"/>
            <a:ext cx="3973313" cy="596426"/>
          </a:xfrm>
          <a:prstGeom prst="roundRect">
            <a:avLst>
              <a:gd name="adj" fmla="val 19824"/>
            </a:avLst>
          </a:prstGeom>
          <a:solidFill>
            <a:srgbClr val="C00000"/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248920" tIns="248920" rIns="248920" bIns="3093719" spcCol="1270" anchor="ctr"/>
          <a:lstStyle/>
          <a:p>
            <a:pPr algn="ctr" defTabSz="1555750">
              <a:lnSpc>
                <a:spcPct val="90000"/>
              </a:lnSpc>
              <a:spcAft>
                <a:spcPct val="35000"/>
              </a:spcAft>
              <a:defRPr/>
            </a:pPr>
            <a:endParaRPr lang="ko-KR" altLang="en-US" sz="3500" dirty="0">
              <a:solidFill>
                <a:srgbClr val="1F497D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15"/>
          <p:cNvSpPr txBox="1">
            <a:spLocks noChangeArrowheads="1"/>
          </p:cNvSpPr>
          <p:nvPr/>
        </p:nvSpPr>
        <p:spPr bwMode="auto">
          <a:xfrm>
            <a:off x="3092403" y="2910160"/>
            <a:ext cx="20701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ko-KR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УСЛОВИЯ</a:t>
            </a:r>
            <a:endParaRPr lang="en-US" altLang="ko-KR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60" name="TextBox 38"/>
          <p:cNvSpPr txBox="1">
            <a:spLocks noChangeArrowheads="1"/>
          </p:cNvSpPr>
          <p:nvPr/>
        </p:nvSpPr>
        <p:spPr bwMode="auto">
          <a:xfrm>
            <a:off x="7794970" y="2920730"/>
            <a:ext cx="20701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ko-KR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ТРЕБОВАНИЯ</a:t>
            </a:r>
            <a:endParaRPr lang="en-US" altLang="ko-KR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61" name="TextBox 60"/>
          <p:cNvSpPr txBox="1"/>
          <p:nvPr/>
        </p:nvSpPr>
        <p:spPr bwMode="auto">
          <a:xfrm>
            <a:off x="7038555" y="3646255"/>
            <a:ext cx="3778122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chemeClr val="bg1"/>
                </a:solidFill>
                <a:cs typeface="Arial" panose="020B0604020202020204" pitchFamily="34" charset="0"/>
              </a:rPr>
              <a:t>Субъект МСП Московской области старше 3 мес.;</a:t>
            </a:r>
          </a:p>
          <a:p>
            <a:r>
              <a:rPr lang="ru-RU" sz="1600" b="1" dirty="0">
                <a:solidFill>
                  <a:schemeClr val="bg1"/>
                </a:solidFill>
                <a:cs typeface="Arial" panose="020B0604020202020204" pitchFamily="34" charset="0"/>
              </a:rPr>
              <a:t>Без долгов по налогам; </a:t>
            </a:r>
          </a:p>
          <a:p>
            <a:r>
              <a:rPr lang="ru-RU" sz="1600" b="1" dirty="0">
                <a:solidFill>
                  <a:schemeClr val="bg1"/>
                </a:solidFill>
                <a:cs typeface="Arial" panose="020B0604020202020204" pitchFamily="34" charset="0"/>
              </a:rPr>
              <a:t>С собственным залоговым обеспечением в объеме не менее 50%</a:t>
            </a:r>
          </a:p>
          <a:p>
            <a:r>
              <a:rPr lang="ru-RU" sz="1600" b="1" dirty="0">
                <a:solidFill>
                  <a:schemeClr val="bg1"/>
                </a:solidFill>
                <a:cs typeface="Arial" panose="020B0604020202020204" pitchFamily="34" charset="0"/>
              </a:rPr>
              <a:t>Запрещенные виды деятельности: </a:t>
            </a:r>
          </a:p>
          <a:p>
            <a:r>
              <a:rPr lang="ru-RU" sz="1600" b="1" dirty="0">
                <a:solidFill>
                  <a:schemeClr val="bg1"/>
                </a:solidFill>
                <a:cs typeface="Arial" panose="020B0604020202020204" pitchFamily="34" charset="0"/>
              </a:rPr>
              <a:t>Производство и реализация подакцизных товаров;</a:t>
            </a:r>
          </a:p>
          <a:p>
            <a:r>
              <a:rPr lang="ru-RU" sz="1600" b="1" dirty="0">
                <a:solidFill>
                  <a:schemeClr val="bg1"/>
                </a:solidFill>
                <a:cs typeface="Arial" panose="020B0604020202020204" pitchFamily="34" charset="0"/>
              </a:rPr>
              <a:t>Игорный бизнес, ломбарды;</a:t>
            </a:r>
          </a:p>
          <a:p>
            <a:r>
              <a:rPr lang="ru-RU" sz="1600" b="1" dirty="0">
                <a:solidFill>
                  <a:schemeClr val="bg1"/>
                </a:solidFill>
                <a:cs typeface="Arial" panose="020B0604020202020204" pitchFamily="34" charset="0"/>
              </a:rPr>
              <a:t>Добыча и реализация полезных ископаемых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2498719" y="1043876"/>
            <a:ext cx="831795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kern="0" dirty="0"/>
              <a:t>Московский областной гарантийный фонд</a:t>
            </a:r>
          </a:p>
          <a:p>
            <a:r>
              <a:rPr lang="ru-RU" kern="0" dirty="0"/>
              <a:t>Предоставление  поручительств по кредитным договорам</a:t>
            </a:r>
          </a:p>
          <a:p>
            <a:r>
              <a:rPr lang="ru-RU" kern="0" dirty="0"/>
              <a:t>и договорам банковской гарантии</a:t>
            </a: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2308302" y="1204331"/>
            <a:ext cx="0" cy="864000"/>
          </a:xfrm>
          <a:prstGeom prst="line">
            <a:avLst/>
          </a:prstGeom>
          <a:ln w="53975" cap="rnd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30204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965" y="1"/>
            <a:ext cx="1469419" cy="1136800"/>
          </a:xfrm>
          <a:prstGeom prst="rect">
            <a:avLst/>
          </a:prstGeom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2117903" y="-86800"/>
            <a:ext cx="10992678" cy="116758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b="1" dirty="0">
                <a:solidFill>
                  <a:srgbClr val="002060"/>
                </a:solidFill>
              </a:rPr>
              <a:t>Поддержка МСП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2366365" y="1327090"/>
            <a:ext cx="9725371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kern="0" dirty="0"/>
              <a:t>Московский областной фонд развития </a:t>
            </a:r>
            <a:r>
              <a:rPr lang="ru-RU" sz="2800" kern="0" dirty="0" smtClean="0"/>
              <a:t>микрофинансирования</a:t>
            </a:r>
            <a:r>
              <a:rPr lang="ru-RU" sz="2800" b="1" kern="0" dirty="0" smtClean="0"/>
              <a:t> </a:t>
            </a:r>
          </a:p>
          <a:p>
            <a:r>
              <a:rPr lang="ru-RU" kern="0" dirty="0" smtClean="0"/>
              <a:t>Предоставление  </a:t>
            </a:r>
            <a:r>
              <a:rPr lang="ru-RU" kern="0" dirty="0" err="1"/>
              <a:t>микрозаймов</a:t>
            </a:r>
            <a:r>
              <a:rPr lang="ru-RU" kern="0" dirty="0"/>
              <a:t>, в том числе начинающим предпринимателям</a:t>
            </a: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2200014" y="1286786"/>
            <a:ext cx="0" cy="864000"/>
          </a:xfrm>
          <a:prstGeom prst="line">
            <a:avLst/>
          </a:prstGeom>
          <a:ln w="53975" cap="rnd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타원 4"/>
          <p:cNvSpPr/>
          <p:nvPr/>
        </p:nvSpPr>
        <p:spPr>
          <a:xfrm>
            <a:off x="2216604" y="2932122"/>
            <a:ext cx="2537792" cy="2537793"/>
          </a:xfrm>
          <a:prstGeom prst="ellipse">
            <a:avLst/>
          </a:prstGeom>
          <a:ln/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7" name="그룹 60"/>
          <p:cNvGrpSpPr/>
          <p:nvPr/>
        </p:nvGrpSpPr>
        <p:grpSpPr>
          <a:xfrm>
            <a:off x="2117903" y="2925743"/>
            <a:ext cx="2799649" cy="2537793"/>
            <a:chOff x="5075123" y="3442121"/>
            <a:chExt cx="2481953" cy="2249809"/>
          </a:xfrm>
          <a:solidFill>
            <a:schemeClr val="accent1">
              <a:lumMod val="75000"/>
            </a:schemeClr>
          </a:solidFill>
        </p:grpSpPr>
        <p:sp>
          <p:nvSpPr>
            <p:cNvPr id="18" name="타원 12"/>
            <p:cNvSpPr/>
            <p:nvPr/>
          </p:nvSpPr>
          <p:spPr>
            <a:xfrm>
              <a:off x="5159815" y="3442121"/>
              <a:ext cx="2249809" cy="2249809"/>
            </a:xfrm>
            <a:prstGeom prst="ellipse">
              <a:avLst/>
            </a:prstGeom>
            <a:grpFill/>
            <a:ln>
              <a:solidFill>
                <a:schemeClr val="bg1"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" name="Oval 26"/>
            <p:cNvSpPr>
              <a:spLocks noChangeAspect="1" noChangeArrowheads="1"/>
            </p:cNvSpPr>
            <p:nvPr/>
          </p:nvSpPr>
          <p:spPr bwMode="auto">
            <a:xfrm rot="18900000">
              <a:off x="5075123" y="3760891"/>
              <a:ext cx="1550533" cy="831479"/>
            </a:xfrm>
            <a:prstGeom prst="ellipse">
              <a:avLst/>
            </a:prstGeom>
            <a:grpFill/>
            <a:ln w="381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ko-KR" altLang="en-US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" name="Oval 28"/>
            <p:cNvSpPr>
              <a:spLocks noChangeArrowheads="1"/>
            </p:cNvSpPr>
            <p:nvPr/>
          </p:nvSpPr>
          <p:spPr bwMode="auto">
            <a:xfrm flipH="1">
              <a:off x="5386741" y="3670248"/>
              <a:ext cx="713227" cy="639276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" name="자유형 15"/>
            <p:cNvSpPr/>
            <p:nvPr/>
          </p:nvSpPr>
          <p:spPr>
            <a:xfrm rot="5398342">
              <a:off x="5955277" y="3558568"/>
              <a:ext cx="1424934" cy="1382488"/>
            </a:xfrm>
            <a:custGeom>
              <a:avLst/>
              <a:gdLst>
                <a:gd name="connsiteX0" fmla="*/ 0 w 1800225"/>
                <a:gd name="connsiteY0" fmla="*/ 1285875 h 1409700"/>
                <a:gd name="connsiteX1" fmla="*/ 723900 w 1800225"/>
                <a:gd name="connsiteY1" fmla="*/ 1409700 h 1409700"/>
                <a:gd name="connsiteX2" fmla="*/ 1800225 w 1800225"/>
                <a:gd name="connsiteY2" fmla="*/ 428625 h 1409700"/>
                <a:gd name="connsiteX3" fmla="*/ 1323975 w 1800225"/>
                <a:gd name="connsiteY3" fmla="*/ 0 h 1409700"/>
                <a:gd name="connsiteX4" fmla="*/ 342900 w 1800225"/>
                <a:gd name="connsiteY4" fmla="*/ 419100 h 1409700"/>
                <a:gd name="connsiteX5" fmla="*/ 0 w 1800225"/>
                <a:gd name="connsiteY5" fmla="*/ 1285875 h 1409700"/>
                <a:gd name="connsiteX0" fmla="*/ 63500 w 1863725"/>
                <a:gd name="connsiteY0" fmla="*/ 1287462 h 1411287"/>
                <a:gd name="connsiteX1" fmla="*/ 787400 w 1863725"/>
                <a:gd name="connsiteY1" fmla="*/ 1411287 h 1411287"/>
                <a:gd name="connsiteX2" fmla="*/ 1863725 w 1863725"/>
                <a:gd name="connsiteY2" fmla="*/ 430212 h 1411287"/>
                <a:gd name="connsiteX3" fmla="*/ 1387475 w 1863725"/>
                <a:gd name="connsiteY3" fmla="*/ 1587 h 1411287"/>
                <a:gd name="connsiteX4" fmla="*/ 406400 w 1863725"/>
                <a:gd name="connsiteY4" fmla="*/ 420687 h 1411287"/>
                <a:gd name="connsiteX5" fmla="*/ 63500 w 1863725"/>
                <a:gd name="connsiteY5" fmla="*/ 1287462 h 1411287"/>
                <a:gd name="connsiteX0" fmla="*/ 63500 w 1963738"/>
                <a:gd name="connsiteY0" fmla="*/ 1287462 h 1411287"/>
                <a:gd name="connsiteX1" fmla="*/ 787400 w 1963738"/>
                <a:gd name="connsiteY1" fmla="*/ 1411287 h 1411287"/>
                <a:gd name="connsiteX2" fmla="*/ 1863725 w 1963738"/>
                <a:gd name="connsiteY2" fmla="*/ 430212 h 1411287"/>
                <a:gd name="connsiteX3" fmla="*/ 1387475 w 1963738"/>
                <a:gd name="connsiteY3" fmla="*/ 1587 h 1411287"/>
                <a:gd name="connsiteX4" fmla="*/ 406400 w 1963738"/>
                <a:gd name="connsiteY4" fmla="*/ 420687 h 1411287"/>
                <a:gd name="connsiteX5" fmla="*/ 63500 w 1963738"/>
                <a:gd name="connsiteY5" fmla="*/ 1287462 h 1411287"/>
                <a:gd name="connsiteX0" fmla="*/ 63500 w 1963738"/>
                <a:gd name="connsiteY0" fmla="*/ 1287462 h 1554162"/>
                <a:gd name="connsiteX1" fmla="*/ 787400 w 1963738"/>
                <a:gd name="connsiteY1" fmla="*/ 1411287 h 1554162"/>
                <a:gd name="connsiteX2" fmla="*/ 1863725 w 1963738"/>
                <a:gd name="connsiteY2" fmla="*/ 430212 h 1554162"/>
                <a:gd name="connsiteX3" fmla="*/ 1387475 w 1963738"/>
                <a:gd name="connsiteY3" fmla="*/ 1587 h 1554162"/>
                <a:gd name="connsiteX4" fmla="*/ 406400 w 1963738"/>
                <a:gd name="connsiteY4" fmla="*/ 420687 h 1554162"/>
                <a:gd name="connsiteX5" fmla="*/ 63500 w 1963738"/>
                <a:gd name="connsiteY5" fmla="*/ 1287462 h 1554162"/>
                <a:gd name="connsiteX0" fmla="*/ 63500 w 1963738"/>
                <a:gd name="connsiteY0" fmla="*/ 1287462 h 1554162"/>
                <a:gd name="connsiteX1" fmla="*/ 787400 w 1963738"/>
                <a:gd name="connsiteY1" fmla="*/ 1411287 h 1554162"/>
                <a:gd name="connsiteX2" fmla="*/ 1863725 w 1963738"/>
                <a:gd name="connsiteY2" fmla="*/ 430212 h 1554162"/>
                <a:gd name="connsiteX3" fmla="*/ 1387475 w 1963738"/>
                <a:gd name="connsiteY3" fmla="*/ 1587 h 1554162"/>
                <a:gd name="connsiteX4" fmla="*/ 406400 w 1963738"/>
                <a:gd name="connsiteY4" fmla="*/ 420687 h 1554162"/>
                <a:gd name="connsiteX5" fmla="*/ 63500 w 1963738"/>
                <a:gd name="connsiteY5" fmla="*/ 1287462 h 1554162"/>
                <a:gd name="connsiteX0" fmla="*/ 63500 w 1963738"/>
                <a:gd name="connsiteY0" fmla="*/ 1287462 h 1554162"/>
                <a:gd name="connsiteX1" fmla="*/ 787400 w 1963738"/>
                <a:gd name="connsiteY1" fmla="*/ 1411287 h 1554162"/>
                <a:gd name="connsiteX2" fmla="*/ 1863725 w 1963738"/>
                <a:gd name="connsiteY2" fmla="*/ 430212 h 1554162"/>
                <a:gd name="connsiteX3" fmla="*/ 1387475 w 1963738"/>
                <a:gd name="connsiteY3" fmla="*/ 1587 h 1554162"/>
                <a:gd name="connsiteX4" fmla="*/ 406400 w 1963738"/>
                <a:gd name="connsiteY4" fmla="*/ 420687 h 1554162"/>
                <a:gd name="connsiteX5" fmla="*/ 63500 w 1963738"/>
                <a:gd name="connsiteY5" fmla="*/ 1287462 h 1554162"/>
                <a:gd name="connsiteX0" fmla="*/ 41717 w 1963737"/>
                <a:gd name="connsiteY0" fmla="*/ 1287462 h 1689794"/>
                <a:gd name="connsiteX1" fmla="*/ 634920 w 1963737"/>
                <a:gd name="connsiteY1" fmla="*/ 1546919 h 1689794"/>
                <a:gd name="connsiteX2" fmla="*/ 1841942 w 1963737"/>
                <a:gd name="connsiteY2" fmla="*/ 430212 h 1689794"/>
                <a:gd name="connsiteX3" fmla="*/ 1365692 w 1963737"/>
                <a:gd name="connsiteY3" fmla="*/ 1587 h 1689794"/>
                <a:gd name="connsiteX4" fmla="*/ 384617 w 1963737"/>
                <a:gd name="connsiteY4" fmla="*/ 420687 h 1689794"/>
                <a:gd name="connsiteX5" fmla="*/ 41717 w 1963737"/>
                <a:gd name="connsiteY5" fmla="*/ 1287462 h 1689794"/>
                <a:gd name="connsiteX0" fmla="*/ 41717 w 1860992"/>
                <a:gd name="connsiteY0" fmla="*/ 1287462 h 1689794"/>
                <a:gd name="connsiteX1" fmla="*/ 634920 w 1860992"/>
                <a:gd name="connsiteY1" fmla="*/ 1546919 h 1689794"/>
                <a:gd name="connsiteX2" fmla="*/ 1479991 w 1860992"/>
                <a:gd name="connsiteY2" fmla="*/ 896937 h 1689794"/>
                <a:gd name="connsiteX3" fmla="*/ 1841942 w 1860992"/>
                <a:gd name="connsiteY3" fmla="*/ 430212 h 1689794"/>
                <a:gd name="connsiteX4" fmla="*/ 1365692 w 1860992"/>
                <a:gd name="connsiteY4" fmla="*/ 1587 h 1689794"/>
                <a:gd name="connsiteX5" fmla="*/ 384617 w 1860992"/>
                <a:gd name="connsiteY5" fmla="*/ 420687 h 1689794"/>
                <a:gd name="connsiteX6" fmla="*/ 41717 w 1860992"/>
                <a:gd name="connsiteY6" fmla="*/ 1287462 h 1689794"/>
                <a:gd name="connsiteX0" fmla="*/ 41717 w 1843724"/>
                <a:gd name="connsiteY0" fmla="*/ 1287462 h 1689794"/>
                <a:gd name="connsiteX1" fmla="*/ 634920 w 1843724"/>
                <a:gd name="connsiteY1" fmla="*/ 1546919 h 1689794"/>
                <a:gd name="connsiteX2" fmla="*/ 1355000 w 1843724"/>
                <a:gd name="connsiteY2" fmla="*/ 466799 h 1689794"/>
                <a:gd name="connsiteX3" fmla="*/ 1841942 w 1843724"/>
                <a:gd name="connsiteY3" fmla="*/ 430212 h 1689794"/>
                <a:gd name="connsiteX4" fmla="*/ 1365692 w 1843724"/>
                <a:gd name="connsiteY4" fmla="*/ 1587 h 1689794"/>
                <a:gd name="connsiteX5" fmla="*/ 384617 w 1843724"/>
                <a:gd name="connsiteY5" fmla="*/ 420687 h 1689794"/>
                <a:gd name="connsiteX6" fmla="*/ 41717 w 1843724"/>
                <a:gd name="connsiteY6" fmla="*/ 1287462 h 1689794"/>
                <a:gd name="connsiteX0" fmla="*/ 41717 w 1843724"/>
                <a:gd name="connsiteY0" fmla="*/ 1287462 h 1689794"/>
                <a:gd name="connsiteX1" fmla="*/ 634920 w 1843724"/>
                <a:gd name="connsiteY1" fmla="*/ 1546919 h 1689794"/>
                <a:gd name="connsiteX2" fmla="*/ 1355000 w 1843724"/>
                <a:gd name="connsiteY2" fmla="*/ 466799 h 1689794"/>
                <a:gd name="connsiteX3" fmla="*/ 1841942 w 1843724"/>
                <a:gd name="connsiteY3" fmla="*/ 430212 h 1689794"/>
                <a:gd name="connsiteX4" fmla="*/ 1365692 w 1843724"/>
                <a:gd name="connsiteY4" fmla="*/ 1587 h 1689794"/>
                <a:gd name="connsiteX5" fmla="*/ 384617 w 1843724"/>
                <a:gd name="connsiteY5" fmla="*/ 420687 h 1689794"/>
                <a:gd name="connsiteX6" fmla="*/ 41717 w 1843724"/>
                <a:gd name="connsiteY6" fmla="*/ 1287462 h 1689794"/>
                <a:gd name="connsiteX0" fmla="*/ 41717 w 1855725"/>
                <a:gd name="connsiteY0" fmla="*/ 1287462 h 1689794"/>
                <a:gd name="connsiteX1" fmla="*/ 634920 w 1855725"/>
                <a:gd name="connsiteY1" fmla="*/ 1546919 h 1689794"/>
                <a:gd name="connsiteX2" fmla="*/ 1282992 w 1855725"/>
                <a:gd name="connsiteY2" fmla="*/ 322783 h 1689794"/>
                <a:gd name="connsiteX3" fmla="*/ 1841942 w 1855725"/>
                <a:gd name="connsiteY3" fmla="*/ 430212 h 1689794"/>
                <a:gd name="connsiteX4" fmla="*/ 1365692 w 1855725"/>
                <a:gd name="connsiteY4" fmla="*/ 1587 h 1689794"/>
                <a:gd name="connsiteX5" fmla="*/ 384617 w 1855725"/>
                <a:gd name="connsiteY5" fmla="*/ 420687 h 1689794"/>
                <a:gd name="connsiteX6" fmla="*/ 41717 w 1855725"/>
                <a:gd name="connsiteY6" fmla="*/ 1287462 h 1689794"/>
                <a:gd name="connsiteX0" fmla="*/ 41717 w 1876164"/>
                <a:gd name="connsiteY0" fmla="*/ 1287462 h 1689794"/>
                <a:gd name="connsiteX1" fmla="*/ 634920 w 1876164"/>
                <a:gd name="connsiteY1" fmla="*/ 1546919 h 1689794"/>
                <a:gd name="connsiteX2" fmla="*/ 1571024 w 1876164"/>
                <a:gd name="connsiteY2" fmla="*/ 538807 h 1689794"/>
                <a:gd name="connsiteX3" fmla="*/ 1841942 w 1876164"/>
                <a:gd name="connsiteY3" fmla="*/ 430212 h 1689794"/>
                <a:gd name="connsiteX4" fmla="*/ 1365692 w 1876164"/>
                <a:gd name="connsiteY4" fmla="*/ 1587 h 1689794"/>
                <a:gd name="connsiteX5" fmla="*/ 384617 w 1876164"/>
                <a:gd name="connsiteY5" fmla="*/ 420687 h 1689794"/>
                <a:gd name="connsiteX6" fmla="*/ 41717 w 1876164"/>
                <a:gd name="connsiteY6" fmla="*/ 1287462 h 1689794"/>
                <a:gd name="connsiteX0" fmla="*/ 53718 w 1888165"/>
                <a:gd name="connsiteY0" fmla="*/ 1287462 h 1761802"/>
                <a:gd name="connsiteX1" fmla="*/ 718928 w 1888165"/>
                <a:gd name="connsiteY1" fmla="*/ 1618927 h 1761802"/>
                <a:gd name="connsiteX2" fmla="*/ 1583025 w 1888165"/>
                <a:gd name="connsiteY2" fmla="*/ 538807 h 1761802"/>
                <a:gd name="connsiteX3" fmla="*/ 1853943 w 1888165"/>
                <a:gd name="connsiteY3" fmla="*/ 430212 h 1761802"/>
                <a:gd name="connsiteX4" fmla="*/ 1377693 w 1888165"/>
                <a:gd name="connsiteY4" fmla="*/ 1587 h 1761802"/>
                <a:gd name="connsiteX5" fmla="*/ 396618 w 1888165"/>
                <a:gd name="connsiteY5" fmla="*/ 420687 h 1761802"/>
                <a:gd name="connsiteX6" fmla="*/ 53718 w 1888165"/>
                <a:gd name="connsiteY6" fmla="*/ 1287462 h 1761802"/>
                <a:gd name="connsiteX0" fmla="*/ 53718 w 1888165"/>
                <a:gd name="connsiteY0" fmla="*/ 1287462 h 1761802"/>
                <a:gd name="connsiteX1" fmla="*/ 718928 w 1888165"/>
                <a:gd name="connsiteY1" fmla="*/ 1618927 h 1761802"/>
                <a:gd name="connsiteX2" fmla="*/ 1583025 w 1888165"/>
                <a:gd name="connsiteY2" fmla="*/ 538807 h 1761802"/>
                <a:gd name="connsiteX3" fmla="*/ 1853943 w 1888165"/>
                <a:gd name="connsiteY3" fmla="*/ 430212 h 1761802"/>
                <a:gd name="connsiteX4" fmla="*/ 1377693 w 1888165"/>
                <a:gd name="connsiteY4" fmla="*/ 1587 h 1761802"/>
                <a:gd name="connsiteX5" fmla="*/ 396618 w 1888165"/>
                <a:gd name="connsiteY5" fmla="*/ 420687 h 1761802"/>
                <a:gd name="connsiteX6" fmla="*/ 53718 w 1888165"/>
                <a:gd name="connsiteY6" fmla="*/ 1287462 h 1761802"/>
                <a:gd name="connsiteX0" fmla="*/ 53718 w 1888165"/>
                <a:gd name="connsiteY0" fmla="*/ 1287462 h 1706006"/>
                <a:gd name="connsiteX1" fmla="*/ 718928 w 1888165"/>
                <a:gd name="connsiteY1" fmla="*/ 1618927 h 1706006"/>
                <a:gd name="connsiteX2" fmla="*/ 1583025 w 1888165"/>
                <a:gd name="connsiteY2" fmla="*/ 538807 h 1706006"/>
                <a:gd name="connsiteX3" fmla="*/ 1853943 w 1888165"/>
                <a:gd name="connsiteY3" fmla="*/ 430212 h 1706006"/>
                <a:gd name="connsiteX4" fmla="*/ 1377693 w 1888165"/>
                <a:gd name="connsiteY4" fmla="*/ 1587 h 1706006"/>
                <a:gd name="connsiteX5" fmla="*/ 396618 w 1888165"/>
                <a:gd name="connsiteY5" fmla="*/ 420687 h 1706006"/>
                <a:gd name="connsiteX6" fmla="*/ 53718 w 1888165"/>
                <a:gd name="connsiteY6" fmla="*/ 1287462 h 1706006"/>
                <a:gd name="connsiteX0" fmla="*/ 53718 w 1888165"/>
                <a:gd name="connsiteY0" fmla="*/ 1287462 h 1618927"/>
                <a:gd name="connsiteX1" fmla="*/ 718928 w 1888165"/>
                <a:gd name="connsiteY1" fmla="*/ 1618927 h 1618927"/>
                <a:gd name="connsiteX2" fmla="*/ 1583025 w 1888165"/>
                <a:gd name="connsiteY2" fmla="*/ 538807 h 1618927"/>
                <a:gd name="connsiteX3" fmla="*/ 1853943 w 1888165"/>
                <a:gd name="connsiteY3" fmla="*/ 430212 h 1618927"/>
                <a:gd name="connsiteX4" fmla="*/ 1377693 w 1888165"/>
                <a:gd name="connsiteY4" fmla="*/ 1587 h 1618927"/>
                <a:gd name="connsiteX5" fmla="*/ 396618 w 1888165"/>
                <a:gd name="connsiteY5" fmla="*/ 420687 h 1618927"/>
                <a:gd name="connsiteX6" fmla="*/ 53718 w 1888165"/>
                <a:gd name="connsiteY6" fmla="*/ 1287462 h 1618927"/>
                <a:gd name="connsiteX0" fmla="*/ 5223 w 1839670"/>
                <a:gd name="connsiteY0" fmla="*/ 1287462 h 1780287"/>
                <a:gd name="connsiteX1" fmla="*/ 379464 w 1839670"/>
                <a:gd name="connsiteY1" fmla="*/ 1506969 h 1780287"/>
                <a:gd name="connsiteX2" fmla="*/ 670433 w 1839670"/>
                <a:gd name="connsiteY2" fmla="*/ 1618927 h 1780287"/>
                <a:gd name="connsiteX3" fmla="*/ 1534530 w 1839670"/>
                <a:gd name="connsiteY3" fmla="*/ 538807 h 1780287"/>
                <a:gd name="connsiteX4" fmla="*/ 1805448 w 1839670"/>
                <a:gd name="connsiteY4" fmla="*/ 430212 h 1780287"/>
                <a:gd name="connsiteX5" fmla="*/ 1329198 w 1839670"/>
                <a:gd name="connsiteY5" fmla="*/ 1587 h 1780287"/>
                <a:gd name="connsiteX6" fmla="*/ 348123 w 1839670"/>
                <a:gd name="connsiteY6" fmla="*/ 420687 h 1780287"/>
                <a:gd name="connsiteX7" fmla="*/ 5223 w 1839670"/>
                <a:gd name="connsiteY7" fmla="*/ 1287462 h 1780287"/>
                <a:gd name="connsiteX0" fmla="*/ 500 w 1834947"/>
                <a:gd name="connsiteY0" fmla="*/ 1287462 h 1780287"/>
                <a:gd name="connsiteX1" fmla="*/ 346402 w 1834947"/>
                <a:gd name="connsiteY1" fmla="*/ 1405350 h 1780287"/>
                <a:gd name="connsiteX2" fmla="*/ 665710 w 1834947"/>
                <a:gd name="connsiteY2" fmla="*/ 1618927 h 1780287"/>
                <a:gd name="connsiteX3" fmla="*/ 1529807 w 1834947"/>
                <a:gd name="connsiteY3" fmla="*/ 538807 h 1780287"/>
                <a:gd name="connsiteX4" fmla="*/ 1800725 w 1834947"/>
                <a:gd name="connsiteY4" fmla="*/ 430212 h 1780287"/>
                <a:gd name="connsiteX5" fmla="*/ 1324475 w 1834947"/>
                <a:gd name="connsiteY5" fmla="*/ 1587 h 1780287"/>
                <a:gd name="connsiteX6" fmla="*/ 343400 w 1834947"/>
                <a:gd name="connsiteY6" fmla="*/ 420687 h 1780287"/>
                <a:gd name="connsiteX7" fmla="*/ 500 w 1834947"/>
                <a:gd name="connsiteY7" fmla="*/ 1287462 h 1780287"/>
                <a:gd name="connsiteX0" fmla="*/ 500 w 1834947"/>
                <a:gd name="connsiteY0" fmla="*/ 1287462 h 1780287"/>
                <a:gd name="connsiteX1" fmla="*/ 346402 w 1834947"/>
                <a:gd name="connsiteY1" fmla="*/ 1405350 h 1780287"/>
                <a:gd name="connsiteX2" fmla="*/ 665710 w 1834947"/>
                <a:gd name="connsiteY2" fmla="*/ 1618927 h 1780287"/>
                <a:gd name="connsiteX3" fmla="*/ 1529807 w 1834947"/>
                <a:gd name="connsiteY3" fmla="*/ 538807 h 1780287"/>
                <a:gd name="connsiteX4" fmla="*/ 1800725 w 1834947"/>
                <a:gd name="connsiteY4" fmla="*/ 430212 h 1780287"/>
                <a:gd name="connsiteX5" fmla="*/ 1324475 w 1834947"/>
                <a:gd name="connsiteY5" fmla="*/ 1587 h 1780287"/>
                <a:gd name="connsiteX6" fmla="*/ 343400 w 1834947"/>
                <a:gd name="connsiteY6" fmla="*/ 420687 h 1780287"/>
                <a:gd name="connsiteX7" fmla="*/ 500 w 1834947"/>
                <a:gd name="connsiteY7" fmla="*/ 1287462 h 1780287"/>
                <a:gd name="connsiteX0" fmla="*/ 500 w 1834947"/>
                <a:gd name="connsiteY0" fmla="*/ 1287462 h 1780287"/>
                <a:gd name="connsiteX1" fmla="*/ 346402 w 1834947"/>
                <a:gd name="connsiteY1" fmla="*/ 1405350 h 1780287"/>
                <a:gd name="connsiteX2" fmla="*/ 665710 w 1834947"/>
                <a:gd name="connsiteY2" fmla="*/ 1618927 h 1780287"/>
                <a:gd name="connsiteX3" fmla="*/ 1529807 w 1834947"/>
                <a:gd name="connsiteY3" fmla="*/ 538807 h 1780287"/>
                <a:gd name="connsiteX4" fmla="*/ 1800725 w 1834947"/>
                <a:gd name="connsiteY4" fmla="*/ 430212 h 1780287"/>
                <a:gd name="connsiteX5" fmla="*/ 1324475 w 1834947"/>
                <a:gd name="connsiteY5" fmla="*/ 1587 h 1780287"/>
                <a:gd name="connsiteX6" fmla="*/ 343400 w 1834947"/>
                <a:gd name="connsiteY6" fmla="*/ 420687 h 1780287"/>
                <a:gd name="connsiteX7" fmla="*/ 500 w 1834947"/>
                <a:gd name="connsiteY7" fmla="*/ 1287462 h 1780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34947" h="1780287">
                  <a:moveTo>
                    <a:pt x="500" y="1287462"/>
                  </a:moveTo>
                  <a:cubicBezTo>
                    <a:pt x="1000" y="1451572"/>
                    <a:pt x="235534" y="1350106"/>
                    <a:pt x="346402" y="1405350"/>
                  </a:cubicBezTo>
                  <a:cubicBezTo>
                    <a:pt x="457270" y="1460594"/>
                    <a:pt x="473199" y="1780287"/>
                    <a:pt x="665710" y="1618927"/>
                  </a:cubicBezTo>
                  <a:cubicBezTo>
                    <a:pt x="905422" y="1553840"/>
                    <a:pt x="1238695" y="627021"/>
                    <a:pt x="1529807" y="538807"/>
                  </a:cubicBezTo>
                  <a:cubicBezTo>
                    <a:pt x="1820919" y="450593"/>
                    <a:pt x="1834947" y="519749"/>
                    <a:pt x="1800725" y="430212"/>
                  </a:cubicBezTo>
                  <a:cubicBezTo>
                    <a:pt x="1766503" y="340675"/>
                    <a:pt x="1567362" y="3174"/>
                    <a:pt x="1324475" y="1587"/>
                  </a:cubicBezTo>
                  <a:cubicBezTo>
                    <a:pt x="1081588" y="0"/>
                    <a:pt x="564063" y="206375"/>
                    <a:pt x="343400" y="420687"/>
                  </a:cubicBezTo>
                  <a:cubicBezTo>
                    <a:pt x="122738" y="635000"/>
                    <a:pt x="0" y="1123352"/>
                    <a:pt x="500" y="128746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" name="자유형 16"/>
            <p:cNvSpPr/>
            <p:nvPr/>
          </p:nvSpPr>
          <p:spPr>
            <a:xfrm rot="5839189">
              <a:off x="4992668" y="4233137"/>
              <a:ext cx="1574505" cy="1185188"/>
            </a:xfrm>
            <a:custGeom>
              <a:avLst/>
              <a:gdLst>
                <a:gd name="connsiteX0" fmla="*/ 0 w 2171700"/>
                <a:gd name="connsiteY0" fmla="*/ 1038225 h 1914525"/>
                <a:gd name="connsiteX1" fmla="*/ 390525 w 2171700"/>
                <a:gd name="connsiteY1" fmla="*/ 1571625 h 1914525"/>
                <a:gd name="connsiteX2" fmla="*/ 819150 w 2171700"/>
                <a:gd name="connsiteY2" fmla="*/ 1914525 h 1914525"/>
                <a:gd name="connsiteX3" fmla="*/ 1409700 w 2171700"/>
                <a:gd name="connsiteY3" fmla="*/ 1771650 h 1914525"/>
                <a:gd name="connsiteX4" fmla="*/ 1876425 w 2171700"/>
                <a:gd name="connsiteY4" fmla="*/ 1371600 h 1914525"/>
                <a:gd name="connsiteX5" fmla="*/ 2171700 w 2171700"/>
                <a:gd name="connsiteY5" fmla="*/ 752475 h 1914525"/>
                <a:gd name="connsiteX6" fmla="*/ 2105025 w 2171700"/>
                <a:gd name="connsiteY6" fmla="*/ 0 h 1914525"/>
                <a:gd name="connsiteX7" fmla="*/ 1990725 w 2171700"/>
                <a:gd name="connsiteY7" fmla="*/ 209550 h 1914525"/>
                <a:gd name="connsiteX8" fmla="*/ 1733550 w 2171700"/>
                <a:gd name="connsiteY8" fmla="*/ 514350 h 1914525"/>
                <a:gd name="connsiteX9" fmla="*/ 1428750 w 2171700"/>
                <a:gd name="connsiteY9" fmla="*/ 533400 h 1914525"/>
                <a:gd name="connsiteX10" fmla="*/ 790575 w 2171700"/>
                <a:gd name="connsiteY10" fmla="*/ 942975 h 1914525"/>
                <a:gd name="connsiteX11" fmla="*/ 209550 w 2171700"/>
                <a:gd name="connsiteY11" fmla="*/ 1047750 h 1914525"/>
                <a:gd name="connsiteX12" fmla="*/ 0 w 2171700"/>
                <a:gd name="connsiteY12" fmla="*/ 1038225 h 1914525"/>
                <a:gd name="connsiteX0" fmla="*/ 30162 w 2201862"/>
                <a:gd name="connsiteY0" fmla="*/ 1038225 h 1914525"/>
                <a:gd name="connsiteX1" fmla="*/ 420687 w 2201862"/>
                <a:gd name="connsiteY1" fmla="*/ 1571625 h 1914525"/>
                <a:gd name="connsiteX2" fmla="*/ 849312 w 2201862"/>
                <a:gd name="connsiteY2" fmla="*/ 1914525 h 1914525"/>
                <a:gd name="connsiteX3" fmla="*/ 1439862 w 2201862"/>
                <a:gd name="connsiteY3" fmla="*/ 1771650 h 1914525"/>
                <a:gd name="connsiteX4" fmla="*/ 1906587 w 2201862"/>
                <a:gd name="connsiteY4" fmla="*/ 1371600 h 1914525"/>
                <a:gd name="connsiteX5" fmla="*/ 2201862 w 2201862"/>
                <a:gd name="connsiteY5" fmla="*/ 752475 h 1914525"/>
                <a:gd name="connsiteX6" fmla="*/ 2135187 w 2201862"/>
                <a:gd name="connsiteY6" fmla="*/ 0 h 1914525"/>
                <a:gd name="connsiteX7" fmla="*/ 2020887 w 2201862"/>
                <a:gd name="connsiteY7" fmla="*/ 209550 h 1914525"/>
                <a:gd name="connsiteX8" fmla="*/ 1763712 w 2201862"/>
                <a:gd name="connsiteY8" fmla="*/ 514350 h 1914525"/>
                <a:gd name="connsiteX9" fmla="*/ 1458912 w 2201862"/>
                <a:gd name="connsiteY9" fmla="*/ 533400 h 1914525"/>
                <a:gd name="connsiteX10" fmla="*/ 820737 w 2201862"/>
                <a:gd name="connsiteY10" fmla="*/ 942975 h 1914525"/>
                <a:gd name="connsiteX11" fmla="*/ 239712 w 2201862"/>
                <a:gd name="connsiteY11" fmla="*/ 1047750 h 1914525"/>
                <a:gd name="connsiteX12" fmla="*/ 30162 w 2201862"/>
                <a:gd name="connsiteY12" fmla="*/ 1038225 h 1914525"/>
                <a:gd name="connsiteX0" fmla="*/ 30162 w 2201862"/>
                <a:gd name="connsiteY0" fmla="*/ 1038225 h 1914525"/>
                <a:gd name="connsiteX1" fmla="*/ 420687 w 2201862"/>
                <a:gd name="connsiteY1" fmla="*/ 1571625 h 1914525"/>
                <a:gd name="connsiteX2" fmla="*/ 849312 w 2201862"/>
                <a:gd name="connsiteY2" fmla="*/ 1914525 h 1914525"/>
                <a:gd name="connsiteX3" fmla="*/ 1439862 w 2201862"/>
                <a:gd name="connsiteY3" fmla="*/ 1771650 h 1914525"/>
                <a:gd name="connsiteX4" fmla="*/ 1906587 w 2201862"/>
                <a:gd name="connsiteY4" fmla="*/ 1371600 h 1914525"/>
                <a:gd name="connsiteX5" fmla="*/ 2201862 w 2201862"/>
                <a:gd name="connsiteY5" fmla="*/ 752475 h 1914525"/>
                <a:gd name="connsiteX6" fmla="*/ 2135187 w 2201862"/>
                <a:gd name="connsiteY6" fmla="*/ 0 h 1914525"/>
                <a:gd name="connsiteX7" fmla="*/ 2020887 w 2201862"/>
                <a:gd name="connsiteY7" fmla="*/ 209550 h 1914525"/>
                <a:gd name="connsiteX8" fmla="*/ 1763712 w 2201862"/>
                <a:gd name="connsiteY8" fmla="*/ 514350 h 1914525"/>
                <a:gd name="connsiteX9" fmla="*/ 1458912 w 2201862"/>
                <a:gd name="connsiteY9" fmla="*/ 533400 h 1914525"/>
                <a:gd name="connsiteX10" fmla="*/ 820737 w 2201862"/>
                <a:gd name="connsiteY10" fmla="*/ 942975 h 1914525"/>
                <a:gd name="connsiteX11" fmla="*/ 239712 w 2201862"/>
                <a:gd name="connsiteY11" fmla="*/ 1047750 h 1914525"/>
                <a:gd name="connsiteX12" fmla="*/ 30162 w 2201862"/>
                <a:gd name="connsiteY12" fmla="*/ 1038225 h 1914525"/>
                <a:gd name="connsiteX0" fmla="*/ 30162 w 2201862"/>
                <a:gd name="connsiteY0" fmla="*/ 1038225 h 1914525"/>
                <a:gd name="connsiteX1" fmla="*/ 420687 w 2201862"/>
                <a:gd name="connsiteY1" fmla="*/ 1571625 h 1914525"/>
                <a:gd name="connsiteX2" fmla="*/ 849312 w 2201862"/>
                <a:gd name="connsiteY2" fmla="*/ 1914525 h 1914525"/>
                <a:gd name="connsiteX3" fmla="*/ 1439862 w 2201862"/>
                <a:gd name="connsiteY3" fmla="*/ 1771650 h 1914525"/>
                <a:gd name="connsiteX4" fmla="*/ 1906587 w 2201862"/>
                <a:gd name="connsiteY4" fmla="*/ 1371600 h 1914525"/>
                <a:gd name="connsiteX5" fmla="*/ 2201862 w 2201862"/>
                <a:gd name="connsiteY5" fmla="*/ 752475 h 1914525"/>
                <a:gd name="connsiteX6" fmla="*/ 2135187 w 2201862"/>
                <a:gd name="connsiteY6" fmla="*/ 0 h 1914525"/>
                <a:gd name="connsiteX7" fmla="*/ 2020887 w 2201862"/>
                <a:gd name="connsiteY7" fmla="*/ 209550 h 1914525"/>
                <a:gd name="connsiteX8" fmla="*/ 1763712 w 2201862"/>
                <a:gd name="connsiteY8" fmla="*/ 514350 h 1914525"/>
                <a:gd name="connsiteX9" fmla="*/ 1458912 w 2201862"/>
                <a:gd name="connsiteY9" fmla="*/ 533400 h 1914525"/>
                <a:gd name="connsiteX10" fmla="*/ 820737 w 2201862"/>
                <a:gd name="connsiteY10" fmla="*/ 942975 h 1914525"/>
                <a:gd name="connsiteX11" fmla="*/ 239712 w 2201862"/>
                <a:gd name="connsiteY11" fmla="*/ 1047750 h 1914525"/>
                <a:gd name="connsiteX12" fmla="*/ 30162 w 2201862"/>
                <a:gd name="connsiteY12" fmla="*/ 1038225 h 1914525"/>
                <a:gd name="connsiteX0" fmla="*/ 30162 w 2201862"/>
                <a:gd name="connsiteY0" fmla="*/ 1038225 h 1914525"/>
                <a:gd name="connsiteX1" fmla="*/ 420687 w 2201862"/>
                <a:gd name="connsiteY1" fmla="*/ 1571625 h 1914525"/>
                <a:gd name="connsiteX2" fmla="*/ 849312 w 2201862"/>
                <a:gd name="connsiteY2" fmla="*/ 1914525 h 1914525"/>
                <a:gd name="connsiteX3" fmla="*/ 1439862 w 2201862"/>
                <a:gd name="connsiteY3" fmla="*/ 1771650 h 1914525"/>
                <a:gd name="connsiteX4" fmla="*/ 1906587 w 2201862"/>
                <a:gd name="connsiteY4" fmla="*/ 1371600 h 1914525"/>
                <a:gd name="connsiteX5" fmla="*/ 2201862 w 2201862"/>
                <a:gd name="connsiteY5" fmla="*/ 752475 h 1914525"/>
                <a:gd name="connsiteX6" fmla="*/ 2135187 w 2201862"/>
                <a:gd name="connsiteY6" fmla="*/ 0 h 1914525"/>
                <a:gd name="connsiteX7" fmla="*/ 2020887 w 2201862"/>
                <a:gd name="connsiteY7" fmla="*/ 209550 h 1914525"/>
                <a:gd name="connsiteX8" fmla="*/ 1763712 w 2201862"/>
                <a:gd name="connsiteY8" fmla="*/ 514350 h 1914525"/>
                <a:gd name="connsiteX9" fmla="*/ 1458912 w 2201862"/>
                <a:gd name="connsiteY9" fmla="*/ 533400 h 1914525"/>
                <a:gd name="connsiteX10" fmla="*/ 820737 w 2201862"/>
                <a:gd name="connsiteY10" fmla="*/ 942975 h 1914525"/>
                <a:gd name="connsiteX11" fmla="*/ 239712 w 2201862"/>
                <a:gd name="connsiteY11" fmla="*/ 1047750 h 1914525"/>
                <a:gd name="connsiteX12" fmla="*/ 30162 w 2201862"/>
                <a:gd name="connsiteY12" fmla="*/ 1038225 h 1914525"/>
                <a:gd name="connsiteX0" fmla="*/ 30162 w 2201862"/>
                <a:gd name="connsiteY0" fmla="*/ 1128712 h 2005012"/>
                <a:gd name="connsiteX1" fmla="*/ 420687 w 2201862"/>
                <a:gd name="connsiteY1" fmla="*/ 1662112 h 2005012"/>
                <a:gd name="connsiteX2" fmla="*/ 849312 w 2201862"/>
                <a:gd name="connsiteY2" fmla="*/ 2005012 h 2005012"/>
                <a:gd name="connsiteX3" fmla="*/ 1439862 w 2201862"/>
                <a:gd name="connsiteY3" fmla="*/ 1862137 h 2005012"/>
                <a:gd name="connsiteX4" fmla="*/ 1906587 w 2201862"/>
                <a:gd name="connsiteY4" fmla="*/ 1462087 h 2005012"/>
                <a:gd name="connsiteX5" fmla="*/ 2201862 w 2201862"/>
                <a:gd name="connsiteY5" fmla="*/ 842962 h 2005012"/>
                <a:gd name="connsiteX6" fmla="*/ 2135187 w 2201862"/>
                <a:gd name="connsiteY6" fmla="*/ 90487 h 2005012"/>
                <a:gd name="connsiteX7" fmla="*/ 2020887 w 2201862"/>
                <a:gd name="connsiteY7" fmla="*/ 300037 h 2005012"/>
                <a:gd name="connsiteX8" fmla="*/ 1763712 w 2201862"/>
                <a:gd name="connsiteY8" fmla="*/ 604837 h 2005012"/>
                <a:gd name="connsiteX9" fmla="*/ 1458912 w 2201862"/>
                <a:gd name="connsiteY9" fmla="*/ 623887 h 2005012"/>
                <a:gd name="connsiteX10" fmla="*/ 820737 w 2201862"/>
                <a:gd name="connsiteY10" fmla="*/ 1033462 h 2005012"/>
                <a:gd name="connsiteX11" fmla="*/ 239712 w 2201862"/>
                <a:gd name="connsiteY11" fmla="*/ 1138237 h 2005012"/>
                <a:gd name="connsiteX12" fmla="*/ 30162 w 2201862"/>
                <a:gd name="connsiteY12" fmla="*/ 1128712 h 2005012"/>
                <a:gd name="connsiteX0" fmla="*/ 30162 w 2239962"/>
                <a:gd name="connsiteY0" fmla="*/ 1128712 h 2005012"/>
                <a:gd name="connsiteX1" fmla="*/ 420687 w 2239962"/>
                <a:gd name="connsiteY1" fmla="*/ 1662112 h 2005012"/>
                <a:gd name="connsiteX2" fmla="*/ 849312 w 2239962"/>
                <a:gd name="connsiteY2" fmla="*/ 2005012 h 2005012"/>
                <a:gd name="connsiteX3" fmla="*/ 1439862 w 2239962"/>
                <a:gd name="connsiteY3" fmla="*/ 1862137 h 2005012"/>
                <a:gd name="connsiteX4" fmla="*/ 1906587 w 2239962"/>
                <a:gd name="connsiteY4" fmla="*/ 1462087 h 2005012"/>
                <a:gd name="connsiteX5" fmla="*/ 2201862 w 2239962"/>
                <a:gd name="connsiteY5" fmla="*/ 842962 h 2005012"/>
                <a:gd name="connsiteX6" fmla="*/ 2135187 w 2239962"/>
                <a:gd name="connsiteY6" fmla="*/ 90487 h 2005012"/>
                <a:gd name="connsiteX7" fmla="*/ 2020887 w 2239962"/>
                <a:gd name="connsiteY7" fmla="*/ 300037 h 2005012"/>
                <a:gd name="connsiteX8" fmla="*/ 1763712 w 2239962"/>
                <a:gd name="connsiteY8" fmla="*/ 604837 h 2005012"/>
                <a:gd name="connsiteX9" fmla="*/ 1458912 w 2239962"/>
                <a:gd name="connsiteY9" fmla="*/ 623887 h 2005012"/>
                <a:gd name="connsiteX10" fmla="*/ 820737 w 2239962"/>
                <a:gd name="connsiteY10" fmla="*/ 1033462 h 2005012"/>
                <a:gd name="connsiteX11" fmla="*/ 239712 w 2239962"/>
                <a:gd name="connsiteY11" fmla="*/ 1138237 h 2005012"/>
                <a:gd name="connsiteX12" fmla="*/ 30162 w 2239962"/>
                <a:gd name="connsiteY12" fmla="*/ 1128712 h 2005012"/>
                <a:gd name="connsiteX0" fmla="*/ 30162 w 2239962"/>
                <a:gd name="connsiteY0" fmla="*/ 1128712 h 2005012"/>
                <a:gd name="connsiteX1" fmla="*/ 420687 w 2239962"/>
                <a:gd name="connsiteY1" fmla="*/ 1662112 h 2005012"/>
                <a:gd name="connsiteX2" fmla="*/ 849312 w 2239962"/>
                <a:gd name="connsiteY2" fmla="*/ 2005012 h 2005012"/>
                <a:gd name="connsiteX3" fmla="*/ 1439862 w 2239962"/>
                <a:gd name="connsiteY3" fmla="*/ 1862137 h 2005012"/>
                <a:gd name="connsiteX4" fmla="*/ 1906587 w 2239962"/>
                <a:gd name="connsiteY4" fmla="*/ 1462087 h 2005012"/>
                <a:gd name="connsiteX5" fmla="*/ 2201862 w 2239962"/>
                <a:gd name="connsiteY5" fmla="*/ 842962 h 2005012"/>
                <a:gd name="connsiteX6" fmla="*/ 2135187 w 2239962"/>
                <a:gd name="connsiteY6" fmla="*/ 90487 h 2005012"/>
                <a:gd name="connsiteX7" fmla="*/ 2020887 w 2239962"/>
                <a:gd name="connsiteY7" fmla="*/ 300037 h 2005012"/>
                <a:gd name="connsiteX8" fmla="*/ 1763712 w 2239962"/>
                <a:gd name="connsiteY8" fmla="*/ 604837 h 2005012"/>
                <a:gd name="connsiteX9" fmla="*/ 1458912 w 2239962"/>
                <a:gd name="connsiteY9" fmla="*/ 623887 h 2005012"/>
                <a:gd name="connsiteX10" fmla="*/ 820737 w 2239962"/>
                <a:gd name="connsiteY10" fmla="*/ 1033462 h 2005012"/>
                <a:gd name="connsiteX11" fmla="*/ 239712 w 2239962"/>
                <a:gd name="connsiteY11" fmla="*/ 1138237 h 2005012"/>
                <a:gd name="connsiteX12" fmla="*/ 30162 w 2239962"/>
                <a:gd name="connsiteY12" fmla="*/ 1128712 h 2005012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1458912 w 2239962"/>
                <a:gd name="connsiteY9" fmla="*/ 623887 h 2038350"/>
                <a:gd name="connsiteX10" fmla="*/ 820737 w 2239962"/>
                <a:gd name="connsiteY10" fmla="*/ 1033462 h 2038350"/>
                <a:gd name="connsiteX11" fmla="*/ 239712 w 2239962"/>
                <a:gd name="connsiteY11" fmla="*/ 1138237 h 2038350"/>
                <a:gd name="connsiteX12" fmla="*/ 30162 w 2239962"/>
                <a:gd name="connsiteY12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1458912 w 2239962"/>
                <a:gd name="connsiteY9" fmla="*/ 623887 h 2038350"/>
                <a:gd name="connsiteX10" fmla="*/ 820737 w 2239962"/>
                <a:gd name="connsiteY10" fmla="*/ 1033462 h 2038350"/>
                <a:gd name="connsiteX11" fmla="*/ 239712 w 2239962"/>
                <a:gd name="connsiteY11" fmla="*/ 1138237 h 2038350"/>
                <a:gd name="connsiteX12" fmla="*/ 30162 w 2239962"/>
                <a:gd name="connsiteY12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1458912 w 2239962"/>
                <a:gd name="connsiteY9" fmla="*/ 623887 h 2038350"/>
                <a:gd name="connsiteX10" fmla="*/ 820737 w 2239962"/>
                <a:gd name="connsiteY10" fmla="*/ 1033462 h 2038350"/>
                <a:gd name="connsiteX11" fmla="*/ 239712 w 2239962"/>
                <a:gd name="connsiteY11" fmla="*/ 1138237 h 2038350"/>
                <a:gd name="connsiteX12" fmla="*/ 30162 w 2239962"/>
                <a:gd name="connsiteY12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1458912 w 2239962"/>
                <a:gd name="connsiteY9" fmla="*/ 623887 h 2038350"/>
                <a:gd name="connsiteX10" fmla="*/ 820737 w 2239962"/>
                <a:gd name="connsiteY10" fmla="*/ 1033462 h 2038350"/>
                <a:gd name="connsiteX11" fmla="*/ 239712 w 2239962"/>
                <a:gd name="connsiteY11" fmla="*/ 1138237 h 2038350"/>
                <a:gd name="connsiteX12" fmla="*/ 30162 w 2239962"/>
                <a:gd name="connsiteY12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1458912 w 2239962"/>
                <a:gd name="connsiteY9" fmla="*/ 623887 h 2038350"/>
                <a:gd name="connsiteX10" fmla="*/ 820737 w 2239962"/>
                <a:gd name="connsiteY10" fmla="*/ 1033462 h 2038350"/>
                <a:gd name="connsiteX11" fmla="*/ 239712 w 2239962"/>
                <a:gd name="connsiteY11" fmla="*/ 1138237 h 2038350"/>
                <a:gd name="connsiteX12" fmla="*/ 30162 w 2239962"/>
                <a:gd name="connsiteY12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820737 w 2239962"/>
                <a:gd name="connsiteY9" fmla="*/ 1033462 h 2038350"/>
                <a:gd name="connsiteX10" fmla="*/ 239712 w 2239962"/>
                <a:gd name="connsiteY10" fmla="*/ 1138237 h 2038350"/>
                <a:gd name="connsiteX11" fmla="*/ 30162 w 2239962"/>
                <a:gd name="connsiteY11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820737 w 2239962"/>
                <a:gd name="connsiteY9" fmla="*/ 1033462 h 2038350"/>
                <a:gd name="connsiteX10" fmla="*/ 239712 w 2239962"/>
                <a:gd name="connsiteY10" fmla="*/ 1138237 h 2038350"/>
                <a:gd name="connsiteX11" fmla="*/ 30162 w 2239962"/>
                <a:gd name="connsiteY11" fmla="*/ 1128712 h 2038350"/>
                <a:gd name="connsiteX0" fmla="*/ 30162 w 2220912"/>
                <a:gd name="connsiteY0" fmla="*/ 868362 h 1778000"/>
                <a:gd name="connsiteX1" fmla="*/ 420687 w 2220912"/>
                <a:gd name="connsiteY1" fmla="*/ 1401762 h 1778000"/>
                <a:gd name="connsiteX2" fmla="*/ 849312 w 2220912"/>
                <a:gd name="connsiteY2" fmla="*/ 1744662 h 1778000"/>
                <a:gd name="connsiteX3" fmla="*/ 1439862 w 2220912"/>
                <a:gd name="connsiteY3" fmla="*/ 1601787 h 1778000"/>
                <a:gd name="connsiteX4" fmla="*/ 1906587 w 2220912"/>
                <a:gd name="connsiteY4" fmla="*/ 1201737 h 1778000"/>
                <a:gd name="connsiteX5" fmla="*/ 2201862 w 2220912"/>
                <a:gd name="connsiteY5" fmla="*/ 582612 h 1778000"/>
                <a:gd name="connsiteX6" fmla="*/ 2020887 w 2220912"/>
                <a:gd name="connsiteY6" fmla="*/ 39687 h 1778000"/>
                <a:gd name="connsiteX7" fmla="*/ 1763712 w 2220912"/>
                <a:gd name="connsiteY7" fmla="*/ 344487 h 1778000"/>
                <a:gd name="connsiteX8" fmla="*/ 820737 w 2220912"/>
                <a:gd name="connsiteY8" fmla="*/ 773112 h 1778000"/>
                <a:gd name="connsiteX9" fmla="*/ 239712 w 2220912"/>
                <a:gd name="connsiteY9" fmla="*/ 877887 h 1778000"/>
                <a:gd name="connsiteX10" fmla="*/ 30162 w 2220912"/>
                <a:gd name="connsiteY10" fmla="*/ 868362 h 1778000"/>
                <a:gd name="connsiteX0" fmla="*/ 30162 w 2220912"/>
                <a:gd name="connsiteY0" fmla="*/ 868362 h 1778000"/>
                <a:gd name="connsiteX1" fmla="*/ 420687 w 2220912"/>
                <a:gd name="connsiteY1" fmla="*/ 1401762 h 1778000"/>
                <a:gd name="connsiteX2" fmla="*/ 849312 w 2220912"/>
                <a:gd name="connsiteY2" fmla="*/ 1744662 h 1778000"/>
                <a:gd name="connsiteX3" fmla="*/ 1439862 w 2220912"/>
                <a:gd name="connsiteY3" fmla="*/ 1601787 h 1778000"/>
                <a:gd name="connsiteX4" fmla="*/ 1906587 w 2220912"/>
                <a:gd name="connsiteY4" fmla="*/ 1201737 h 1778000"/>
                <a:gd name="connsiteX5" fmla="*/ 2201862 w 2220912"/>
                <a:gd name="connsiteY5" fmla="*/ 582612 h 1778000"/>
                <a:gd name="connsiteX6" fmla="*/ 2020887 w 2220912"/>
                <a:gd name="connsiteY6" fmla="*/ 39687 h 1778000"/>
                <a:gd name="connsiteX7" fmla="*/ 1763712 w 2220912"/>
                <a:gd name="connsiteY7" fmla="*/ 344487 h 1778000"/>
                <a:gd name="connsiteX8" fmla="*/ 820737 w 2220912"/>
                <a:gd name="connsiteY8" fmla="*/ 773112 h 1778000"/>
                <a:gd name="connsiteX9" fmla="*/ 239712 w 2220912"/>
                <a:gd name="connsiteY9" fmla="*/ 877887 h 1778000"/>
                <a:gd name="connsiteX10" fmla="*/ 30162 w 2220912"/>
                <a:gd name="connsiteY10" fmla="*/ 868362 h 1778000"/>
                <a:gd name="connsiteX0" fmla="*/ 30162 w 2312374"/>
                <a:gd name="connsiteY0" fmla="*/ 869819 h 1779457"/>
                <a:gd name="connsiteX1" fmla="*/ 420687 w 2312374"/>
                <a:gd name="connsiteY1" fmla="*/ 1403219 h 1779457"/>
                <a:gd name="connsiteX2" fmla="*/ 849312 w 2312374"/>
                <a:gd name="connsiteY2" fmla="*/ 1746119 h 1779457"/>
                <a:gd name="connsiteX3" fmla="*/ 1439862 w 2312374"/>
                <a:gd name="connsiteY3" fmla="*/ 1603244 h 1779457"/>
                <a:gd name="connsiteX4" fmla="*/ 1906587 w 2312374"/>
                <a:gd name="connsiteY4" fmla="*/ 1203194 h 1779457"/>
                <a:gd name="connsiteX5" fmla="*/ 2201862 w 2312374"/>
                <a:gd name="connsiteY5" fmla="*/ 584069 h 1779457"/>
                <a:gd name="connsiteX6" fmla="*/ 2239349 w 2312374"/>
                <a:gd name="connsiteY6" fmla="*/ 39687 h 1779457"/>
                <a:gd name="connsiteX7" fmla="*/ 1763712 w 2312374"/>
                <a:gd name="connsiteY7" fmla="*/ 345944 h 1779457"/>
                <a:gd name="connsiteX8" fmla="*/ 820737 w 2312374"/>
                <a:gd name="connsiteY8" fmla="*/ 774569 h 1779457"/>
                <a:gd name="connsiteX9" fmla="*/ 239712 w 2312374"/>
                <a:gd name="connsiteY9" fmla="*/ 879344 h 1779457"/>
                <a:gd name="connsiteX10" fmla="*/ 30162 w 2312374"/>
                <a:gd name="connsiteY10" fmla="*/ 869819 h 1779457"/>
                <a:gd name="connsiteX0" fmla="*/ 30162 w 2332627"/>
                <a:gd name="connsiteY0" fmla="*/ 846217 h 1755855"/>
                <a:gd name="connsiteX1" fmla="*/ 420687 w 2332627"/>
                <a:gd name="connsiteY1" fmla="*/ 1379617 h 1755855"/>
                <a:gd name="connsiteX2" fmla="*/ 849312 w 2332627"/>
                <a:gd name="connsiteY2" fmla="*/ 1722517 h 1755855"/>
                <a:gd name="connsiteX3" fmla="*/ 1439862 w 2332627"/>
                <a:gd name="connsiteY3" fmla="*/ 1579642 h 1755855"/>
                <a:gd name="connsiteX4" fmla="*/ 1906587 w 2332627"/>
                <a:gd name="connsiteY4" fmla="*/ 1179592 h 1755855"/>
                <a:gd name="connsiteX5" fmla="*/ 2201862 w 2332627"/>
                <a:gd name="connsiteY5" fmla="*/ 560467 h 1755855"/>
                <a:gd name="connsiteX6" fmla="*/ 2239349 w 2332627"/>
                <a:gd name="connsiteY6" fmla="*/ 16085 h 1755855"/>
                <a:gd name="connsiteX7" fmla="*/ 1642189 w 2332627"/>
                <a:gd name="connsiteY7" fmla="*/ 463955 h 1755855"/>
                <a:gd name="connsiteX8" fmla="*/ 820737 w 2332627"/>
                <a:gd name="connsiteY8" fmla="*/ 750967 h 1755855"/>
                <a:gd name="connsiteX9" fmla="*/ 239712 w 2332627"/>
                <a:gd name="connsiteY9" fmla="*/ 855742 h 1755855"/>
                <a:gd name="connsiteX10" fmla="*/ 30162 w 2332627"/>
                <a:gd name="connsiteY10" fmla="*/ 846217 h 1755855"/>
                <a:gd name="connsiteX0" fmla="*/ 30162 w 2332628"/>
                <a:gd name="connsiteY0" fmla="*/ 846217 h 1755855"/>
                <a:gd name="connsiteX1" fmla="*/ 420687 w 2332628"/>
                <a:gd name="connsiteY1" fmla="*/ 1379617 h 1755855"/>
                <a:gd name="connsiteX2" fmla="*/ 849312 w 2332628"/>
                <a:gd name="connsiteY2" fmla="*/ 1722517 h 1755855"/>
                <a:gd name="connsiteX3" fmla="*/ 1439862 w 2332628"/>
                <a:gd name="connsiteY3" fmla="*/ 1579642 h 1755855"/>
                <a:gd name="connsiteX4" fmla="*/ 1906587 w 2332628"/>
                <a:gd name="connsiteY4" fmla="*/ 1179592 h 1755855"/>
                <a:gd name="connsiteX5" fmla="*/ 2201862 w 2332628"/>
                <a:gd name="connsiteY5" fmla="*/ 560467 h 1755855"/>
                <a:gd name="connsiteX6" fmla="*/ 2239349 w 2332628"/>
                <a:gd name="connsiteY6" fmla="*/ 16085 h 1755855"/>
                <a:gd name="connsiteX7" fmla="*/ 1642189 w 2332628"/>
                <a:gd name="connsiteY7" fmla="*/ 463955 h 1755855"/>
                <a:gd name="connsiteX8" fmla="*/ 970384 w 2332628"/>
                <a:gd name="connsiteY8" fmla="*/ 538600 h 1755855"/>
                <a:gd name="connsiteX9" fmla="*/ 239712 w 2332628"/>
                <a:gd name="connsiteY9" fmla="*/ 855742 h 1755855"/>
                <a:gd name="connsiteX10" fmla="*/ 30162 w 2332628"/>
                <a:gd name="connsiteY10" fmla="*/ 846217 h 1755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332628" h="1755855">
                  <a:moveTo>
                    <a:pt x="30162" y="846217"/>
                  </a:moveTo>
                  <a:cubicBezTo>
                    <a:pt x="60324" y="933529"/>
                    <a:pt x="284162" y="1233567"/>
                    <a:pt x="420687" y="1379617"/>
                  </a:cubicBezTo>
                  <a:cubicBezTo>
                    <a:pt x="557212" y="1525667"/>
                    <a:pt x="679449" y="1689179"/>
                    <a:pt x="849312" y="1722517"/>
                  </a:cubicBezTo>
                  <a:cubicBezTo>
                    <a:pt x="1019175" y="1755855"/>
                    <a:pt x="1263650" y="1670129"/>
                    <a:pt x="1439862" y="1579642"/>
                  </a:cubicBezTo>
                  <a:cubicBezTo>
                    <a:pt x="1616074" y="1489155"/>
                    <a:pt x="1779587" y="1349455"/>
                    <a:pt x="1906587" y="1179592"/>
                  </a:cubicBezTo>
                  <a:cubicBezTo>
                    <a:pt x="2033587" y="1009729"/>
                    <a:pt x="2146402" y="754385"/>
                    <a:pt x="2201862" y="560467"/>
                  </a:cubicBezTo>
                  <a:cubicBezTo>
                    <a:pt x="2257322" y="366549"/>
                    <a:pt x="2332628" y="32170"/>
                    <a:pt x="2239349" y="16085"/>
                  </a:cubicBezTo>
                  <a:cubicBezTo>
                    <a:pt x="2146070" y="0"/>
                    <a:pt x="1853683" y="376869"/>
                    <a:pt x="1642189" y="463955"/>
                  </a:cubicBezTo>
                  <a:cubicBezTo>
                    <a:pt x="1430695" y="551041"/>
                    <a:pt x="1204130" y="473302"/>
                    <a:pt x="970384" y="538600"/>
                  </a:cubicBezTo>
                  <a:cubicBezTo>
                    <a:pt x="736638" y="603898"/>
                    <a:pt x="396416" y="804472"/>
                    <a:pt x="239712" y="855742"/>
                  </a:cubicBezTo>
                  <a:cubicBezTo>
                    <a:pt x="83008" y="907012"/>
                    <a:pt x="0" y="758905"/>
                    <a:pt x="30162" y="84621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" name="Oval 26"/>
            <p:cNvSpPr>
              <a:spLocks noChangeAspect="1" noChangeArrowheads="1"/>
            </p:cNvSpPr>
            <p:nvPr/>
          </p:nvSpPr>
          <p:spPr bwMode="auto">
            <a:xfrm rot="8100000">
              <a:off x="6006543" y="4665226"/>
              <a:ext cx="1550533" cy="831479"/>
            </a:xfrm>
            <a:prstGeom prst="ellipse">
              <a:avLst/>
            </a:prstGeom>
            <a:grpFill/>
            <a:ln w="381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ko-KR" altLang="en-US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4" name="타원 20"/>
          <p:cNvSpPr/>
          <p:nvPr/>
        </p:nvSpPr>
        <p:spPr>
          <a:xfrm>
            <a:off x="5066747" y="2675790"/>
            <a:ext cx="604725" cy="604724"/>
          </a:xfrm>
          <a:prstGeom prst="ellipse">
            <a:avLst/>
          </a:prstGeom>
          <a:gradFill>
            <a:gsLst>
              <a:gs pos="0">
                <a:schemeClr val="bg1">
                  <a:lumMod val="50000"/>
                </a:schemeClr>
              </a:gs>
              <a:gs pos="80000">
                <a:schemeClr val="bg1">
                  <a:lumMod val="75000"/>
                </a:schemeClr>
              </a:gs>
              <a:gs pos="100000">
                <a:schemeClr val="bg1">
                  <a:lumMod val="85000"/>
                </a:schemeClr>
              </a:gs>
            </a:gsLst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5" name="그룹 60"/>
          <p:cNvGrpSpPr/>
          <p:nvPr/>
        </p:nvGrpSpPr>
        <p:grpSpPr>
          <a:xfrm>
            <a:off x="5043228" y="2674270"/>
            <a:ext cx="667122" cy="604724"/>
            <a:chOff x="5075123" y="3442121"/>
            <a:chExt cx="2481953" cy="2249809"/>
          </a:xfrm>
          <a:solidFill>
            <a:srgbClr val="FF0000"/>
          </a:solidFill>
        </p:grpSpPr>
        <p:sp>
          <p:nvSpPr>
            <p:cNvPr id="26" name="타원 22"/>
            <p:cNvSpPr/>
            <p:nvPr/>
          </p:nvSpPr>
          <p:spPr>
            <a:xfrm>
              <a:off x="5159815" y="3442121"/>
              <a:ext cx="2249809" cy="2249809"/>
            </a:xfrm>
            <a:prstGeom prst="ellipse">
              <a:avLst/>
            </a:prstGeom>
            <a:grpFill/>
            <a:ln>
              <a:solidFill>
                <a:schemeClr val="bg1"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" name="Oval 26"/>
            <p:cNvSpPr>
              <a:spLocks noChangeAspect="1" noChangeArrowheads="1"/>
            </p:cNvSpPr>
            <p:nvPr/>
          </p:nvSpPr>
          <p:spPr bwMode="auto">
            <a:xfrm rot="18900000">
              <a:off x="5075123" y="3760891"/>
              <a:ext cx="1550533" cy="831479"/>
            </a:xfrm>
            <a:prstGeom prst="ellipse">
              <a:avLst/>
            </a:prstGeom>
            <a:grpFill/>
            <a:ln w="381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ko-KR" altLang="en-US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" name="Oval 28"/>
            <p:cNvSpPr>
              <a:spLocks noChangeArrowheads="1"/>
            </p:cNvSpPr>
            <p:nvPr/>
          </p:nvSpPr>
          <p:spPr bwMode="auto">
            <a:xfrm flipH="1">
              <a:off x="5386741" y="3670248"/>
              <a:ext cx="713227" cy="639276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" name="자유형 25"/>
            <p:cNvSpPr/>
            <p:nvPr/>
          </p:nvSpPr>
          <p:spPr>
            <a:xfrm rot="5398342">
              <a:off x="5955277" y="3558568"/>
              <a:ext cx="1424934" cy="1382488"/>
            </a:xfrm>
            <a:custGeom>
              <a:avLst/>
              <a:gdLst>
                <a:gd name="connsiteX0" fmla="*/ 0 w 1800225"/>
                <a:gd name="connsiteY0" fmla="*/ 1285875 h 1409700"/>
                <a:gd name="connsiteX1" fmla="*/ 723900 w 1800225"/>
                <a:gd name="connsiteY1" fmla="*/ 1409700 h 1409700"/>
                <a:gd name="connsiteX2" fmla="*/ 1800225 w 1800225"/>
                <a:gd name="connsiteY2" fmla="*/ 428625 h 1409700"/>
                <a:gd name="connsiteX3" fmla="*/ 1323975 w 1800225"/>
                <a:gd name="connsiteY3" fmla="*/ 0 h 1409700"/>
                <a:gd name="connsiteX4" fmla="*/ 342900 w 1800225"/>
                <a:gd name="connsiteY4" fmla="*/ 419100 h 1409700"/>
                <a:gd name="connsiteX5" fmla="*/ 0 w 1800225"/>
                <a:gd name="connsiteY5" fmla="*/ 1285875 h 1409700"/>
                <a:gd name="connsiteX0" fmla="*/ 63500 w 1863725"/>
                <a:gd name="connsiteY0" fmla="*/ 1287462 h 1411287"/>
                <a:gd name="connsiteX1" fmla="*/ 787400 w 1863725"/>
                <a:gd name="connsiteY1" fmla="*/ 1411287 h 1411287"/>
                <a:gd name="connsiteX2" fmla="*/ 1863725 w 1863725"/>
                <a:gd name="connsiteY2" fmla="*/ 430212 h 1411287"/>
                <a:gd name="connsiteX3" fmla="*/ 1387475 w 1863725"/>
                <a:gd name="connsiteY3" fmla="*/ 1587 h 1411287"/>
                <a:gd name="connsiteX4" fmla="*/ 406400 w 1863725"/>
                <a:gd name="connsiteY4" fmla="*/ 420687 h 1411287"/>
                <a:gd name="connsiteX5" fmla="*/ 63500 w 1863725"/>
                <a:gd name="connsiteY5" fmla="*/ 1287462 h 1411287"/>
                <a:gd name="connsiteX0" fmla="*/ 63500 w 1963738"/>
                <a:gd name="connsiteY0" fmla="*/ 1287462 h 1411287"/>
                <a:gd name="connsiteX1" fmla="*/ 787400 w 1963738"/>
                <a:gd name="connsiteY1" fmla="*/ 1411287 h 1411287"/>
                <a:gd name="connsiteX2" fmla="*/ 1863725 w 1963738"/>
                <a:gd name="connsiteY2" fmla="*/ 430212 h 1411287"/>
                <a:gd name="connsiteX3" fmla="*/ 1387475 w 1963738"/>
                <a:gd name="connsiteY3" fmla="*/ 1587 h 1411287"/>
                <a:gd name="connsiteX4" fmla="*/ 406400 w 1963738"/>
                <a:gd name="connsiteY4" fmla="*/ 420687 h 1411287"/>
                <a:gd name="connsiteX5" fmla="*/ 63500 w 1963738"/>
                <a:gd name="connsiteY5" fmla="*/ 1287462 h 1411287"/>
                <a:gd name="connsiteX0" fmla="*/ 63500 w 1963738"/>
                <a:gd name="connsiteY0" fmla="*/ 1287462 h 1554162"/>
                <a:gd name="connsiteX1" fmla="*/ 787400 w 1963738"/>
                <a:gd name="connsiteY1" fmla="*/ 1411287 h 1554162"/>
                <a:gd name="connsiteX2" fmla="*/ 1863725 w 1963738"/>
                <a:gd name="connsiteY2" fmla="*/ 430212 h 1554162"/>
                <a:gd name="connsiteX3" fmla="*/ 1387475 w 1963738"/>
                <a:gd name="connsiteY3" fmla="*/ 1587 h 1554162"/>
                <a:gd name="connsiteX4" fmla="*/ 406400 w 1963738"/>
                <a:gd name="connsiteY4" fmla="*/ 420687 h 1554162"/>
                <a:gd name="connsiteX5" fmla="*/ 63500 w 1963738"/>
                <a:gd name="connsiteY5" fmla="*/ 1287462 h 1554162"/>
                <a:gd name="connsiteX0" fmla="*/ 63500 w 1963738"/>
                <a:gd name="connsiteY0" fmla="*/ 1287462 h 1554162"/>
                <a:gd name="connsiteX1" fmla="*/ 787400 w 1963738"/>
                <a:gd name="connsiteY1" fmla="*/ 1411287 h 1554162"/>
                <a:gd name="connsiteX2" fmla="*/ 1863725 w 1963738"/>
                <a:gd name="connsiteY2" fmla="*/ 430212 h 1554162"/>
                <a:gd name="connsiteX3" fmla="*/ 1387475 w 1963738"/>
                <a:gd name="connsiteY3" fmla="*/ 1587 h 1554162"/>
                <a:gd name="connsiteX4" fmla="*/ 406400 w 1963738"/>
                <a:gd name="connsiteY4" fmla="*/ 420687 h 1554162"/>
                <a:gd name="connsiteX5" fmla="*/ 63500 w 1963738"/>
                <a:gd name="connsiteY5" fmla="*/ 1287462 h 1554162"/>
                <a:gd name="connsiteX0" fmla="*/ 63500 w 1963738"/>
                <a:gd name="connsiteY0" fmla="*/ 1287462 h 1554162"/>
                <a:gd name="connsiteX1" fmla="*/ 787400 w 1963738"/>
                <a:gd name="connsiteY1" fmla="*/ 1411287 h 1554162"/>
                <a:gd name="connsiteX2" fmla="*/ 1863725 w 1963738"/>
                <a:gd name="connsiteY2" fmla="*/ 430212 h 1554162"/>
                <a:gd name="connsiteX3" fmla="*/ 1387475 w 1963738"/>
                <a:gd name="connsiteY3" fmla="*/ 1587 h 1554162"/>
                <a:gd name="connsiteX4" fmla="*/ 406400 w 1963738"/>
                <a:gd name="connsiteY4" fmla="*/ 420687 h 1554162"/>
                <a:gd name="connsiteX5" fmla="*/ 63500 w 1963738"/>
                <a:gd name="connsiteY5" fmla="*/ 1287462 h 1554162"/>
                <a:gd name="connsiteX0" fmla="*/ 41717 w 1963737"/>
                <a:gd name="connsiteY0" fmla="*/ 1287462 h 1689794"/>
                <a:gd name="connsiteX1" fmla="*/ 634920 w 1963737"/>
                <a:gd name="connsiteY1" fmla="*/ 1546919 h 1689794"/>
                <a:gd name="connsiteX2" fmla="*/ 1841942 w 1963737"/>
                <a:gd name="connsiteY2" fmla="*/ 430212 h 1689794"/>
                <a:gd name="connsiteX3" fmla="*/ 1365692 w 1963737"/>
                <a:gd name="connsiteY3" fmla="*/ 1587 h 1689794"/>
                <a:gd name="connsiteX4" fmla="*/ 384617 w 1963737"/>
                <a:gd name="connsiteY4" fmla="*/ 420687 h 1689794"/>
                <a:gd name="connsiteX5" fmla="*/ 41717 w 1963737"/>
                <a:gd name="connsiteY5" fmla="*/ 1287462 h 1689794"/>
                <a:gd name="connsiteX0" fmla="*/ 41717 w 1860992"/>
                <a:gd name="connsiteY0" fmla="*/ 1287462 h 1689794"/>
                <a:gd name="connsiteX1" fmla="*/ 634920 w 1860992"/>
                <a:gd name="connsiteY1" fmla="*/ 1546919 h 1689794"/>
                <a:gd name="connsiteX2" fmla="*/ 1479991 w 1860992"/>
                <a:gd name="connsiteY2" fmla="*/ 896937 h 1689794"/>
                <a:gd name="connsiteX3" fmla="*/ 1841942 w 1860992"/>
                <a:gd name="connsiteY3" fmla="*/ 430212 h 1689794"/>
                <a:gd name="connsiteX4" fmla="*/ 1365692 w 1860992"/>
                <a:gd name="connsiteY4" fmla="*/ 1587 h 1689794"/>
                <a:gd name="connsiteX5" fmla="*/ 384617 w 1860992"/>
                <a:gd name="connsiteY5" fmla="*/ 420687 h 1689794"/>
                <a:gd name="connsiteX6" fmla="*/ 41717 w 1860992"/>
                <a:gd name="connsiteY6" fmla="*/ 1287462 h 1689794"/>
                <a:gd name="connsiteX0" fmla="*/ 41717 w 1843724"/>
                <a:gd name="connsiteY0" fmla="*/ 1287462 h 1689794"/>
                <a:gd name="connsiteX1" fmla="*/ 634920 w 1843724"/>
                <a:gd name="connsiteY1" fmla="*/ 1546919 h 1689794"/>
                <a:gd name="connsiteX2" fmla="*/ 1355000 w 1843724"/>
                <a:gd name="connsiteY2" fmla="*/ 466799 h 1689794"/>
                <a:gd name="connsiteX3" fmla="*/ 1841942 w 1843724"/>
                <a:gd name="connsiteY3" fmla="*/ 430212 h 1689794"/>
                <a:gd name="connsiteX4" fmla="*/ 1365692 w 1843724"/>
                <a:gd name="connsiteY4" fmla="*/ 1587 h 1689794"/>
                <a:gd name="connsiteX5" fmla="*/ 384617 w 1843724"/>
                <a:gd name="connsiteY5" fmla="*/ 420687 h 1689794"/>
                <a:gd name="connsiteX6" fmla="*/ 41717 w 1843724"/>
                <a:gd name="connsiteY6" fmla="*/ 1287462 h 1689794"/>
                <a:gd name="connsiteX0" fmla="*/ 41717 w 1843724"/>
                <a:gd name="connsiteY0" fmla="*/ 1287462 h 1689794"/>
                <a:gd name="connsiteX1" fmla="*/ 634920 w 1843724"/>
                <a:gd name="connsiteY1" fmla="*/ 1546919 h 1689794"/>
                <a:gd name="connsiteX2" fmla="*/ 1355000 w 1843724"/>
                <a:gd name="connsiteY2" fmla="*/ 466799 h 1689794"/>
                <a:gd name="connsiteX3" fmla="*/ 1841942 w 1843724"/>
                <a:gd name="connsiteY3" fmla="*/ 430212 h 1689794"/>
                <a:gd name="connsiteX4" fmla="*/ 1365692 w 1843724"/>
                <a:gd name="connsiteY4" fmla="*/ 1587 h 1689794"/>
                <a:gd name="connsiteX5" fmla="*/ 384617 w 1843724"/>
                <a:gd name="connsiteY5" fmla="*/ 420687 h 1689794"/>
                <a:gd name="connsiteX6" fmla="*/ 41717 w 1843724"/>
                <a:gd name="connsiteY6" fmla="*/ 1287462 h 1689794"/>
                <a:gd name="connsiteX0" fmla="*/ 41717 w 1855725"/>
                <a:gd name="connsiteY0" fmla="*/ 1287462 h 1689794"/>
                <a:gd name="connsiteX1" fmla="*/ 634920 w 1855725"/>
                <a:gd name="connsiteY1" fmla="*/ 1546919 h 1689794"/>
                <a:gd name="connsiteX2" fmla="*/ 1282992 w 1855725"/>
                <a:gd name="connsiteY2" fmla="*/ 322783 h 1689794"/>
                <a:gd name="connsiteX3" fmla="*/ 1841942 w 1855725"/>
                <a:gd name="connsiteY3" fmla="*/ 430212 h 1689794"/>
                <a:gd name="connsiteX4" fmla="*/ 1365692 w 1855725"/>
                <a:gd name="connsiteY4" fmla="*/ 1587 h 1689794"/>
                <a:gd name="connsiteX5" fmla="*/ 384617 w 1855725"/>
                <a:gd name="connsiteY5" fmla="*/ 420687 h 1689794"/>
                <a:gd name="connsiteX6" fmla="*/ 41717 w 1855725"/>
                <a:gd name="connsiteY6" fmla="*/ 1287462 h 1689794"/>
                <a:gd name="connsiteX0" fmla="*/ 41717 w 1876164"/>
                <a:gd name="connsiteY0" fmla="*/ 1287462 h 1689794"/>
                <a:gd name="connsiteX1" fmla="*/ 634920 w 1876164"/>
                <a:gd name="connsiteY1" fmla="*/ 1546919 h 1689794"/>
                <a:gd name="connsiteX2" fmla="*/ 1571024 w 1876164"/>
                <a:gd name="connsiteY2" fmla="*/ 538807 h 1689794"/>
                <a:gd name="connsiteX3" fmla="*/ 1841942 w 1876164"/>
                <a:gd name="connsiteY3" fmla="*/ 430212 h 1689794"/>
                <a:gd name="connsiteX4" fmla="*/ 1365692 w 1876164"/>
                <a:gd name="connsiteY4" fmla="*/ 1587 h 1689794"/>
                <a:gd name="connsiteX5" fmla="*/ 384617 w 1876164"/>
                <a:gd name="connsiteY5" fmla="*/ 420687 h 1689794"/>
                <a:gd name="connsiteX6" fmla="*/ 41717 w 1876164"/>
                <a:gd name="connsiteY6" fmla="*/ 1287462 h 1689794"/>
                <a:gd name="connsiteX0" fmla="*/ 53718 w 1888165"/>
                <a:gd name="connsiteY0" fmla="*/ 1287462 h 1761802"/>
                <a:gd name="connsiteX1" fmla="*/ 718928 w 1888165"/>
                <a:gd name="connsiteY1" fmla="*/ 1618927 h 1761802"/>
                <a:gd name="connsiteX2" fmla="*/ 1583025 w 1888165"/>
                <a:gd name="connsiteY2" fmla="*/ 538807 h 1761802"/>
                <a:gd name="connsiteX3" fmla="*/ 1853943 w 1888165"/>
                <a:gd name="connsiteY3" fmla="*/ 430212 h 1761802"/>
                <a:gd name="connsiteX4" fmla="*/ 1377693 w 1888165"/>
                <a:gd name="connsiteY4" fmla="*/ 1587 h 1761802"/>
                <a:gd name="connsiteX5" fmla="*/ 396618 w 1888165"/>
                <a:gd name="connsiteY5" fmla="*/ 420687 h 1761802"/>
                <a:gd name="connsiteX6" fmla="*/ 53718 w 1888165"/>
                <a:gd name="connsiteY6" fmla="*/ 1287462 h 1761802"/>
                <a:gd name="connsiteX0" fmla="*/ 53718 w 1888165"/>
                <a:gd name="connsiteY0" fmla="*/ 1287462 h 1761802"/>
                <a:gd name="connsiteX1" fmla="*/ 718928 w 1888165"/>
                <a:gd name="connsiteY1" fmla="*/ 1618927 h 1761802"/>
                <a:gd name="connsiteX2" fmla="*/ 1583025 w 1888165"/>
                <a:gd name="connsiteY2" fmla="*/ 538807 h 1761802"/>
                <a:gd name="connsiteX3" fmla="*/ 1853943 w 1888165"/>
                <a:gd name="connsiteY3" fmla="*/ 430212 h 1761802"/>
                <a:gd name="connsiteX4" fmla="*/ 1377693 w 1888165"/>
                <a:gd name="connsiteY4" fmla="*/ 1587 h 1761802"/>
                <a:gd name="connsiteX5" fmla="*/ 396618 w 1888165"/>
                <a:gd name="connsiteY5" fmla="*/ 420687 h 1761802"/>
                <a:gd name="connsiteX6" fmla="*/ 53718 w 1888165"/>
                <a:gd name="connsiteY6" fmla="*/ 1287462 h 1761802"/>
                <a:gd name="connsiteX0" fmla="*/ 53718 w 1888165"/>
                <a:gd name="connsiteY0" fmla="*/ 1287462 h 1706006"/>
                <a:gd name="connsiteX1" fmla="*/ 718928 w 1888165"/>
                <a:gd name="connsiteY1" fmla="*/ 1618927 h 1706006"/>
                <a:gd name="connsiteX2" fmla="*/ 1583025 w 1888165"/>
                <a:gd name="connsiteY2" fmla="*/ 538807 h 1706006"/>
                <a:gd name="connsiteX3" fmla="*/ 1853943 w 1888165"/>
                <a:gd name="connsiteY3" fmla="*/ 430212 h 1706006"/>
                <a:gd name="connsiteX4" fmla="*/ 1377693 w 1888165"/>
                <a:gd name="connsiteY4" fmla="*/ 1587 h 1706006"/>
                <a:gd name="connsiteX5" fmla="*/ 396618 w 1888165"/>
                <a:gd name="connsiteY5" fmla="*/ 420687 h 1706006"/>
                <a:gd name="connsiteX6" fmla="*/ 53718 w 1888165"/>
                <a:gd name="connsiteY6" fmla="*/ 1287462 h 1706006"/>
                <a:gd name="connsiteX0" fmla="*/ 53718 w 1888165"/>
                <a:gd name="connsiteY0" fmla="*/ 1287462 h 1618927"/>
                <a:gd name="connsiteX1" fmla="*/ 718928 w 1888165"/>
                <a:gd name="connsiteY1" fmla="*/ 1618927 h 1618927"/>
                <a:gd name="connsiteX2" fmla="*/ 1583025 w 1888165"/>
                <a:gd name="connsiteY2" fmla="*/ 538807 h 1618927"/>
                <a:gd name="connsiteX3" fmla="*/ 1853943 w 1888165"/>
                <a:gd name="connsiteY3" fmla="*/ 430212 h 1618927"/>
                <a:gd name="connsiteX4" fmla="*/ 1377693 w 1888165"/>
                <a:gd name="connsiteY4" fmla="*/ 1587 h 1618927"/>
                <a:gd name="connsiteX5" fmla="*/ 396618 w 1888165"/>
                <a:gd name="connsiteY5" fmla="*/ 420687 h 1618927"/>
                <a:gd name="connsiteX6" fmla="*/ 53718 w 1888165"/>
                <a:gd name="connsiteY6" fmla="*/ 1287462 h 1618927"/>
                <a:gd name="connsiteX0" fmla="*/ 5223 w 1839670"/>
                <a:gd name="connsiteY0" fmla="*/ 1287462 h 1780287"/>
                <a:gd name="connsiteX1" fmla="*/ 379464 w 1839670"/>
                <a:gd name="connsiteY1" fmla="*/ 1506969 h 1780287"/>
                <a:gd name="connsiteX2" fmla="*/ 670433 w 1839670"/>
                <a:gd name="connsiteY2" fmla="*/ 1618927 h 1780287"/>
                <a:gd name="connsiteX3" fmla="*/ 1534530 w 1839670"/>
                <a:gd name="connsiteY3" fmla="*/ 538807 h 1780287"/>
                <a:gd name="connsiteX4" fmla="*/ 1805448 w 1839670"/>
                <a:gd name="connsiteY4" fmla="*/ 430212 h 1780287"/>
                <a:gd name="connsiteX5" fmla="*/ 1329198 w 1839670"/>
                <a:gd name="connsiteY5" fmla="*/ 1587 h 1780287"/>
                <a:gd name="connsiteX6" fmla="*/ 348123 w 1839670"/>
                <a:gd name="connsiteY6" fmla="*/ 420687 h 1780287"/>
                <a:gd name="connsiteX7" fmla="*/ 5223 w 1839670"/>
                <a:gd name="connsiteY7" fmla="*/ 1287462 h 1780287"/>
                <a:gd name="connsiteX0" fmla="*/ 500 w 1834947"/>
                <a:gd name="connsiteY0" fmla="*/ 1287462 h 1780287"/>
                <a:gd name="connsiteX1" fmla="*/ 346402 w 1834947"/>
                <a:gd name="connsiteY1" fmla="*/ 1405350 h 1780287"/>
                <a:gd name="connsiteX2" fmla="*/ 665710 w 1834947"/>
                <a:gd name="connsiteY2" fmla="*/ 1618927 h 1780287"/>
                <a:gd name="connsiteX3" fmla="*/ 1529807 w 1834947"/>
                <a:gd name="connsiteY3" fmla="*/ 538807 h 1780287"/>
                <a:gd name="connsiteX4" fmla="*/ 1800725 w 1834947"/>
                <a:gd name="connsiteY4" fmla="*/ 430212 h 1780287"/>
                <a:gd name="connsiteX5" fmla="*/ 1324475 w 1834947"/>
                <a:gd name="connsiteY5" fmla="*/ 1587 h 1780287"/>
                <a:gd name="connsiteX6" fmla="*/ 343400 w 1834947"/>
                <a:gd name="connsiteY6" fmla="*/ 420687 h 1780287"/>
                <a:gd name="connsiteX7" fmla="*/ 500 w 1834947"/>
                <a:gd name="connsiteY7" fmla="*/ 1287462 h 1780287"/>
                <a:gd name="connsiteX0" fmla="*/ 500 w 1834947"/>
                <a:gd name="connsiteY0" fmla="*/ 1287462 h 1780287"/>
                <a:gd name="connsiteX1" fmla="*/ 346402 w 1834947"/>
                <a:gd name="connsiteY1" fmla="*/ 1405350 h 1780287"/>
                <a:gd name="connsiteX2" fmla="*/ 665710 w 1834947"/>
                <a:gd name="connsiteY2" fmla="*/ 1618927 h 1780287"/>
                <a:gd name="connsiteX3" fmla="*/ 1529807 w 1834947"/>
                <a:gd name="connsiteY3" fmla="*/ 538807 h 1780287"/>
                <a:gd name="connsiteX4" fmla="*/ 1800725 w 1834947"/>
                <a:gd name="connsiteY4" fmla="*/ 430212 h 1780287"/>
                <a:gd name="connsiteX5" fmla="*/ 1324475 w 1834947"/>
                <a:gd name="connsiteY5" fmla="*/ 1587 h 1780287"/>
                <a:gd name="connsiteX6" fmla="*/ 343400 w 1834947"/>
                <a:gd name="connsiteY6" fmla="*/ 420687 h 1780287"/>
                <a:gd name="connsiteX7" fmla="*/ 500 w 1834947"/>
                <a:gd name="connsiteY7" fmla="*/ 1287462 h 1780287"/>
                <a:gd name="connsiteX0" fmla="*/ 500 w 1834947"/>
                <a:gd name="connsiteY0" fmla="*/ 1287462 h 1780287"/>
                <a:gd name="connsiteX1" fmla="*/ 346402 w 1834947"/>
                <a:gd name="connsiteY1" fmla="*/ 1405350 h 1780287"/>
                <a:gd name="connsiteX2" fmla="*/ 665710 w 1834947"/>
                <a:gd name="connsiteY2" fmla="*/ 1618927 h 1780287"/>
                <a:gd name="connsiteX3" fmla="*/ 1529807 w 1834947"/>
                <a:gd name="connsiteY3" fmla="*/ 538807 h 1780287"/>
                <a:gd name="connsiteX4" fmla="*/ 1800725 w 1834947"/>
                <a:gd name="connsiteY4" fmla="*/ 430212 h 1780287"/>
                <a:gd name="connsiteX5" fmla="*/ 1324475 w 1834947"/>
                <a:gd name="connsiteY5" fmla="*/ 1587 h 1780287"/>
                <a:gd name="connsiteX6" fmla="*/ 343400 w 1834947"/>
                <a:gd name="connsiteY6" fmla="*/ 420687 h 1780287"/>
                <a:gd name="connsiteX7" fmla="*/ 500 w 1834947"/>
                <a:gd name="connsiteY7" fmla="*/ 1287462 h 1780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34947" h="1780287">
                  <a:moveTo>
                    <a:pt x="500" y="1287462"/>
                  </a:moveTo>
                  <a:cubicBezTo>
                    <a:pt x="1000" y="1451572"/>
                    <a:pt x="235534" y="1350106"/>
                    <a:pt x="346402" y="1405350"/>
                  </a:cubicBezTo>
                  <a:cubicBezTo>
                    <a:pt x="457270" y="1460594"/>
                    <a:pt x="473199" y="1780287"/>
                    <a:pt x="665710" y="1618927"/>
                  </a:cubicBezTo>
                  <a:cubicBezTo>
                    <a:pt x="905422" y="1553840"/>
                    <a:pt x="1238695" y="627021"/>
                    <a:pt x="1529807" y="538807"/>
                  </a:cubicBezTo>
                  <a:cubicBezTo>
                    <a:pt x="1820919" y="450593"/>
                    <a:pt x="1834947" y="519749"/>
                    <a:pt x="1800725" y="430212"/>
                  </a:cubicBezTo>
                  <a:cubicBezTo>
                    <a:pt x="1766503" y="340675"/>
                    <a:pt x="1567362" y="3174"/>
                    <a:pt x="1324475" y="1587"/>
                  </a:cubicBezTo>
                  <a:cubicBezTo>
                    <a:pt x="1081588" y="0"/>
                    <a:pt x="564063" y="206375"/>
                    <a:pt x="343400" y="420687"/>
                  </a:cubicBezTo>
                  <a:cubicBezTo>
                    <a:pt x="122738" y="635000"/>
                    <a:pt x="0" y="1123352"/>
                    <a:pt x="500" y="128746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" name="자유형 26"/>
            <p:cNvSpPr/>
            <p:nvPr/>
          </p:nvSpPr>
          <p:spPr>
            <a:xfrm rot="5839189">
              <a:off x="4992668" y="4233137"/>
              <a:ext cx="1574505" cy="1185188"/>
            </a:xfrm>
            <a:custGeom>
              <a:avLst/>
              <a:gdLst>
                <a:gd name="connsiteX0" fmla="*/ 0 w 2171700"/>
                <a:gd name="connsiteY0" fmla="*/ 1038225 h 1914525"/>
                <a:gd name="connsiteX1" fmla="*/ 390525 w 2171700"/>
                <a:gd name="connsiteY1" fmla="*/ 1571625 h 1914525"/>
                <a:gd name="connsiteX2" fmla="*/ 819150 w 2171700"/>
                <a:gd name="connsiteY2" fmla="*/ 1914525 h 1914525"/>
                <a:gd name="connsiteX3" fmla="*/ 1409700 w 2171700"/>
                <a:gd name="connsiteY3" fmla="*/ 1771650 h 1914525"/>
                <a:gd name="connsiteX4" fmla="*/ 1876425 w 2171700"/>
                <a:gd name="connsiteY4" fmla="*/ 1371600 h 1914525"/>
                <a:gd name="connsiteX5" fmla="*/ 2171700 w 2171700"/>
                <a:gd name="connsiteY5" fmla="*/ 752475 h 1914525"/>
                <a:gd name="connsiteX6" fmla="*/ 2105025 w 2171700"/>
                <a:gd name="connsiteY6" fmla="*/ 0 h 1914525"/>
                <a:gd name="connsiteX7" fmla="*/ 1990725 w 2171700"/>
                <a:gd name="connsiteY7" fmla="*/ 209550 h 1914525"/>
                <a:gd name="connsiteX8" fmla="*/ 1733550 w 2171700"/>
                <a:gd name="connsiteY8" fmla="*/ 514350 h 1914525"/>
                <a:gd name="connsiteX9" fmla="*/ 1428750 w 2171700"/>
                <a:gd name="connsiteY9" fmla="*/ 533400 h 1914525"/>
                <a:gd name="connsiteX10" fmla="*/ 790575 w 2171700"/>
                <a:gd name="connsiteY10" fmla="*/ 942975 h 1914525"/>
                <a:gd name="connsiteX11" fmla="*/ 209550 w 2171700"/>
                <a:gd name="connsiteY11" fmla="*/ 1047750 h 1914525"/>
                <a:gd name="connsiteX12" fmla="*/ 0 w 2171700"/>
                <a:gd name="connsiteY12" fmla="*/ 1038225 h 1914525"/>
                <a:gd name="connsiteX0" fmla="*/ 30162 w 2201862"/>
                <a:gd name="connsiteY0" fmla="*/ 1038225 h 1914525"/>
                <a:gd name="connsiteX1" fmla="*/ 420687 w 2201862"/>
                <a:gd name="connsiteY1" fmla="*/ 1571625 h 1914525"/>
                <a:gd name="connsiteX2" fmla="*/ 849312 w 2201862"/>
                <a:gd name="connsiteY2" fmla="*/ 1914525 h 1914525"/>
                <a:gd name="connsiteX3" fmla="*/ 1439862 w 2201862"/>
                <a:gd name="connsiteY3" fmla="*/ 1771650 h 1914525"/>
                <a:gd name="connsiteX4" fmla="*/ 1906587 w 2201862"/>
                <a:gd name="connsiteY4" fmla="*/ 1371600 h 1914525"/>
                <a:gd name="connsiteX5" fmla="*/ 2201862 w 2201862"/>
                <a:gd name="connsiteY5" fmla="*/ 752475 h 1914525"/>
                <a:gd name="connsiteX6" fmla="*/ 2135187 w 2201862"/>
                <a:gd name="connsiteY6" fmla="*/ 0 h 1914525"/>
                <a:gd name="connsiteX7" fmla="*/ 2020887 w 2201862"/>
                <a:gd name="connsiteY7" fmla="*/ 209550 h 1914525"/>
                <a:gd name="connsiteX8" fmla="*/ 1763712 w 2201862"/>
                <a:gd name="connsiteY8" fmla="*/ 514350 h 1914525"/>
                <a:gd name="connsiteX9" fmla="*/ 1458912 w 2201862"/>
                <a:gd name="connsiteY9" fmla="*/ 533400 h 1914525"/>
                <a:gd name="connsiteX10" fmla="*/ 820737 w 2201862"/>
                <a:gd name="connsiteY10" fmla="*/ 942975 h 1914525"/>
                <a:gd name="connsiteX11" fmla="*/ 239712 w 2201862"/>
                <a:gd name="connsiteY11" fmla="*/ 1047750 h 1914525"/>
                <a:gd name="connsiteX12" fmla="*/ 30162 w 2201862"/>
                <a:gd name="connsiteY12" fmla="*/ 1038225 h 1914525"/>
                <a:gd name="connsiteX0" fmla="*/ 30162 w 2201862"/>
                <a:gd name="connsiteY0" fmla="*/ 1038225 h 1914525"/>
                <a:gd name="connsiteX1" fmla="*/ 420687 w 2201862"/>
                <a:gd name="connsiteY1" fmla="*/ 1571625 h 1914525"/>
                <a:gd name="connsiteX2" fmla="*/ 849312 w 2201862"/>
                <a:gd name="connsiteY2" fmla="*/ 1914525 h 1914525"/>
                <a:gd name="connsiteX3" fmla="*/ 1439862 w 2201862"/>
                <a:gd name="connsiteY3" fmla="*/ 1771650 h 1914525"/>
                <a:gd name="connsiteX4" fmla="*/ 1906587 w 2201862"/>
                <a:gd name="connsiteY4" fmla="*/ 1371600 h 1914525"/>
                <a:gd name="connsiteX5" fmla="*/ 2201862 w 2201862"/>
                <a:gd name="connsiteY5" fmla="*/ 752475 h 1914525"/>
                <a:gd name="connsiteX6" fmla="*/ 2135187 w 2201862"/>
                <a:gd name="connsiteY6" fmla="*/ 0 h 1914525"/>
                <a:gd name="connsiteX7" fmla="*/ 2020887 w 2201862"/>
                <a:gd name="connsiteY7" fmla="*/ 209550 h 1914525"/>
                <a:gd name="connsiteX8" fmla="*/ 1763712 w 2201862"/>
                <a:gd name="connsiteY8" fmla="*/ 514350 h 1914525"/>
                <a:gd name="connsiteX9" fmla="*/ 1458912 w 2201862"/>
                <a:gd name="connsiteY9" fmla="*/ 533400 h 1914525"/>
                <a:gd name="connsiteX10" fmla="*/ 820737 w 2201862"/>
                <a:gd name="connsiteY10" fmla="*/ 942975 h 1914525"/>
                <a:gd name="connsiteX11" fmla="*/ 239712 w 2201862"/>
                <a:gd name="connsiteY11" fmla="*/ 1047750 h 1914525"/>
                <a:gd name="connsiteX12" fmla="*/ 30162 w 2201862"/>
                <a:gd name="connsiteY12" fmla="*/ 1038225 h 1914525"/>
                <a:gd name="connsiteX0" fmla="*/ 30162 w 2201862"/>
                <a:gd name="connsiteY0" fmla="*/ 1038225 h 1914525"/>
                <a:gd name="connsiteX1" fmla="*/ 420687 w 2201862"/>
                <a:gd name="connsiteY1" fmla="*/ 1571625 h 1914525"/>
                <a:gd name="connsiteX2" fmla="*/ 849312 w 2201862"/>
                <a:gd name="connsiteY2" fmla="*/ 1914525 h 1914525"/>
                <a:gd name="connsiteX3" fmla="*/ 1439862 w 2201862"/>
                <a:gd name="connsiteY3" fmla="*/ 1771650 h 1914525"/>
                <a:gd name="connsiteX4" fmla="*/ 1906587 w 2201862"/>
                <a:gd name="connsiteY4" fmla="*/ 1371600 h 1914525"/>
                <a:gd name="connsiteX5" fmla="*/ 2201862 w 2201862"/>
                <a:gd name="connsiteY5" fmla="*/ 752475 h 1914525"/>
                <a:gd name="connsiteX6" fmla="*/ 2135187 w 2201862"/>
                <a:gd name="connsiteY6" fmla="*/ 0 h 1914525"/>
                <a:gd name="connsiteX7" fmla="*/ 2020887 w 2201862"/>
                <a:gd name="connsiteY7" fmla="*/ 209550 h 1914525"/>
                <a:gd name="connsiteX8" fmla="*/ 1763712 w 2201862"/>
                <a:gd name="connsiteY8" fmla="*/ 514350 h 1914525"/>
                <a:gd name="connsiteX9" fmla="*/ 1458912 w 2201862"/>
                <a:gd name="connsiteY9" fmla="*/ 533400 h 1914525"/>
                <a:gd name="connsiteX10" fmla="*/ 820737 w 2201862"/>
                <a:gd name="connsiteY10" fmla="*/ 942975 h 1914525"/>
                <a:gd name="connsiteX11" fmla="*/ 239712 w 2201862"/>
                <a:gd name="connsiteY11" fmla="*/ 1047750 h 1914525"/>
                <a:gd name="connsiteX12" fmla="*/ 30162 w 2201862"/>
                <a:gd name="connsiteY12" fmla="*/ 1038225 h 1914525"/>
                <a:gd name="connsiteX0" fmla="*/ 30162 w 2201862"/>
                <a:gd name="connsiteY0" fmla="*/ 1038225 h 1914525"/>
                <a:gd name="connsiteX1" fmla="*/ 420687 w 2201862"/>
                <a:gd name="connsiteY1" fmla="*/ 1571625 h 1914525"/>
                <a:gd name="connsiteX2" fmla="*/ 849312 w 2201862"/>
                <a:gd name="connsiteY2" fmla="*/ 1914525 h 1914525"/>
                <a:gd name="connsiteX3" fmla="*/ 1439862 w 2201862"/>
                <a:gd name="connsiteY3" fmla="*/ 1771650 h 1914525"/>
                <a:gd name="connsiteX4" fmla="*/ 1906587 w 2201862"/>
                <a:gd name="connsiteY4" fmla="*/ 1371600 h 1914525"/>
                <a:gd name="connsiteX5" fmla="*/ 2201862 w 2201862"/>
                <a:gd name="connsiteY5" fmla="*/ 752475 h 1914525"/>
                <a:gd name="connsiteX6" fmla="*/ 2135187 w 2201862"/>
                <a:gd name="connsiteY6" fmla="*/ 0 h 1914525"/>
                <a:gd name="connsiteX7" fmla="*/ 2020887 w 2201862"/>
                <a:gd name="connsiteY7" fmla="*/ 209550 h 1914525"/>
                <a:gd name="connsiteX8" fmla="*/ 1763712 w 2201862"/>
                <a:gd name="connsiteY8" fmla="*/ 514350 h 1914525"/>
                <a:gd name="connsiteX9" fmla="*/ 1458912 w 2201862"/>
                <a:gd name="connsiteY9" fmla="*/ 533400 h 1914525"/>
                <a:gd name="connsiteX10" fmla="*/ 820737 w 2201862"/>
                <a:gd name="connsiteY10" fmla="*/ 942975 h 1914525"/>
                <a:gd name="connsiteX11" fmla="*/ 239712 w 2201862"/>
                <a:gd name="connsiteY11" fmla="*/ 1047750 h 1914525"/>
                <a:gd name="connsiteX12" fmla="*/ 30162 w 2201862"/>
                <a:gd name="connsiteY12" fmla="*/ 1038225 h 1914525"/>
                <a:gd name="connsiteX0" fmla="*/ 30162 w 2201862"/>
                <a:gd name="connsiteY0" fmla="*/ 1128712 h 2005012"/>
                <a:gd name="connsiteX1" fmla="*/ 420687 w 2201862"/>
                <a:gd name="connsiteY1" fmla="*/ 1662112 h 2005012"/>
                <a:gd name="connsiteX2" fmla="*/ 849312 w 2201862"/>
                <a:gd name="connsiteY2" fmla="*/ 2005012 h 2005012"/>
                <a:gd name="connsiteX3" fmla="*/ 1439862 w 2201862"/>
                <a:gd name="connsiteY3" fmla="*/ 1862137 h 2005012"/>
                <a:gd name="connsiteX4" fmla="*/ 1906587 w 2201862"/>
                <a:gd name="connsiteY4" fmla="*/ 1462087 h 2005012"/>
                <a:gd name="connsiteX5" fmla="*/ 2201862 w 2201862"/>
                <a:gd name="connsiteY5" fmla="*/ 842962 h 2005012"/>
                <a:gd name="connsiteX6" fmla="*/ 2135187 w 2201862"/>
                <a:gd name="connsiteY6" fmla="*/ 90487 h 2005012"/>
                <a:gd name="connsiteX7" fmla="*/ 2020887 w 2201862"/>
                <a:gd name="connsiteY7" fmla="*/ 300037 h 2005012"/>
                <a:gd name="connsiteX8" fmla="*/ 1763712 w 2201862"/>
                <a:gd name="connsiteY8" fmla="*/ 604837 h 2005012"/>
                <a:gd name="connsiteX9" fmla="*/ 1458912 w 2201862"/>
                <a:gd name="connsiteY9" fmla="*/ 623887 h 2005012"/>
                <a:gd name="connsiteX10" fmla="*/ 820737 w 2201862"/>
                <a:gd name="connsiteY10" fmla="*/ 1033462 h 2005012"/>
                <a:gd name="connsiteX11" fmla="*/ 239712 w 2201862"/>
                <a:gd name="connsiteY11" fmla="*/ 1138237 h 2005012"/>
                <a:gd name="connsiteX12" fmla="*/ 30162 w 2201862"/>
                <a:gd name="connsiteY12" fmla="*/ 1128712 h 2005012"/>
                <a:gd name="connsiteX0" fmla="*/ 30162 w 2239962"/>
                <a:gd name="connsiteY0" fmla="*/ 1128712 h 2005012"/>
                <a:gd name="connsiteX1" fmla="*/ 420687 w 2239962"/>
                <a:gd name="connsiteY1" fmla="*/ 1662112 h 2005012"/>
                <a:gd name="connsiteX2" fmla="*/ 849312 w 2239962"/>
                <a:gd name="connsiteY2" fmla="*/ 2005012 h 2005012"/>
                <a:gd name="connsiteX3" fmla="*/ 1439862 w 2239962"/>
                <a:gd name="connsiteY3" fmla="*/ 1862137 h 2005012"/>
                <a:gd name="connsiteX4" fmla="*/ 1906587 w 2239962"/>
                <a:gd name="connsiteY4" fmla="*/ 1462087 h 2005012"/>
                <a:gd name="connsiteX5" fmla="*/ 2201862 w 2239962"/>
                <a:gd name="connsiteY5" fmla="*/ 842962 h 2005012"/>
                <a:gd name="connsiteX6" fmla="*/ 2135187 w 2239962"/>
                <a:gd name="connsiteY6" fmla="*/ 90487 h 2005012"/>
                <a:gd name="connsiteX7" fmla="*/ 2020887 w 2239962"/>
                <a:gd name="connsiteY7" fmla="*/ 300037 h 2005012"/>
                <a:gd name="connsiteX8" fmla="*/ 1763712 w 2239962"/>
                <a:gd name="connsiteY8" fmla="*/ 604837 h 2005012"/>
                <a:gd name="connsiteX9" fmla="*/ 1458912 w 2239962"/>
                <a:gd name="connsiteY9" fmla="*/ 623887 h 2005012"/>
                <a:gd name="connsiteX10" fmla="*/ 820737 w 2239962"/>
                <a:gd name="connsiteY10" fmla="*/ 1033462 h 2005012"/>
                <a:gd name="connsiteX11" fmla="*/ 239712 w 2239962"/>
                <a:gd name="connsiteY11" fmla="*/ 1138237 h 2005012"/>
                <a:gd name="connsiteX12" fmla="*/ 30162 w 2239962"/>
                <a:gd name="connsiteY12" fmla="*/ 1128712 h 2005012"/>
                <a:gd name="connsiteX0" fmla="*/ 30162 w 2239962"/>
                <a:gd name="connsiteY0" fmla="*/ 1128712 h 2005012"/>
                <a:gd name="connsiteX1" fmla="*/ 420687 w 2239962"/>
                <a:gd name="connsiteY1" fmla="*/ 1662112 h 2005012"/>
                <a:gd name="connsiteX2" fmla="*/ 849312 w 2239962"/>
                <a:gd name="connsiteY2" fmla="*/ 2005012 h 2005012"/>
                <a:gd name="connsiteX3" fmla="*/ 1439862 w 2239962"/>
                <a:gd name="connsiteY3" fmla="*/ 1862137 h 2005012"/>
                <a:gd name="connsiteX4" fmla="*/ 1906587 w 2239962"/>
                <a:gd name="connsiteY4" fmla="*/ 1462087 h 2005012"/>
                <a:gd name="connsiteX5" fmla="*/ 2201862 w 2239962"/>
                <a:gd name="connsiteY5" fmla="*/ 842962 h 2005012"/>
                <a:gd name="connsiteX6" fmla="*/ 2135187 w 2239962"/>
                <a:gd name="connsiteY6" fmla="*/ 90487 h 2005012"/>
                <a:gd name="connsiteX7" fmla="*/ 2020887 w 2239962"/>
                <a:gd name="connsiteY7" fmla="*/ 300037 h 2005012"/>
                <a:gd name="connsiteX8" fmla="*/ 1763712 w 2239962"/>
                <a:gd name="connsiteY8" fmla="*/ 604837 h 2005012"/>
                <a:gd name="connsiteX9" fmla="*/ 1458912 w 2239962"/>
                <a:gd name="connsiteY9" fmla="*/ 623887 h 2005012"/>
                <a:gd name="connsiteX10" fmla="*/ 820737 w 2239962"/>
                <a:gd name="connsiteY10" fmla="*/ 1033462 h 2005012"/>
                <a:gd name="connsiteX11" fmla="*/ 239712 w 2239962"/>
                <a:gd name="connsiteY11" fmla="*/ 1138237 h 2005012"/>
                <a:gd name="connsiteX12" fmla="*/ 30162 w 2239962"/>
                <a:gd name="connsiteY12" fmla="*/ 1128712 h 2005012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1458912 w 2239962"/>
                <a:gd name="connsiteY9" fmla="*/ 623887 h 2038350"/>
                <a:gd name="connsiteX10" fmla="*/ 820737 w 2239962"/>
                <a:gd name="connsiteY10" fmla="*/ 1033462 h 2038350"/>
                <a:gd name="connsiteX11" fmla="*/ 239712 w 2239962"/>
                <a:gd name="connsiteY11" fmla="*/ 1138237 h 2038350"/>
                <a:gd name="connsiteX12" fmla="*/ 30162 w 2239962"/>
                <a:gd name="connsiteY12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1458912 w 2239962"/>
                <a:gd name="connsiteY9" fmla="*/ 623887 h 2038350"/>
                <a:gd name="connsiteX10" fmla="*/ 820737 w 2239962"/>
                <a:gd name="connsiteY10" fmla="*/ 1033462 h 2038350"/>
                <a:gd name="connsiteX11" fmla="*/ 239712 w 2239962"/>
                <a:gd name="connsiteY11" fmla="*/ 1138237 h 2038350"/>
                <a:gd name="connsiteX12" fmla="*/ 30162 w 2239962"/>
                <a:gd name="connsiteY12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1458912 w 2239962"/>
                <a:gd name="connsiteY9" fmla="*/ 623887 h 2038350"/>
                <a:gd name="connsiteX10" fmla="*/ 820737 w 2239962"/>
                <a:gd name="connsiteY10" fmla="*/ 1033462 h 2038350"/>
                <a:gd name="connsiteX11" fmla="*/ 239712 w 2239962"/>
                <a:gd name="connsiteY11" fmla="*/ 1138237 h 2038350"/>
                <a:gd name="connsiteX12" fmla="*/ 30162 w 2239962"/>
                <a:gd name="connsiteY12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1458912 w 2239962"/>
                <a:gd name="connsiteY9" fmla="*/ 623887 h 2038350"/>
                <a:gd name="connsiteX10" fmla="*/ 820737 w 2239962"/>
                <a:gd name="connsiteY10" fmla="*/ 1033462 h 2038350"/>
                <a:gd name="connsiteX11" fmla="*/ 239712 w 2239962"/>
                <a:gd name="connsiteY11" fmla="*/ 1138237 h 2038350"/>
                <a:gd name="connsiteX12" fmla="*/ 30162 w 2239962"/>
                <a:gd name="connsiteY12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1458912 w 2239962"/>
                <a:gd name="connsiteY9" fmla="*/ 623887 h 2038350"/>
                <a:gd name="connsiteX10" fmla="*/ 820737 w 2239962"/>
                <a:gd name="connsiteY10" fmla="*/ 1033462 h 2038350"/>
                <a:gd name="connsiteX11" fmla="*/ 239712 w 2239962"/>
                <a:gd name="connsiteY11" fmla="*/ 1138237 h 2038350"/>
                <a:gd name="connsiteX12" fmla="*/ 30162 w 2239962"/>
                <a:gd name="connsiteY12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820737 w 2239962"/>
                <a:gd name="connsiteY9" fmla="*/ 1033462 h 2038350"/>
                <a:gd name="connsiteX10" fmla="*/ 239712 w 2239962"/>
                <a:gd name="connsiteY10" fmla="*/ 1138237 h 2038350"/>
                <a:gd name="connsiteX11" fmla="*/ 30162 w 2239962"/>
                <a:gd name="connsiteY11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820737 w 2239962"/>
                <a:gd name="connsiteY9" fmla="*/ 1033462 h 2038350"/>
                <a:gd name="connsiteX10" fmla="*/ 239712 w 2239962"/>
                <a:gd name="connsiteY10" fmla="*/ 1138237 h 2038350"/>
                <a:gd name="connsiteX11" fmla="*/ 30162 w 2239962"/>
                <a:gd name="connsiteY11" fmla="*/ 1128712 h 2038350"/>
                <a:gd name="connsiteX0" fmla="*/ 30162 w 2220912"/>
                <a:gd name="connsiteY0" fmla="*/ 868362 h 1778000"/>
                <a:gd name="connsiteX1" fmla="*/ 420687 w 2220912"/>
                <a:gd name="connsiteY1" fmla="*/ 1401762 h 1778000"/>
                <a:gd name="connsiteX2" fmla="*/ 849312 w 2220912"/>
                <a:gd name="connsiteY2" fmla="*/ 1744662 h 1778000"/>
                <a:gd name="connsiteX3" fmla="*/ 1439862 w 2220912"/>
                <a:gd name="connsiteY3" fmla="*/ 1601787 h 1778000"/>
                <a:gd name="connsiteX4" fmla="*/ 1906587 w 2220912"/>
                <a:gd name="connsiteY4" fmla="*/ 1201737 h 1778000"/>
                <a:gd name="connsiteX5" fmla="*/ 2201862 w 2220912"/>
                <a:gd name="connsiteY5" fmla="*/ 582612 h 1778000"/>
                <a:gd name="connsiteX6" fmla="*/ 2020887 w 2220912"/>
                <a:gd name="connsiteY6" fmla="*/ 39687 h 1778000"/>
                <a:gd name="connsiteX7" fmla="*/ 1763712 w 2220912"/>
                <a:gd name="connsiteY7" fmla="*/ 344487 h 1778000"/>
                <a:gd name="connsiteX8" fmla="*/ 820737 w 2220912"/>
                <a:gd name="connsiteY8" fmla="*/ 773112 h 1778000"/>
                <a:gd name="connsiteX9" fmla="*/ 239712 w 2220912"/>
                <a:gd name="connsiteY9" fmla="*/ 877887 h 1778000"/>
                <a:gd name="connsiteX10" fmla="*/ 30162 w 2220912"/>
                <a:gd name="connsiteY10" fmla="*/ 868362 h 1778000"/>
                <a:gd name="connsiteX0" fmla="*/ 30162 w 2220912"/>
                <a:gd name="connsiteY0" fmla="*/ 868362 h 1778000"/>
                <a:gd name="connsiteX1" fmla="*/ 420687 w 2220912"/>
                <a:gd name="connsiteY1" fmla="*/ 1401762 h 1778000"/>
                <a:gd name="connsiteX2" fmla="*/ 849312 w 2220912"/>
                <a:gd name="connsiteY2" fmla="*/ 1744662 h 1778000"/>
                <a:gd name="connsiteX3" fmla="*/ 1439862 w 2220912"/>
                <a:gd name="connsiteY3" fmla="*/ 1601787 h 1778000"/>
                <a:gd name="connsiteX4" fmla="*/ 1906587 w 2220912"/>
                <a:gd name="connsiteY4" fmla="*/ 1201737 h 1778000"/>
                <a:gd name="connsiteX5" fmla="*/ 2201862 w 2220912"/>
                <a:gd name="connsiteY5" fmla="*/ 582612 h 1778000"/>
                <a:gd name="connsiteX6" fmla="*/ 2020887 w 2220912"/>
                <a:gd name="connsiteY6" fmla="*/ 39687 h 1778000"/>
                <a:gd name="connsiteX7" fmla="*/ 1763712 w 2220912"/>
                <a:gd name="connsiteY7" fmla="*/ 344487 h 1778000"/>
                <a:gd name="connsiteX8" fmla="*/ 820737 w 2220912"/>
                <a:gd name="connsiteY8" fmla="*/ 773112 h 1778000"/>
                <a:gd name="connsiteX9" fmla="*/ 239712 w 2220912"/>
                <a:gd name="connsiteY9" fmla="*/ 877887 h 1778000"/>
                <a:gd name="connsiteX10" fmla="*/ 30162 w 2220912"/>
                <a:gd name="connsiteY10" fmla="*/ 868362 h 1778000"/>
                <a:gd name="connsiteX0" fmla="*/ 30162 w 2312374"/>
                <a:gd name="connsiteY0" fmla="*/ 869819 h 1779457"/>
                <a:gd name="connsiteX1" fmla="*/ 420687 w 2312374"/>
                <a:gd name="connsiteY1" fmla="*/ 1403219 h 1779457"/>
                <a:gd name="connsiteX2" fmla="*/ 849312 w 2312374"/>
                <a:gd name="connsiteY2" fmla="*/ 1746119 h 1779457"/>
                <a:gd name="connsiteX3" fmla="*/ 1439862 w 2312374"/>
                <a:gd name="connsiteY3" fmla="*/ 1603244 h 1779457"/>
                <a:gd name="connsiteX4" fmla="*/ 1906587 w 2312374"/>
                <a:gd name="connsiteY4" fmla="*/ 1203194 h 1779457"/>
                <a:gd name="connsiteX5" fmla="*/ 2201862 w 2312374"/>
                <a:gd name="connsiteY5" fmla="*/ 584069 h 1779457"/>
                <a:gd name="connsiteX6" fmla="*/ 2239349 w 2312374"/>
                <a:gd name="connsiteY6" fmla="*/ 39687 h 1779457"/>
                <a:gd name="connsiteX7" fmla="*/ 1763712 w 2312374"/>
                <a:gd name="connsiteY7" fmla="*/ 345944 h 1779457"/>
                <a:gd name="connsiteX8" fmla="*/ 820737 w 2312374"/>
                <a:gd name="connsiteY8" fmla="*/ 774569 h 1779457"/>
                <a:gd name="connsiteX9" fmla="*/ 239712 w 2312374"/>
                <a:gd name="connsiteY9" fmla="*/ 879344 h 1779457"/>
                <a:gd name="connsiteX10" fmla="*/ 30162 w 2312374"/>
                <a:gd name="connsiteY10" fmla="*/ 869819 h 1779457"/>
                <a:gd name="connsiteX0" fmla="*/ 30162 w 2332627"/>
                <a:gd name="connsiteY0" fmla="*/ 846217 h 1755855"/>
                <a:gd name="connsiteX1" fmla="*/ 420687 w 2332627"/>
                <a:gd name="connsiteY1" fmla="*/ 1379617 h 1755855"/>
                <a:gd name="connsiteX2" fmla="*/ 849312 w 2332627"/>
                <a:gd name="connsiteY2" fmla="*/ 1722517 h 1755855"/>
                <a:gd name="connsiteX3" fmla="*/ 1439862 w 2332627"/>
                <a:gd name="connsiteY3" fmla="*/ 1579642 h 1755855"/>
                <a:gd name="connsiteX4" fmla="*/ 1906587 w 2332627"/>
                <a:gd name="connsiteY4" fmla="*/ 1179592 h 1755855"/>
                <a:gd name="connsiteX5" fmla="*/ 2201862 w 2332627"/>
                <a:gd name="connsiteY5" fmla="*/ 560467 h 1755855"/>
                <a:gd name="connsiteX6" fmla="*/ 2239349 w 2332627"/>
                <a:gd name="connsiteY6" fmla="*/ 16085 h 1755855"/>
                <a:gd name="connsiteX7" fmla="*/ 1642189 w 2332627"/>
                <a:gd name="connsiteY7" fmla="*/ 463955 h 1755855"/>
                <a:gd name="connsiteX8" fmla="*/ 820737 w 2332627"/>
                <a:gd name="connsiteY8" fmla="*/ 750967 h 1755855"/>
                <a:gd name="connsiteX9" fmla="*/ 239712 w 2332627"/>
                <a:gd name="connsiteY9" fmla="*/ 855742 h 1755855"/>
                <a:gd name="connsiteX10" fmla="*/ 30162 w 2332627"/>
                <a:gd name="connsiteY10" fmla="*/ 846217 h 1755855"/>
                <a:gd name="connsiteX0" fmla="*/ 30162 w 2332628"/>
                <a:gd name="connsiteY0" fmla="*/ 846217 h 1755855"/>
                <a:gd name="connsiteX1" fmla="*/ 420687 w 2332628"/>
                <a:gd name="connsiteY1" fmla="*/ 1379617 h 1755855"/>
                <a:gd name="connsiteX2" fmla="*/ 849312 w 2332628"/>
                <a:gd name="connsiteY2" fmla="*/ 1722517 h 1755855"/>
                <a:gd name="connsiteX3" fmla="*/ 1439862 w 2332628"/>
                <a:gd name="connsiteY3" fmla="*/ 1579642 h 1755855"/>
                <a:gd name="connsiteX4" fmla="*/ 1906587 w 2332628"/>
                <a:gd name="connsiteY4" fmla="*/ 1179592 h 1755855"/>
                <a:gd name="connsiteX5" fmla="*/ 2201862 w 2332628"/>
                <a:gd name="connsiteY5" fmla="*/ 560467 h 1755855"/>
                <a:gd name="connsiteX6" fmla="*/ 2239349 w 2332628"/>
                <a:gd name="connsiteY6" fmla="*/ 16085 h 1755855"/>
                <a:gd name="connsiteX7" fmla="*/ 1642189 w 2332628"/>
                <a:gd name="connsiteY7" fmla="*/ 463955 h 1755855"/>
                <a:gd name="connsiteX8" fmla="*/ 970384 w 2332628"/>
                <a:gd name="connsiteY8" fmla="*/ 538600 h 1755855"/>
                <a:gd name="connsiteX9" fmla="*/ 239712 w 2332628"/>
                <a:gd name="connsiteY9" fmla="*/ 855742 h 1755855"/>
                <a:gd name="connsiteX10" fmla="*/ 30162 w 2332628"/>
                <a:gd name="connsiteY10" fmla="*/ 846217 h 1755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332628" h="1755855">
                  <a:moveTo>
                    <a:pt x="30162" y="846217"/>
                  </a:moveTo>
                  <a:cubicBezTo>
                    <a:pt x="60324" y="933529"/>
                    <a:pt x="284162" y="1233567"/>
                    <a:pt x="420687" y="1379617"/>
                  </a:cubicBezTo>
                  <a:cubicBezTo>
                    <a:pt x="557212" y="1525667"/>
                    <a:pt x="679449" y="1689179"/>
                    <a:pt x="849312" y="1722517"/>
                  </a:cubicBezTo>
                  <a:cubicBezTo>
                    <a:pt x="1019175" y="1755855"/>
                    <a:pt x="1263650" y="1670129"/>
                    <a:pt x="1439862" y="1579642"/>
                  </a:cubicBezTo>
                  <a:cubicBezTo>
                    <a:pt x="1616074" y="1489155"/>
                    <a:pt x="1779587" y="1349455"/>
                    <a:pt x="1906587" y="1179592"/>
                  </a:cubicBezTo>
                  <a:cubicBezTo>
                    <a:pt x="2033587" y="1009729"/>
                    <a:pt x="2146402" y="754385"/>
                    <a:pt x="2201862" y="560467"/>
                  </a:cubicBezTo>
                  <a:cubicBezTo>
                    <a:pt x="2257322" y="366549"/>
                    <a:pt x="2332628" y="32170"/>
                    <a:pt x="2239349" y="16085"/>
                  </a:cubicBezTo>
                  <a:cubicBezTo>
                    <a:pt x="2146070" y="0"/>
                    <a:pt x="1853683" y="376869"/>
                    <a:pt x="1642189" y="463955"/>
                  </a:cubicBezTo>
                  <a:cubicBezTo>
                    <a:pt x="1430695" y="551041"/>
                    <a:pt x="1204130" y="473302"/>
                    <a:pt x="970384" y="538600"/>
                  </a:cubicBezTo>
                  <a:cubicBezTo>
                    <a:pt x="736638" y="603898"/>
                    <a:pt x="396416" y="804472"/>
                    <a:pt x="239712" y="855742"/>
                  </a:cubicBezTo>
                  <a:cubicBezTo>
                    <a:pt x="83008" y="907012"/>
                    <a:pt x="0" y="758905"/>
                    <a:pt x="30162" y="84621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" name="Oval 26"/>
            <p:cNvSpPr>
              <a:spLocks noChangeAspect="1" noChangeArrowheads="1"/>
            </p:cNvSpPr>
            <p:nvPr/>
          </p:nvSpPr>
          <p:spPr bwMode="auto">
            <a:xfrm rot="8100000">
              <a:off x="6006543" y="4665226"/>
              <a:ext cx="1550533" cy="831479"/>
            </a:xfrm>
            <a:prstGeom prst="ellipse">
              <a:avLst/>
            </a:prstGeom>
            <a:grpFill/>
            <a:ln w="381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ko-KR" altLang="en-US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2" name="타원 29"/>
          <p:cNvSpPr/>
          <p:nvPr/>
        </p:nvSpPr>
        <p:spPr>
          <a:xfrm>
            <a:off x="5625333" y="3944931"/>
            <a:ext cx="604725" cy="604724"/>
          </a:xfrm>
          <a:prstGeom prst="ellipse">
            <a:avLst/>
          </a:prstGeom>
          <a:gradFill>
            <a:gsLst>
              <a:gs pos="0">
                <a:schemeClr val="bg1">
                  <a:lumMod val="50000"/>
                </a:schemeClr>
              </a:gs>
              <a:gs pos="80000">
                <a:schemeClr val="bg1">
                  <a:lumMod val="75000"/>
                </a:schemeClr>
              </a:gs>
              <a:gs pos="100000">
                <a:schemeClr val="bg1">
                  <a:lumMod val="85000"/>
                </a:schemeClr>
              </a:gs>
            </a:gsLst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3" name="그룹 60"/>
          <p:cNvGrpSpPr/>
          <p:nvPr/>
        </p:nvGrpSpPr>
        <p:grpSpPr>
          <a:xfrm>
            <a:off x="5601814" y="3943411"/>
            <a:ext cx="667122" cy="604724"/>
            <a:chOff x="5075123" y="3442121"/>
            <a:chExt cx="2481953" cy="2249809"/>
          </a:xfrm>
          <a:solidFill>
            <a:srgbClr val="FF0000"/>
          </a:solidFill>
        </p:grpSpPr>
        <p:sp>
          <p:nvSpPr>
            <p:cNvPr id="34" name="타원 31"/>
            <p:cNvSpPr/>
            <p:nvPr/>
          </p:nvSpPr>
          <p:spPr>
            <a:xfrm>
              <a:off x="5159815" y="3442121"/>
              <a:ext cx="2249809" cy="2249809"/>
            </a:xfrm>
            <a:prstGeom prst="ellipse">
              <a:avLst/>
            </a:prstGeom>
            <a:grpFill/>
            <a:ln>
              <a:solidFill>
                <a:schemeClr val="bg1"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" name="Oval 26"/>
            <p:cNvSpPr>
              <a:spLocks noChangeAspect="1" noChangeArrowheads="1"/>
            </p:cNvSpPr>
            <p:nvPr/>
          </p:nvSpPr>
          <p:spPr bwMode="auto">
            <a:xfrm rot="18900000">
              <a:off x="5075123" y="3760891"/>
              <a:ext cx="1550533" cy="831479"/>
            </a:xfrm>
            <a:prstGeom prst="ellipse">
              <a:avLst/>
            </a:prstGeom>
            <a:grpFill/>
            <a:ln w="381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ko-KR" altLang="en-US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" name="Oval 28"/>
            <p:cNvSpPr>
              <a:spLocks noChangeArrowheads="1"/>
            </p:cNvSpPr>
            <p:nvPr/>
          </p:nvSpPr>
          <p:spPr bwMode="auto">
            <a:xfrm flipH="1">
              <a:off x="5386741" y="3670248"/>
              <a:ext cx="713227" cy="639276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7" name="자유형 34"/>
            <p:cNvSpPr/>
            <p:nvPr/>
          </p:nvSpPr>
          <p:spPr>
            <a:xfrm rot="5398342">
              <a:off x="5955277" y="3558568"/>
              <a:ext cx="1424934" cy="1382488"/>
            </a:xfrm>
            <a:custGeom>
              <a:avLst/>
              <a:gdLst>
                <a:gd name="connsiteX0" fmla="*/ 0 w 1800225"/>
                <a:gd name="connsiteY0" fmla="*/ 1285875 h 1409700"/>
                <a:gd name="connsiteX1" fmla="*/ 723900 w 1800225"/>
                <a:gd name="connsiteY1" fmla="*/ 1409700 h 1409700"/>
                <a:gd name="connsiteX2" fmla="*/ 1800225 w 1800225"/>
                <a:gd name="connsiteY2" fmla="*/ 428625 h 1409700"/>
                <a:gd name="connsiteX3" fmla="*/ 1323975 w 1800225"/>
                <a:gd name="connsiteY3" fmla="*/ 0 h 1409700"/>
                <a:gd name="connsiteX4" fmla="*/ 342900 w 1800225"/>
                <a:gd name="connsiteY4" fmla="*/ 419100 h 1409700"/>
                <a:gd name="connsiteX5" fmla="*/ 0 w 1800225"/>
                <a:gd name="connsiteY5" fmla="*/ 1285875 h 1409700"/>
                <a:gd name="connsiteX0" fmla="*/ 63500 w 1863725"/>
                <a:gd name="connsiteY0" fmla="*/ 1287462 h 1411287"/>
                <a:gd name="connsiteX1" fmla="*/ 787400 w 1863725"/>
                <a:gd name="connsiteY1" fmla="*/ 1411287 h 1411287"/>
                <a:gd name="connsiteX2" fmla="*/ 1863725 w 1863725"/>
                <a:gd name="connsiteY2" fmla="*/ 430212 h 1411287"/>
                <a:gd name="connsiteX3" fmla="*/ 1387475 w 1863725"/>
                <a:gd name="connsiteY3" fmla="*/ 1587 h 1411287"/>
                <a:gd name="connsiteX4" fmla="*/ 406400 w 1863725"/>
                <a:gd name="connsiteY4" fmla="*/ 420687 h 1411287"/>
                <a:gd name="connsiteX5" fmla="*/ 63500 w 1863725"/>
                <a:gd name="connsiteY5" fmla="*/ 1287462 h 1411287"/>
                <a:gd name="connsiteX0" fmla="*/ 63500 w 1963738"/>
                <a:gd name="connsiteY0" fmla="*/ 1287462 h 1411287"/>
                <a:gd name="connsiteX1" fmla="*/ 787400 w 1963738"/>
                <a:gd name="connsiteY1" fmla="*/ 1411287 h 1411287"/>
                <a:gd name="connsiteX2" fmla="*/ 1863725 w 1963738"/>
                <a:gd name="connsiteY2" fmla="*/ 430212 h 1411287"/>
                <a:gd name="connsiteX3" fmla="*/ 1387475 w 1963738"/>
                <a:gd name="connsiteY3" fmla="*/ 1587 h 1411287"/>
                <a:gd name="connsiteX4" fmla="*/ 406400 w 1963738"/>
                <a:gd name="connsiteY4" fmla="*/ 420687 h 1411287"/>
                <a:gd name="connsiteX5" fmla="*/ 63500 w 1963738"/>
                <a:gd name="connsiteY5" fmla="*/ 1287462 h 1411287"/>
                <a:gd name="connsiteX0" fmla="*/ 63500 w 1963738"/>
                <a:gd name="connsiteY0" fmla="*/ 1287462 h 1554162"/>
                <a:gd name="connsiteX1" fmla="*/ 787400 w 1963738"/>
                <a:gd name="connsiteY1" fmla="*/ 1411287 h 1554162"/>
                <a:gd name="connsiteX2" fmla="*/ 1863725 w 1963738"/>
                <a:gd name="connsiteY2" fmla="*/ 430212 h 1554162"/>
                <a:gd name="connsiteX3" fmla="*/ 1387475 w 1963738"/>
                <a:gd name="connsiteY3" fmla="*/ 1587 h 1554162"/>
                <a:gd name="connsiteX4" fmla="*/ 406400 w 1963738"/>
                <a:gd name="connsiteY4" fmla="*/ 420687 h 1554162"/>
                <a:gd name="connsiteX5" fmla="*/ 63500 w 1963738"/>
                <a:gd name="connsiteY5" fmla="*/ 1287462 h 1554162"/>
                <a:gd name="connsiteX0" fmla="*/ 63500 w 1963738"/>
                <a:gd name="connsiteY0" fmla="*/ 1287462 h 1554162"/>
                <a:gd name="connsiteX1" fmla="*/ 787400 w 1963738"/>
                <a:gd name="connsiteY1" fmla="*/ 1411287 h 1554162"/>
                <a:gd name="connsiteX2" fmla="*/ 1863725 w 1963738"/>
                <a:gd name="connsiteY2" fmla="*/ 430212 h 1554162"/>
                <a:gd name="connsiteX3" fmla="*/ 1387475 w 1963738"/>
                <a:gd name="connsiteY3" fmla="*/ 1587 h 1554162"/>
                <a:gd name="connsiteX4" fmla="*/ 406400 w 1963738"/>
                <a:gd name="connsiteY4" fmla="*/ 420687 h 1554162"/>
                <a:gd name="connsiteX5" fmla="*/ 63500 w 1963738"/>
                <a:gd name="connsiteY5" fmla="*/ 1287462 h 1554162"/>
                <a:gd name="connsiteX0" fmla="*/ 63500 w 1963738"/>
                <a:gd name="connsiteY0" fmla="*/ 1287462 h 1554162"/>
                <a:gd name="connsiteX1" fmla="*/ 787400 w 1963738"/>
                <a:gd name="connsiteY1" fmla="*/ 1411287 h 1554162"/>
                <a:gd name="connsiteX2" fmla="*/ 1863725 w 1963738"/>
                <a:gd name="connsiteY2" fmla="*/ 430212 h 1554162"/>
                <a:gd name="connsiteX3" fmla="*/ 1387475 w 1963738"/>
                <a:gd name="connsiteY3" fmla="*/ 1587 h 1554162"/>
                <a:gd name="connsiteX4" fmla="*/ 406400 w 1963738"/>
                <a:gd name="connsiteY4" fmla="*/ 420687 h 1554162"/>
                <a:gd name="connsiteX5" fmla="*/ 63500 w 1963738"/>
                <a:gd name="connsiteY5" fmla="*/ 1287462 h 1554162"/>
                <a:gd name="connsiteX0" fmla="*/ 41717 w 1963737"/>
                <a:gd name="connsiteY0" fmla="*/ 1287462 h 1689794"/>
                <a:gd name="connsiteX1" fmla="*/ 634920 w 1963737"/>
                <a:gd name="connsiteY1" fmla="*/ 1546919 h 1689794"/>
                <a:gd name="connsiteX2" fmla="*/ 1841942 w 1963737"/>
                <a:gd name="connsiteY2" fmla="*/ 430212 h 1689794"/>
                <a:gd name="connsiteX3" fmla="*/ 1365692 w 1963737"/>
                <a:gd name="connsiteY3" fmla="*/ 1587 h 1689794"/>
                <a:gd name="connsiteX4" fmla="*/ 384617 w 1963737"/>
                <a:gd name="connsiteY4" fmla="*/ 420687 h 1689794"/>
                <a:gd name="connsiteX5" fmla="*/ 41717 w 1963737"/>
                <a:gd name="connsiteY5" fmla="*/ 1287462 h 1689794"/>
                <a:gd name="connsiteX0" fmla="*/ 41717 w 1860992"/>
                <a:gd name="connsiteY0" fmla="*/ 1287462 h 1689794"/>
                <a:gd name="connsiteX1" fmla="*/ 634920 w 1860992"/>
                <a:gd name="connsiteY1" fmla="*/ 1546919 h 1689794"/>
                <a:gd name="connsiteX2" fmla="*/ 1479991 w 1860992"/>
                <a:gd name="connsiteY2" fmla="*/ 896937 h 1689794"/>
                <a:gd name="connsiteX3" fmla="*/ 1841942 w 1860992"/>
                <a:gd name="connsiteY3" fmla="*/ 430212 h 1689794"/>
                <a:gd name="connsiteX4" fmla="*/ 1365692 w 1860992"/>
                <a:gd name="connsiteY4" fmla="*/ 1587 h 1689794"/>
                <a:gd name="connsiteX5" fmla="*/ 384617 w 1860992"/>
                <a:gd name="connsiteY5" fmla="*/ 420687 h 1689794"/>
                <a:gd name="connsiteX6" fmla="*/ 41717 w 1860992"/>
                <a:gd name="connsiteY6" fmla="*/ 1287462 h 1689794"/>
                <a:gd name="connsiteX0" fmla="*/ 41717 w 1843724"/>
                <a:gd name="connsiteY0" fmla="*/ 1287462 h 1689794"/>
                <a:gd name="connsiteX1" fmla="*/ 634920 w 1843724"/>
                <a:gd name="connsiteY1" fmla="*/ 1546919 h 1689794"/>
                <a:gd name="connsiteX2" fmla="*/ 1355000 w 1843724"/>
                <a:gd name="connsiteY2" fmla="*/ 466799 h 1689794"/>
                <a:gd name="connsiteX3" fmla="*/ 1841942 w 1843724"/>
                <a:gd name="connsiteY3" fmla="*/ 430212 h 1689794"/>
                <a:gd name="connsiteX4" fmla="*/ 1365692 w 1843724"/>
                <a:gd name="connsiteY4" fmla="*/ 1587 h 1689794"/>
                <a:gd name="connsiteX5" fmla="*/ 384617 w 1843724"/>
                <a:gd name="connsiteY5" fmla="*/ 420687 h 1689794"/>
                <a:gd name="connsiteX6" fmla="*/ 41717 w 1843724"/>
                <a:gd name="connsiteY6" fmla="*/ 1287462 h 1689794"/>
                <a:gd name="connsiteX0" fmla="*/ 41717 w 1843724"/>
                <a:gd name="connsiteY0" fmla="*/ 1287462 h 1689794"/>
                <a:gd name="connsiteX1" fmla="*/ 634920 w 1843724"/>
                <a:gd name="connsiteY1" fmla="*/ 1546919 h 1689794"/>
                <a:gd name="connsiteX2" fmla="*/ 1355000 w 1843724"/>
                <a:gd name="connsiteY2" fmla="*/ 466799 h 1689794"/>
                <a:gd name="connsiteX3" fmla="*/ 1841942 w 1843724"/>
                <a:gd name="connsiteY3" fmla="*/ 430212 h 1689794"/>
                <a:gd name="connsiteX4" fmla="*/ 1365692 w 1843724"/>
                <a:gd name="connsiteY4" fmla="*/ 1587 h 1689794"/>
                <a:gd name="connsiteX5" fmla="*/ 384617 w 1843724"/>
                <a:gd name="connsiteY5" fmla="*/ 420687 h 1689794"/>
                <a:gd name="connsiteX6" fmla="*/ 41717 w 1843724"/>
                <a:gd name="connsiteY6" fmla="*/ 1287462 h 1689794"/>
                <a:gd name="connsiteX0" fmla="*/ 41717 w 1855725"/>
                <a:gd name="connsiteY0" fmla="*/ 1287462 h 1689794"/>
                <a:gd name="connsiteX1" fmla="*/ 634920 w 1855725"/>
                <a:gd name="connsiteY1" fmla="*/ 1546919 h 1689794"/>
                <a:gd name="connsiteX2" fmla="*/ 1282992 w 1855725"/>
                <a:gd name="connsiteY2" fmla="*/ 322783 h 1689794"/>
                <a:gd name="connsiteX3" fmla="*/ 1841942 w 1855725"/>
                <a:gd name="connsiteY3" fmla="*/ 430212 h 1689794"/>
                <a:gd name="connsiteX4" fmla="*/ 1365692 w 1855725"/>
                <a:gd name="connsiteY4" fmla="*/ 1587 h 1689794"/>
                <a:gd name="connsiteX5" fmla="*/ 384617 w 1855725"/>
                <a:gd name="connsiteY5" fmla="*/ 420687 h 1689794"/>
                <a:gd name="connsiteX6" fmla="*/ 41717 w 1855725"/>
                <a:gd name="connsiteY6" fmla="*/ 1287462 h 1689794"/>
                <a:gd name="connsiteX0" fmla="*/ 41717 w 1876164"/>
                <a:gd name="connsiteY0" fmla="*/ 1287462 h 1689794"/>
                <a:gd name="connsiteX1" fmla="*/ 634920 w 1876164"/>
                <a:gd name="connsiteY1" fmla="*/ 1546919 h 1689794"/>
                <a:gd name="connsiteX2" fmla="*/ 1571024 w 1876164"/>
                <a:gd name="connsiteY2" fmla="*/ 538807 h 1689794"/>
                <a:gd name="connsiteX3" fmla="*/ 1841942 w 1876164"/>
                <a:gd name="connsiteY3" fmla="*/ 430212 h 1689794"/>
                <a:gd name="connsiteX4" fmla="*/ 1365692 w 1876164"/>
                <a:gd name="connsiteY4" fmla="*/ 1587 h 1689794"/>
                <a:gd name="connsiteX5" fmla="*/ 384617 w 1876164"/>
                <a:gd name="connsiteY5" fmla="*/ 420687 h 1689794"/>
                <a:gd name="connsiteX6" fmla="*/ 41717 w 1876164"/>
                <a:gd name="connsiteY6" fmla="*/ 1287462 h 1689794"/>
                <a:gd name="connsiteX0" fmla="*/ 53718 w 1888165"/>
                <a:gd name="connsiteY0" fmla="*/ 1287462 h 1761802"/>
                <a:gd name="connsiteX1" fmla="*/ 718928 w 1888165"/>
                <a:gd name="connsiteY1" fmla="*/ 1618927 h 1761802"/>
                <a:gd name="connsiteX2" fmla="*/ 1583025 w 1888165"/>
                <a:gd name="connsiteY2" fmla="*/ 538807 h 1761802"/>
                <a:gd name="connsiteX3" fmla="*/ 1853943 w 1888165"/>
                <a:gd name="connsiteY3" fmla="*/ 430212 h 1761802"/>
                <a:gd name="connsiteX4" fmla="*/ 1377693 w 1888165"/>
                <a:gd name="connsiteY4" fmla="*/ 1587 h 1761802"/>
                <a:gd name="connsiteX5" fmla="*/ 396618 w 1888165"/>
                <a:gd name="connsiteY5" fmla="*/ 420687 h 1761802"/>
                <a:gd name="connsiteX6" fmla="*/ 53718 w 1888165"/>
                <a:gd name="connsiteY6" fmla="*/ 1287462 h 1761802"/>
                <a:gd name="connsiteX0" fmla="*/ 53718 w 1888165"/>
                <a:gd name="connsiteY0" fmla="*/ 1287462 h 1761802"/>
                <a:gd name="connsiteX1" fmla="*/ 718928 w 1888165"/>
                <a:gd name="connsiteY1" fmla="*/ 1618927 h 1761802"/>
                <a:gd name="connsiteX2" fmla="*/ 1583025 w 1888165"/>
                <a:gd name="connsiteY2" fmla="*/ 538807 h 1761802"/>
                <a:gd name="connsiteX3" fmla="*/ 1853943 w 1888165"/>
                <a:gd name="connsiteY3" fmla="*/ 430212 h 1761802"/>
                <a:gd name="connsiteX4" fmla="*/ 1377693 w 1888165"/>
                <a:gd name="connsiteY4" fmla="*/ 1587 h 1761802"/>
                <a:gd name="connsiteX5" fmla="*/ 396618 w 1888165"/>
                <a:gd name="connsiteY5" fmla="*/ 420687 h 1761802"/>
                <a:gd name="connsiteX6" fmla="*/ 53718 w 1888165"/>
                <a:gd name="connsiteY6" fmla="*/ 1287462 h 1761802"/>
                <a:gd name="connsiteX0" fmla="*/ 53718 w 1888165"/>
                <a:gd name="connsiteY0" fmla="*/ 1287462 h 1706006"/>
                <a:gd name="connsiteX1" fmla="*/ 718928 w 1888165"/>
                <a:gd name="connsiteY1" fmla="*/ 1618927 h 1706006"/>
                <a:gd name="connsiteX2" fmla="*/ 1583025 w 1888165"/>
                <a:gd name="connsiteY2" fmla="*/ 538807 h 1706006"/>
                <a:gd name="connsiteX3" fmla="*/ 1853943 w 1888165"/>
                <a:gd name="connsiteY3" fmla="*/ 430212 h 1706006"/>
                <a:gd name="connsiteX4" fmla="*/ 1377693 w 1888165"/>
                <a:gd name="connsiteY4" fmla="*/ 1587 h 1706006"/>
                <a:gd name="connsiteX5" fmla="*/ 396618 w 1888165"/>
                <a:gd name="connsiteY5" fmla="*/ 420687 h 1706006"/>
                <a:gd name="connsiteX6" fmla="*/ 53718 w 1888165"/>
                <a:gd name="connsiteY6" fmla="*/ 1287462 h 1706006"/>
                <a:gd name="connsiteX0" fmla="*/ 53718 w 1888165"/>
                <a:gd name="connsiteY0" fmla="*/ 1287462 h 1618927"/>
                <a:gd name="connsiteX1" fmla="*/ 718928 w 1888165"/>
                <a:gd name="connsiteY1" fmla="*/ 1618927 h 1618927"/>
                <a:gd name="connsiteX2" fmla="*/ 1583025 w 1888165"/>
                <a:gd name="connsiteY2" fmla="*/ 538807 h 1618927"/>
                <a:gd name="connsiteX3" fmla="*/ 1853943 w 1888165"/>
                <a:gd name="connsiteY3" fmla="*/ 430212 h 1618927"/>
                <a:gd name="connsiteX4" fmla="*/ 1377693 w 1888165"/>
                <a:gd name="connsiteY4" fmla="*/ 1587 h 1618927"/>
                <a:gd name="connsiteX5" fmla="*/ 396618 w 1888165"/>
                <a:gd name="connsiteY5" fmla="*/ 420687 h 1618927"/>
                <a:gd name="connsiteX6" fmla="*/ 53718 w 1888165"/>
                <a:gd name="connsiteY6" fmla="*/ 1287462 h 1618927"/>
                <a:gd name="connsiteX0" fmla="*/ 5223 w 1839670"/>
                <a:gd name="connsiteY0" fmla="*/ 1287462 h 1780287"/>
                <a:gd name="connsiteX1" fmla="*/ 379464 w 1839670"/>
                <a:gd name="connsiteY1" fmla="*/ 1506969 h 1780287"/>
                <a:gd name="connsiteX2" fmla="*/ 670433 w 1839670"/>
                <a:gd name="connsiteY2" fmla="*/ 1618927 h 1780287"/>
                <a:gd name="connsiteX3" fmla="*/ 1534530 w 1839670"/>
                <a:gd name="connsiteY3" fmla="*/ 538807 h 1780287"/>
                <a:gd name="connsiteX4" fmla="*/ 1805448 w 1839670"/>
                <a:gd name="connsiteY4" fmla="*/ 430212 h 1780287"/>
                <a:gd name="connsiteX5" fmla="*/ 1329198 w 1839670"/>
                <a:gd name="connsiteY5" fmla="*/ 1587 h 1780287"/>
                <a:gd name="connsiteX6" fmla="*/ 348123 w 1839670"/>
                <a:gd name="connsiteY6" fmla="*/ 420687 h 1780287"/>
                <a:gd name="connsiteX7" fmla="*/ 5223 w 1839670"/>
                <a:gd name="connsiteY7" fmla="*/ 1287462 h 1780287"/>
                <a:gd name="connsiteX0" fmla="*/ 500 w 1834947"/>
                <a:gd name="connsiteY0" fmla="*/ 1287462 h 1780287"/>
                <a:gd name="connsiteX1" fmla="*/ 346402 w 1834947"/>
                <a:gd name="connsiteY1" fmla="*/ 1405350 h 1780287"/>
                <a:gd name="connsiteX2" fmla="*/ 665710 w 1834947"/>
                <a:gd name="connsiteY2" fmla="*/ 1618927 h 1780287"/>
                <a:gd name="connsiteX3" fmla="*/ 1529807 w 1834947"/>
                <a:gd name="connsiteY3" fmla="*/ 538807 h 1780287"/>
                <a:gd name="connsiteX4" fmla="*/ 1800725 w 1834947"/>
                <a:gd name="connsiteY4" fmla="*/ 430212 h 1780287"/>
                <a:gd name="connsiteX5" fmla="*/ 1324475 w 1834947"/>
                <a:gd name="connsiteY5" fmla="*/ 1587 h 1780287"/>
                <a:gd name="connsiteX6" fmla="*/ 343400 w 1834947"/>
                <a:gd name="connsiteY6" fmla="*/ 420687 h 1780287"/>
                <a:gd name="connsiteX7" fmla="*/ 500 w 1834947"/>
                <a:gd name="connsiteY7" fmla="*/ 1287462 h 1780287"/>
                <a:gd name="connsiteX0" fmla="*/ 500 w 1834947"/>
                <a:gd name="connsiteY0" fmla="*/ 1287462 h 1780287"/>
                <a:gd name="connsiteX1" fmla="*/ 346402 w 1834947"/>
                <a:gd name="connsiteY1" fmla="*/ 1405350 h 1780287"/>
                <a:gd name="connsiteX2" fmla="*/ 665710 w 1834947"/>
                <a:gd name="connsiteY2" fmla="*/ 1618927 h 1780287"/>
                <a:gd name="connsiteX3" fmla="*/ 1529807 w 1834947"/>
                <a:gd name="connsiteY3" fmla="*/ 538807 h 1780287"/>
                <a:gd name="connsiteX4" fmla="*/ 1800725 w 1834947"/>
                <a:gd name="connsiteY4" fmla="*/ 430212 h 1780287"/>
                <a:gd name="connsiteX5" fmla="*/ 1324475 w 1834947"/>
                <a:gd name="connsiteY5" fmla="*/ 1587 h 1780287"/>
                <a:gd name="connsiteX6" fmla="*/ 343400 w 1834947"/>
                <a:gd name="connsiteY6" fmla="*/ 420687 h 1780287"/>
                <a:gd name="connsiteX7" fmla="*/ 500 w 1834947"/>
                <a:gd name="connsiteY7" fmla="*/ 1287462 h 1780287"/>
                <a:gd name="connsiteX0" fmla="*/ 500 w 1834947"/>
                <a:gd name="connsiteY0" fmla="*/ 1287462 h 1780287"/>
                <a:gd name="connsiteX1" fmla="*/ 346402 w 1834947"/>
                <a:gd name="connsiteY1" fmla="*/ 1405350 h 1780287"/>
                <a:gd name="connsiteX2" fmla="*/ 665710 w 1834947"/>
                <a:gd name="connsiteY2" fmla="*/ 1618927 h 1780287"/>
                <a:gd name="connsiteX3" fmla="*/ 1529807 w 1834947"/>
                <a:gd name="connsiteY3" fmla="*/ 538807 h 1780287"/>
                <a:gd name="connsiteX4" fmla="*/ 1800725 w 1834947"/>
                <a:gd name="connsiteY4" fmla="*/ 430212 h 1780287"/>
                <a:gd name="connsiteX5" fmla="*/ 1324475 w 1834947"/>
                <a:gd name="connsiteY5" fmla="*/ 1587 h 1780287"/>
                <a:gd name="connsiteX6" fmla="*/ 343400 w 1834947"/>
                <a:gd name="connsiteY6" fmla="*/ 420687 h 1780287"/>
                <a:gd name="connsiteX7" fmla="*/ 500 w 1834947"/>
                <a:gd name="connsiteY7" fmla="*/ 1287462 h 1780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34947" h="1780287">
                  <a:moveTo>
                    <a:pt x="500" y="1287462"/>
                  </a:moveTo>
                  <a:cubicBezTo>
                    <a:pt x="1000" y="1451572"/>
                    <a:pt x="235534" y="1350106"/>
                    <a:pt x="346402" y="1405350"/>
                  </a:cubicBezTo>
                  <a:cubicBezTo>
                    <a:pt x="457270" y="1460594"/>
                    <a:pt x="473199" y="1780287"/>
                    <a:pt x="665710" y="1618927"/>
                  </a:cubicBezTo>
                  <a:cubicBezTo>
                    <a:pt x="905422" y="1553840"/>
                    <a:pt x="1238695" y="627021"/>
                    <a:pt x="1529807" y="538807"/>
                  </a:cubicBezTo>
                  <a:cubicBezTo>
                    <a:pt x="1820919" y="450593"/>
                    <a:pt x="1834947" y="519749"/>
                    <a:pt x="1800725" y="430212"/>
                  </a:cubicBezTo>
                  <a:cubicBezTo>
                    <a:pt x="1766503" y="340675"/>
                    <a:pt x="1567362" y="3174"/>
                    <a:pt x="1324475" y="1587"/>
                  </a:cubicBezTo>
                  <a:cubicBezTo>
                    <a:pt x="1081588" y="0"/>
                    <a:pt x="564063" y="206375"/>
                    <a:pt x="343400" y="420687"/>
                  </a:cubicBezTo>
                  <a:cubicBezTo>
                    <a:pt x="122738" y="635000"/>
                    <a:pt x="0" y="1123352"/>
                    <a:pt x="500" y="128746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8" name="자유형 35"/>
            <p:cNvSpPr/>
            <p:nvPr/>
          </p:nvSpPr>
          <p:spPr>
            <a:xfrm rot="5839189">
              <a:off x="4992668" y="4233137"/>
              <a:ext cx="1574505" cy="1185188"/>
            </a:xfrm>
            <a:custGeom>
              <a:avLst/>
              <a:gdLst>
                <a:gd name="connsiteX0" fmla="*/ 0 w 2171700"/>
                <a:gd name="connsiteY0" fmla="*/ 1038225 h 1914525"/>
                <a:gd name="connsiteX1" fmla="*/ 390525 w 2171700"/>
                <a:gd name="connsiteY1" fmla="*/ 1571625 h 1914525"/>
                <a:gd name="connsiteX2" fmla="*/ 819150 w 2171700"/>
                <a:gd name="connsiteY2" fmla="*/ 1914525 h 1914525"/>
                <a:gd name="connsiteX3" fmla="*/ 1409700 w 2171700"/>
                <a:gd name="connsiteY3" fmla="*/ 1771650 h 1914525"/>
                <a:gd name="connsiteX4" fmla="*/ 1876425 w 2171700"/>
                <a:gd name="connsiteY4" fmla="*/ 1371600 h 1914525"/>
                <a:gd name="connsiteX5" fmla="*/ 2171700 w 2171700"/>
                <a:gd name="connsiteY5" fmla="*/ 752475 h 1914525"/>
                <a:gd name="connsiteX6" fmla="*/ 2105025 w 2171700"/>
                <a:gd name="connsiteY6" fmla="*/ 0 h 1914525"/>
                <a:gd name="connsiteX7" fmla="*/ 1990725 w 2171700"/>
                <a:gd name="connsiteY7" fmla="*/ 209550 h 1914525"/>
                <a:gd name="connsiteX8" fmla="*/ 1733550 w 2171700"/>
                <a:gd name="connsiteY8" fmla="*/ 514350 h 1914525"/>
                <a:gd name="connsiteX9" fmla="*/ 1428750 w 2171700"/>
                <a:gd name="connsiteY9" fmla="*/ 533400 h 1914525"/>
                <a:gd name="connsiteX10" fmla="*/ 790575 w 2171700"/>
                <a:gd name="connsiteY10" fmla="*/ 942975 h 1914525"/>
                <a:gd name="connsiteX11" fmla="*/ 209550 w 2171700"/>
                <a:gd name="connsiteY11" fmla="*/ 1047750 h 1914525"/>
                <a:gd name="connsiteX12" fmla="*/ 0 w 2171700"/>
                <a:gd name="connsiteY12" fmla="*/ 1038225 h 1914525"/>
                <a:gd name="connsiteX0" fmla="*/ 30162 w 2201862"/>
                <a:gd name="connsiteY0" fmla="*/ 1038225 h 1914525"/>
                <a:gd name="connsiteX1" fmla="*/ 420687 w 2201862"/>
                <a:gd name="connsiteY1" fmla="*/ 1571625 h 1914525"/>
                <a:gd name="connsiteX2" fmla="*/ 849312 w 2201862"/>
                <a:gd name="connsiteY2" fmla="*/ 1914525 h 1914525"/>
                <a:gd name="connsiteX3" fmla="*/ 1439862 w 2201862"/>
                <a:gd name="connsiteY3" fmla="*/ 1771650 h 1914525"/>
                <a:gd name="connsiteX4" fmla="*/ 1906587 w 2201862"/>
                <a:gd name="connsiteY4" fmla="*/ 1371600 h 1914525"/>
                <a:gd name="connsiteX5" fmla="*/ 2201862 w 2201862"/>
                <a:gd name="connsiteY5" fmla="*/ 752475 h 1914525"/>
                <a:gd name="connsiteX6" fmla="*/ 2135187 w 2201862"/>
                <a:gd name="connsiteY6" fmla="*/ 0 h 1914525"/>
                <a:gd name="connsiteX7" fmla="*/ 2020887 w 2201862"/>
                <a:gd name="connsiteY7" fmla="*/ 209550 h 1914525"/>
                <a:gd name="connsiteX8" fmla="*/ 1763712 w 2201862"/>
                <a:gd name="connsiteY8" fmla="*/ 514350 h 1914525"/>
                <a:gd name="connsiteX9" fmla="*/ 1458912 w 2201862"/>
                <a:gd name="connsiteY9" fmla="*/ 533400 h 1914525"/>
                <a:gd name="connsiteX10" fmla="*/ 820737 w 2201862"/>
                <a:gd name="connsiteY10" fmla="*/ 942975 h 1914525"/>
                <a:gd name="connsiteX11" fmla="*/ 239712 w 2201862"/>
                <a:gd name="connsiteY11" fmla="*/ 1047750 h 1914525"/>
                <a:gd name="connsiteX12" fmla="*/ 30162 w 2201862"/>
                <a:gd name="connsiteY12" fmla="*/ 1038225 h 1914525"/>
                <a:gd name="connsiteX0" fmla="*/ 30162 w 2201862"/>
                <a:gd name="connsiteY0" fmla="*/ 1038225 h 1914525"/>
                <a:gd name="connsiteX1" fmla="*/ 420687 w 2201862"/>
                <a:gd name="connsiteY1" fmla="*/ 1571625 h 1914525"/>
                <a:gd name="connsiteX2" fmla="*/ 849312 w 2201862"/>
                <a:gd name="connsiteY2" fmla="*/ 1914525 h 1914525"/>
                <a:gd name="connsiteX3" fmla="*/ 1439862 w 2201862"/>
                <a:gd name="connsiteY3" fmla="*/ 1771650 h 1914525"/>
                <a:gd name="connsiteX4" fmla="*/ 1906587 w 2201862"/>
                <a:gd name="connsiteY4" fmla="*/ 1371600 h 1914525"/>
                <a:gd name="connsiteX5" fmla="*/ 2201862 w 2201862"/>
                <a:gd name="connsiteY5" fmla="*/ 752475 h 1914525"/>
                <a:gd name="connsiteX6" fmla="*/ 2135187 w 2201862"/>
                <a:gd name="connsiteY6" fmla="*/ 0 h 1914525"/>
                <a:gd name="connsiteX7" fmla="*/ 2020887 w 2201862"/>
                <a:gd name="connsiteY7" fmla="*/ 209550 h 1914525"/>
                <a:gd name="connsiteX8" fmla="*/ 1763712 w 2201862"/>
                <a:gd name="connsiteY8" fmla="*/ 514350 h 1914525"/>
                <a:gd name="connsiteX9" fmla="*/ 1458912 w 2201862"/>
                <a:gd name="connsiteY9" fmla="*/ 533400 h 1914525"/>
                <a:gd name="connsiteX10" fmla="*/ 820737 w 2201862"/>
                <a:gd name="connsiteY10" fmla="*/ 942975 h 1914525"/>
                <a:gd name="connsiteX11" fmla="*/ 239712 w 2201862"/>
                <a:gd name="connsiteY11" fmla="*/ 1047750 h 1914525"/>
                <a:gd name="connsiteX12" fmla="*/ 30162 w 2201862"/>
                <a:gd name="connsiteY12" fmla="*/ 1038225 h 1914525"/>
                <a:gd name="connsiteX0" fmla="*/ 30162 w 2201862"/>
                <a:gd name="connsiteY0" fmla="*/ 1038225 h 1914525"/>
                <a:gd name="connsiteX1" fmla="*/ 420687 w 2201862"/>
                <a:gd name="connsiteY1" fmla="*/ 1571625 h 1914525"/>
                <a:gd name="connsiteX2" fmla="*/ 849312 w 2201862"/>
                <a:gd name="connsiteY2" fmla="*/ 1914525 h 1914525"/>
                <a:gd name="connsiteX3" fmla="*/ 1439862 w 2201862"/>
                <a:gd name="connsiteY3" fmla="*/ 1771650 h 1914525"/>
                <a:gd name="connsiteX4" fmla="*/ 1906587 w 2201862"/>
                <a:gd name="connsiteY4" fmla="*/ 1371600 h 1914525"/>
                <a:gd name="connsiteX5" fmla="*/ 2201862 w 2201862"/>
                <a:gd name="connsiteY5" fmla="*/ 752475 h 1914525"/>
                <a:gd name="connsiteX6" fmla="*/ 2135187 w 2201862"/>
                <a:gd name="connsiteY6" fmla="*/ 0 h 1914525"/>
                <a:gd name="connsiteX7" fmla="*/ 2020887 w 2201862"/>
                <a:gd name="connsiteY7" fmla="*/ 209550 h 1914525"/>
                <a:gd name="connsiteX8" fmla="*/ 1763712 w 2201862"/>
                <a:gd name="connsiteY8" fmla="*/ 514350 h 1914525"/>
                <a:gd name="connsiteX9" fmla="*/ 1458912 w 2201862"/>
                <a:gd name="connsiteY9" fmla="*/ 533400 h 1914525"/>
                <a:gd name="connsiteX10" fmla="*/ 820737 w 2201862"/>
                <a:gd name="connsiteY10" fmla="*/ 942975 h 1914525"/>
                <a:gd name="connsiteX11" fmla="*/ 239712 w 2201862"/>
                <a:gd name="connsiteY11" fmla="*/ 1047750 h 1914525"/>
                <a:gd name="connsiteX12" fmla="*/ 30162 w 2201862"/>
                <a:gd name="connsiteY12" fmla="*/ 1038225 h 1914525"/>
                <a:gd name="connsiteX0" fmla="*/ 30162 w 2201862"/>
                <a:gd name="connsiteY0" fmla="*/ 1038225 h 1914525"/>
                <a:gd name="connsiteX1" fmla="*/ 420687 w 2201862"/>
                <a:gd name="connsiteY1" fmla="*/ 1571625 h 1914525"/>
                <a:gd name="connsiteX2" fmla="*/ 849312 w 2201862"/>
                <a:gd name="connsiteY2" fmla="*/ 1914525 h 1914525"/>
                <a:gd name="connsiteX3" fmla="*/ 1439862 w 2201862"/>
                <a:gd name="connsiteY3" fmla="*/ 1771650 h 1914525"/>
                <a:gd name="connsiteX4" fmla="*/ 1906587 w 2201862"/>
                <a:gd name="connsiteY4" fmla="*/ 1371600 h 1914525"/>
                <a:gd name="connsiteX5" fmla="*/ 2201862 w 2201862"/>
                <a:gd name="connsiteY5" fmla="*/ 752475 h 1914525"/>
                <a:gd name="connsiteX6" fmla="*/ 2135187 w 2201862"/>
                <a:gd name="connsiteY6" fmla="*/ 0 h 1914525"/>
                <a:gd name="connsiteX7" fmla="*/ 2020887 w 2201862"/>
                <a:gd name="connsiteY7" fmla="*/ 209550 h 1914525"/>
                <a:gd name="connsiteX8" fmla="*/ 1763712 w 2201862"/>
                <a:gd name="connsiteY8" fmla="*/ 514350 h 1914525"/>
                <a:gd name="connsiteX9" fmla="*/ 1458912 w 2201862"/>
                <a:gd name="connsiteY9" fmla="*/ 533400 h 1914525"/>
                <a:gd name="connsiteX10" fmla="*/ 820737 w 2201862"/>
                <a:gd name="connsiteY10" fmla="*/ 942975 h 1914525"/>
                <a:gd name="connsiteX11" fmla="*/ 239712 w 2201862"/>
                <a:gd name="connsiteY11" fmla="*/ 1047750 h 1914525"/>
                <a:gd name="connsiteX12" fmla="*/ 30162 w 2201862"/>
                <a:gd name="connsiteY12" fmla="*/ 1038225 h 1914525"/>
                <a:gd name="connsiteX0" fmla="*/ 30162 w 2201862"/>
                <a:gd name="connsiteY0" fmla="*/ 1128712 h 2005012"/>
                <a:gd name="connsiteX1" fmla="*/ 420687 w 2201862"/>
                <a:gd name="connsiteY1" fmla="*/ 1662112 h 2005012"/>
                <a:gd name="connsiteX2" fmla="*/ 849312 w 2201862"/>
                <a:gd name="connsiteY2" fmla="*/ 2005012 h 2005012"/>
                <a:gd name="connsiteX3" fmla="*/ 1439862 w 2201862"/>
                <a:gd name="connsiteY3" fmla="*/ 1862137 h 2005012"/>
                <a:gd name="connsiteX4" fmla="*/ 1906587 w 2201862"/>
                <a:gd name="connsiteY4" fmla="*/ 1462087 h 2005012"/>
                <a:gd name="connsiteX5" fmla="*/ 2201862 w 2201862"/>
                <a:gd name="connsiteY5" fmla="*/ 842962 h 2005012"/>
                <a:gd name="connsiteX6" fmla="*/ 2135187 w 2201862"/>
                <a:gd name="connsiteY6" fmla="*/ 90487 h 2005012"/>
                <a:gd name="connsiteX7" fmla="*/ 2020887 w 2201862"/>
                <a:gd name="connsiteY7" fmla="*/ 300037 h 2005012"/>
                <a:gd name="connsiteX8" fmla="*/ 1763712 w 2201862"/>
                <a:gd name="connsiteY8" fmla="*/ 604837 h 2005012"/>
                <a:gd name="connsiteX9" fmla="*/ 1458912 w 2201862"/>
                <a:gd name="connsiteY9" fmla="*/ 623887 h 2005012"/>
                <a:gd name="connsiteX10" fmla="*/ 820737 w 2201862"/>
                <a:gd name="connsiteY10" fmla="*/ 1033462 h 2005012"/>
                <a:gd name="connsiteX11" fmla="*/ 239712 w 2201862"/>
                <a:gd name="connsiteY11" fmla="*/ 1138237 h 2005012"/>
                <a:gd name="connsiteX12" fmla="*/ 30162 w 2201862"/>
                <a:gd name="connsiteY12" fmla="*/ 1128712 h 2005012"/>
                <a:gd name="connsiteX0" fmla="*/ 30162 w 2239962"/>
                <a:gd name="connsiteY0" fmla="*/ 1128712 h 2005012"/>
                <a:gd name="connsiteX1" fmla="*/ 420687 w 2239962"/>
                <a:gd name="connsiteY1" fmla="*/ 1662112 h 2005012"/>
                <a:gd name="connsiteX2" fmla="*/ 849312 w 2239962"/>
                <a:gd name="connsiteY2" fmla="*/ 2005012 h 2005012"/>
                <a:gd name="connsiteX3" fmla="*/ 1439862 w 2239962"/>
                <a:gd name="connsiteY3" fmla="*/ 1862137 h 2005012"/>
                <a:gd name="connsiteX4" fmla="*/ 1906587 w 2239962"/>
                <a:gd name="connsiteY4" fmla="*/ 1462087 h 2005012"/>
                <a:gd name="connsiteX5" fmla="*/ 2201862 w 2239962"/>
                <a:gd name="connsiteY5" fmla="*/ 842962 h 2005012"/>
                <a:gd name="connsiteX6" fmla="*/ 2135187 w 2239962"/>
                <a:gd name="connsiteY6" fmla="*/ 90487 h 2005012"/>
                <a:gd name="connsiteX7" fmla="*/ 2020887 w 2239962"/>
                <a:gd name="connsiteY7" fmla="*/ 300037 h 2005012"/>
                <a:gd name="connsiteX8" fmla="*/ 1763712 w 2239962"/>
                <a:gd name="connsiteY8" fmla="*/ 604837 h 2005012"/>
                <a:gd name="connsiteX9" fmla="*/ 1458912 w 2239962"/>
                <a:gd name="connsiteY9" fmla="*/ 623887 h 2005012"/>
                <a:gd name="connsiteX10" fmla="*/ 820737 w 2239962"/>
                <a:gd name="connsiteY10" fmla="*/ 1033462 h 2005012"/>
                <a:gd name="connsiteX11" fmla="*/ 239712 w 2239962"/>
                <a:gd name="connsiteY11" fmla="*/ 1138237 h 2005012"/>
                <a:gd name="connsiteX12" fmla="*/ 30162 w 2239962"/>
                <a:gd name="connsiteY12" fmla="*/ 1128712 h 2005012"/>
                <a:gd name="connsiteX0" fmla="*/ 30162 w 2239962"/>
                <a:gd name="connsiteY0" fmla="*/ 1128712 h 2005012"/>
                <a:gd name="connsiteX1" fmla="*/ 420687 w 2239962"/>
                <a:gd name="connsiteY1" fmla="*/ 1662112 h 2005012"/>
                <a:gd name="connsiteX2" fmla="*/ 849312 w 2239962"/>
                <a:gd name="connsiteY2" fmla="*/ 2005012 h 2005012"/>
                <a:gd name="connsiteX3" fmla="*/ 1439862 w 2239962"/>
                <a:gd name="connsiteY3" fmla="*/ 1862137 h 2005012"/>
                <a:gd name="connsiteX4" fmla="*/ 1906587 w 2239962"/>
                <a:gd name="connsiteY4" fmla="*/ 1462087 h 2005012"/>
                <a:gd name="connsiteX5" fmla="*/ 2201862 w 2239962"/>
                <a:gd name="connsiteY5" fmla="*/ 842962 h 2005012"/>
                <a:gd name="connsiteX6" fmla="*/ 2135187 w 2239962"/>
                <a:gd name="connsiteY6" fmla="*/ 90487 h 2005012"/>
                <a:gd name="connsiteX7" fmla="*/ 2020887 w 2239962"/>
                <a:gd name="connsiteY7" fmla="*/ 300037 h 2005012"/>
                <a:gd name="connsiteX8" fmla="*/ 1763712 w 2239962"/>
                <a:gd name="connsiteY8" fmla="*/ 604837 h 2005012"/>
                <a:gd name="connsiteX9" fmla="*/ 1458912 w 2239962"/>
                <a:gd name="connsiteY9" fmla="*/ 623887 h 2005012"/>
                <a:gd name="connsiteX10" fmla="*/ 820737 w 2239962"/>
                <a:gd name="connsiteY10" fmla="*/ 1033462 h 2005012"/>
                <a:gd name="connsiteX11" fmla="*/ 239712 w 2239962"/>
                <a:gd name="connsiteY11" fmla="*/ 1138237 h 2005012"/>
                <a:gd name="connsiteX12" fmla="*/ 30162 w 2239962"/>
                <a:gd name="connsiteY12" fmla="*/ 1128712 h 2005012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1458912 w 2239962"/>
                <a:gd name="connsiteY9" fmla="*/ 623887 h 2038350"/>
                <a:gd name="connsiteX10" fmla="*/ 820737 w 2239962"/>
                <a:gd name="connsiteY10" fmla="*/ 1033462 h 2038350"/>
                <a:gd name="connsiteX11" fmla="*/ 239712 w 2239962"/>
                <a:gd name="connsiteY11" fmla="*/ 1138237 h 2038350"/>
                <a:gd name="connsiteX12" fmla="*/ 30162 w 2239962"/>
                <a:gd name="connsiteY12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1458912 w 2239962"/>
                <a:gd name="connsiteY9" fmla="*/ 623887 h 2038350"/>
                <a:gd name="connsiteX10" fmla="*/ 820737 w 2239962"/>
                <a:gd name="connsiteY10" fmla="*/ 1033462 h 2038350"/>
                <a:gd name="connsiteX11" fmla="*/ 239712 w 2239962"/>
                <a:gd name="connsiteY11" fmla="*/ 1138237 h 2038350"/>
                <a:gd name="connsiteX12" fmla="*/ 30162 w 2239962"/>
                <a:gd name="connsiteY12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1458912 w 2239962"/>
                <a:gd name="connsiteY9" fmla="*/ 623887 h 2038350"/>
                <a:gd name="connsiteX10" fmla="*/ 820737 w 2239962"/>
                <a:gd name="connsiteY10" fmla="*/ 1033462 h 2038350"/>
                <a:gd name="connsiteX11" fmla="*/ 239712 w 2239962"/>
                <a:gd name="connsiteY11" fmla="*/ 1138237 h 2038350"/>
                <a:gd name="connsiteX12" fmla="*/ 30162 w 2239962"/>
                <a:gd name="connsiteY12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1458912 w 2239962"/>
                <a:gd name="connsiteY9" fmla="*/ 623887 h 2038350"/>
                <a:gd name="connsiteX10" fmla="*/ 820737 w 2239962"/>
                <a:gd name="connsiteY10" fmla="*/ 1033462 h 2038350"/>
                <a:gd name="connsiteX11" fmla="*/ 239712 w 2239962"/>
                <a:gd name="connsiteY11" fmla="*/ 1138237 h 2038350"/>
                <a:gd name="connsiteX12" fmla="*/ 30162 w 2239962"/>
                <a:gd name="connsiteY12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1458912 w 2239962"/>
                <a:gd name="connsiteY9" fmla="*/ 623887 h 2038350"/>
                <a:gd name="connsiteX10" fmla="*/ 820737 w 2239962"/>
                <a:gd name="connsiteY10" fmla="*/ 1033462 h 2038350"/>
                <a:gd name="connsiteX11" fmla="*/ 239712 w 2239962"/>
                <a:gd name="connsiteY11" fmla="*/ 1138237 h 2038350"/>
                <a:gd name="connsiteX12" fmla="*/ 30162 w 2239962"/>
                <a:gd name="connsiteY12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820737 w 2239962"/>
                <a:gd name="connsiteY9" fmla="*/ 1033462 h 2038350"/>
                <a:gd name="connsiteX10" fmla="*/ 239712 w 2239962"/>
                <a:gd name="connsiteY10" fmla="*/ 1138237 h 2038350"/>
                <a:gd name="connsiteX11" fmla="*/ 30162 w 2239962"/>
                <a:gd name="connsiteY11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820737 w 2239962"/>
                <a:gd name="connsiteY9" fmla="*/ 1033462 h 2038350"/>
                <a:gd name="connsiteX10" fmla="*/ 239712 w 2239962"/>
                <a:gd name="connsiteY10" fmla="*/ 1138237 h 2038350"/>
                <a:gd name="connsiteX11" fmla="*/ 30162 w 2239962"/>
                <a:gd name="connsiteY11" fmla="*/ 1128712 h 2038350"/>
                <a:gd name="connsiteX0" fmla="*/ 30162 w 2220912"/>
                <a:gd name="connsiteY0" fmla="*/ 868362 h 1778000"/>
                <a:gd name="connsiteX1" fmla="*/ 420687 w 2220912"/>
                <a:gd name="connsiteY1" fmla="*/ 1401762 h 1778000"/>
                <a:gd name="connsiteX2" fmla="*/ 849312 w 2220912"/>
                <a:gd name="connsiteY2" fmla="*/ 1744662 h 1778000"/>
                <a:gd name="connsiteX3" fmla="*/ 1439862 w 2220912"/>
                <a:gd name="connsiteY3" fmla="*/ 1601787 h 1778000"/>
                <a:gd name="connsiteX4" fmla="*/ 1906587 w 2220912"/>
                <a:gd name="connsiteY4" fmla="*/ 1201737 h 1778000"/>
                <a:gd name="connsiteX5" fmla="*/ 2201862 w 2220912"/>
                <a:gd name="connsiteY5" fmla="*/ 582612 h 1778000"/>
                <a:gd name="connsiteX6" fmla="*/ 2020887 w 2220912"/>
                <a:gd name="connsiteY6" fmla="*/ 39687 h 1778000"/>
                <a:gd name="connsiteX7" fmla="*/ 1763712 w 2220912"/>
                <a:gd name="connsiteY7" fmla="*/ 344487 h 1778000"/>
                <a:gd name="connsiteX8" fmla="*/ 820737 w 2220912"/>
                <a:gd name="connsiteY8" fmla="*/ 773112 h 1778000"/>
                <a:gd name="connsiteX9" fmla="*/ 239712 w 2220912"/>
                <a:gd name="connsiteY9" fmla="*/ 877887 h 1778000"/>
                <a:gd name="connsiteX10" fmla="*/ 30162 w 2220912"/>
                <a:gd name="connsiteY10" fmla="*/ 868362 h 1778000"/>
                <a:gd name="connsiteX0" fmla="*/ 30162 w 2220912"/>
                <a:gd name="connsiteY0" fmla="*/ 868362 h 1778000"/>
                <a:gd name="connsiteX1" fmla="*/ 420687 w 2220912"/>
                <a:gd name="connsiteY1" fmla="*/ 1401762 h 1778000"/>
                <a:gd name="connsiteX2" fmla="*/ 849312 w 2220912"/>
                <a:gd name="connsiteY2" fmla="*/ 1744662 h 1778000"/>
                <a:gd name="connsiteX3" fmla="*/ 1439862 w 2220912"/>
                <a:gd name="connsiteY3" fmla="*/ 1601787 h 1778000"/>
                <a:gd name="connsiteX4" fmla="*/ 1906587 w 2220912"/>
                <a:gd name="connsiteY4" fmla="*/ 1201737 h 1778000"/>
                <a:gd name="connsiteX5" fmla="*/ 2201862 w 2220912"/>
                <a:gd name="connsiteY5" fmla="*/ 582612 h 1778000"/>
                <a:gd name="connsiteX6" fmla="*/ 2020887 w 2220912"/>
                <a:gd name="connsiteY6" fmla="*/ 39687 h 1778000"/>
                <a:gd name="connsiteX7" fmla="*/ 1763712 w 2220912"/>
                <a:gd name="connsiteY7" fmla="*/ 344487 h 1778000"/>
                <a:gd name="connsiteX8" fmla="*/ 820737 w 2220912"/>
                <a:gd name="connsiteY8" fmla="*/ 773112 h 1778000"/>
                <a:gd name="connsiteX9" fmla="*/ 239712 w 2220912"/>
                <a:gd name="connsiteY9" fmla="*/ 877887 h 1778000"/>
                <a:gd name="connsiteX10" fmla="*/ 30162 w 2220912"/>
                <a:gd name="connsiteY10" fmla="*/ 868362 h 1778000"/>
                <a:gd name="connsiteX0" fmla="*/ 30162 w 2312374"/>
                <a:gd name="connsiteY0" fmla="*/ 869819 h 1779457"/>
                <a:gd name="connsiteX1" fmla="*/ 420687 w 2312374"/>
                <a:gd name="connsiteY1" fmla="*/ 1403219 h 1779457"/>
                <a:gd name="connsiteX2" fmla="*/ 849312 w 2312374"/>
                <a:gd name="connsiteY2" fmla="*/ 1746119 h 1779457"/>
                <a:gd name="connsiteX3" fmla="*/ 1439862 w 2312374"/>
                <a:gd name="connsiteY3" fmla="*/ 1603244 h 1779457"/>
                <a:gd name="connsiteX4" fmla="*/ 1906587 w 2312374"/>
                <a:gd name="connsiteY4" fmla="*/ 1203194 h 1779457"/>
                <a:gd name="connsiteX5" fmla="*/ 2201862 w 2312374"/>
                <a:gd name="connsiteY5" fmla="*/ 584069 h 1779457"/>
                <a:gd name="connsiteX6" fmla="*/ 2239349 w 2312374"/>
                <a:gd name="connsiteY6" fmla="*/ 39687 h 1779457"/>
                <a:gd name="connsiteX7" fmla="*/ 1763712 w 2312374"/>
                <a:gd name="connsiteY7" fmla="*/ 345944 h 1779457"/>
                <a:gd name="connsiteX8" fmla="*/ 820737 w 2312374"/>
                <a:gd name="connsiteY8" fmla="*/ 774569 h 1779457"/>
                <a:gd name="connsiteX9" fmla="*/ 239712 w 2312374"/>
                <a:gd name="connsiteY9" fmla="*/ 879344 h 1779457"/>
                <a:gd name="connsiteX10" fmla="*/ 30162 w 2312374"/>
                <a:gd name="connsiteY10" fmla="*/ 869819 h 1779457"/>
                <a:gd name="connsiteX0" fmla="*/ 30162 w 2332627"/>
                <a:gd name="connsiteY0" fmla="*/ 846217 h 1755855"/>
                <a:gd name="connsiteX1" fmla="*/ 420687 w 2332627"/>
                <a:gd name="connsiteY1" fmla="*/ 1379617 h 1755855"/>
                <a:gd name="connsiteX2" fmla="*/ 849312 w 2332627"/>
                <a:gd name="connsiteY2" fmla="*/ 1722517 h 1755855"/>
                <a:gd name="connsiteX3" fmla="*/ 1439862 w 2332627"/>
                <a:gd name="connsiteY3" fmla="*/ 1579642 h 1755855"/>
                <a:gd name="connsiteX4" fmla="*/ 1906587 w 2332627"/>
                <a:gd name="connsiteY4" fmla="*/ 1179592 h 1755855"/>
                <a:gd name="connsiteX5" fmla="*/ 2201862 w 2332627"/>
                <a:gd name="connsiteY5" fmla="*/ 560467 h 1755855"/>
                <a:gd name="connsiteX6" fmla="*/ 2239349 w 2332627"/>
                <a:gd name="connsiteY6" fmla="*/ 16085 h 1755855"/>
                <a:gd name="connsiteX7" fmla="*/ 1642189 w 2332627"/>
                <a:gd name="connsiteY7" fmla="*/ 463955 h 1755855"/>
                <a:gd name="connsiteX8" fmla="*/ 820737 w 2332627"/>
                <a:gd name="connsiteY8" fmla="*/ 750967 h 1755855"/>
                <a:gd name="connsiteX9" fmla="*/ 239712 w 2332627"/>
                <a:gd name="connsiteY9" fmla="*/ 855742 h 1755855"/>
                <a:gd name="connsiteX10" fmla="*/ 30162 w 2332627"/>
                <a:gd name="connsiteY10" fmla="*/ 846217 h 1755855"/>
                <a:gd name="connsiteX0" fmla="*/ 30162 w 2332628"/>
                <a:gd name="connsiteY0" fmla="*/ 846217 h 1755855"/>
                <a:gd name="connsiteX1" fmla="*/ 420687 w 2332628"/>
                <a:gd name="connsiteY1" fmla="*/ 1379617 h 1755855"/>
                <a:gd name="connsiteX2" fmla="*/ 849312 w 2332628"/>
                <a:gd name="connsiteY2" fmla="*/ 1722517 h 1755855"/>
                <a:gd name="connsiteX3" fmla="*/ 1439862 w 2332628"/>
                <a:gd name="connsiteY3" fmla="*/ 1579642 h 1755855"/>
                <a:gd name="connsiteX4" fmla="*/ 1906587 w 2332628"/>
                <a:gd name="connsiteY4" fmla="*/ 1179592 h 1755855"/>
                <a:gd name="connsiteX5" fmla="*/ 2201862 w 2332628"/>
                <a:gd name="connsiteY5" fmla="*/ 560467 h 1755855"/>
                <a:gd name="connsiteX6" fmla="*/ 2239349 w 2332628"/>
                <a:gd name="connsiteY6" fmla="*/ 16085 h 1755855"/>
                <a:gd name="connsiteX7" fmla="*/ 1642189 w 2332628"/>
                <a:gd name="connsiteY7" fmla="*/ 463955 h 1755855"/>
                <a:gd name="connsiteX8" fmla="*/ 970384 w 2332628"/>
                <a:gd name="connsiteY8" fmla="*/ 538600 h 1755855"/>
                <a:gd name="connsiteX9" fmla="*/ 239712 w 2332628"/>
                <a:gd name="connsiteY9" fmla="*/ 855742 h 1755855"/>
                <a:gd name="connsiteX10" fmla="*/ 30162 w 2332628"/>
                <a:gd name="connsiteY10" fmla="*/ 846217 h 1755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332628" h="1755855">
                  <a:moveTo>
                    <a:pt x="30162" y="846217"/>
                  </a:moveTo>
                  <a:cubicBezTo>
                    <a:pt x="60324" y="933529"/>
                    <a:pt x="284162" y="1233567"/>
                    <a:pt x="420687" y="1379617"/>
                  </a:cubicBezTo>
                  <a:cubicBezTo>
                    <a:pt x="557212" y="1525667"/>
                    <a:pt x="679449" y="1689179"/>
                    <a:pt x="849312" y="1722517"/>
                  </a:cubicBezTo>
                  <a:cubicBezTo>
                    <a:pt x="1019175" y="1755855"/>
                    <a:pt x="1263650" y="1670129"/>
                    <a:pt x="1439862" y="1579642"/>
                  </a:cubicBezTo>
                  <a:cubicBezTo>
                    <a:pt x="1616074" y="1489155"/>
                    <a:pt x="1779587" y="1349455"/>
                    <a:pt x="1906587" y="1179592"/>
                  </a:cubicBezTo>
                  <a:cubicBezTo>
                    <a:pt x="2033587" y="1009729"/>
                    <a:pt x="2146402" y="754385"/>
                    <a:pt x="2201862" y="560467"/>
                  </a:cubicBezTo>
                  <a:cubicBezTo>
                    <a:pt x="2257322" y="366549"/>
                    <a:pt x="2332628" y="32170"/>
                    <a:pt x="2239349" y="16085"/>
                  </a:cubicBezTo>
                  <a:cubicBezTo>
                    <a:pt x="2146070" y="0"/>
                    <a:pt x="1853683" y="376869"/>
                    <a:pt x="1642189" y="463955"/>
                  </a:cubicBezTo>
                  <a:cubicBezTo>
                    <a:pt x="1430695" y="551041"/>
                    <a:pt x="1204130" y="473302"/>
                    <a:pt x="970384" y="538600"/>
                  </a:cubicBezTo>
                  <a:cubicBezTo>
                    <a:pt x="736638" y="603898"/>
                    <a:pt x="396416" y="804472"/>
                    <a:pt x="239712" y="855742"/>
                  </a:cubicBezTo>
                  <a:cubicBezTo>
                    <a:pt x="83008" y="907012"/>
                    <a:pt x="0" y="758905"/>
                    <a:pt x="30162" y="84621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9" name="Oval 26"/>
            <p:cNvSpPr>
              <a:spLocks noChangeAspect="1" noChangeArrowheads="1"/>
            </p:cNvSpPr>
            <p:nvPr/>
          </p:nvSpPr>
          <p:spPr bwMode="auto">
            <a:xfrm rot="8100000">
              <a:off x="6006543" y="4665226"/>
              <a:ext cx="1550533" cy="831479"/>
            </a:xfrm>
            <a:prstGeom prst="ellipse">
              <a:avLst/>
            </a:prstGeom>
            <a:grpFill/>
            <a:ln w="381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ko-KR" altLang="en-US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40" name="타원 58"/>
          <p:cNvSpPr/>
          <p:nvPr/>
        </p:nvSpPr>
        <p:spPr>
          <a:xfrm>
            <a:off x="5066747" y="5220426"/>
            <a:ext cx="604725" cy="604724"/>
          </a:xfrm>
          <a:prstGeom prst="ellipse">
            <a:avLst/>
          </a:prstGeom>
          <a:gradFill>
            <a:gsLst>
              <a:gs pos="0">
                <a:schemeClr val="bg1">
                  <a:lumMod val="50000"/>
                </a:schemeClr>
              </a:gs>
              <a:gs pos="80000">
                <a:schemeClr val="bg1">
                  <a:lumMod val="75000"/>
                </a:schemeClr>
              </a:gs>
              <a:gs pos="100000">
                <a:schemeClr val="bg1">
                  <a:lumMod val="85000"/>
                </a:schemeClr>
              </a:gs>
            </a:gsLst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1" name="그룹 60"/>
          <p:cNvGrpSpPr/>
          <p:nvPr/>
        </p:nvGrpSpPr>
        <p:grpSpPr>
          <a:xfrm>
            <a:off x="5043228" y="5218906"/>
            <a:ext cx="667122" cy="604724"/>
            <a:chOff x="5075123" y="3442121"/>
            <a:chExt cx="2481953" cy="2249809"/>
          </a:xfrm>
          <a:solidFill>
            <a:srgbClr val="FF0000"/>
          </a:solidFill>
        </p:grpSpPr>
        <p:sp>
          <p:nvSpPr>
            <p:cNvPr id="42" name="타원 60"/>
            <p:cNvSpPr/>
            <p:nvPr/>
          </p:nvSpPr>
          <p:spPr>
            <a:xfrm>
              <a:off x="5159815" y="3442121"/>
              <a:ext cx="2249809" cy="2249809"/>
            </a:xfrm>
            <a:prstGeom prst="ellipse">
              <a:avLst/>
            </a:prstGeom>
            <a:grpFill/>
            <a:ln>
              <a:solidFill>
                <a:schemeClr val="bg1"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3" name="Oval 26"/>
            <p:cNvSpPr>
              <a:spLocks noChangeAspect="1" noChangeArrowheads="1"/>
            </p:cNvSpPr>
            <p:nvPr/>
          </p:nvSpPr>
          <p:spPr bwMode="auto">
            <a:xfrm rot="18900000">
              <a:off x="5075123" y="3760891"/>
              <a:ext cx="1550533" cy="831479"/>
            </a:xfrm>
            <a:prstGeom prst="ellipse">
              <a:avLst/>
            </a:prstGeom>
            <a:grpFill/>
            <a:ln w="381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ko-KR" altLang="en-US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4" name="Oval 28"/>
            <p:cNvSpPr>
              <a:spLocks noChangeArrowheads="1"/>
            </p:cNvSpPr>
            <p:nvPr/>
          </p:nvSpPr>
          <p:spPr bwMode="auto">
            <a:xfrm flipH="1">
              <a:off x="5386741" y="3670248"/>
              <a:ext cx="713227" cy="639276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5" name="자유형 63"/>
            <p:cNvSpPr/>
            <p:nvPr/>
          </p:nvSpPr>
          <p:spPr>
            <a:xfrm rot="5398342">
              <a:off x="5955277" y="3558568"/>
              <a:ext cx="1424934" cy="1382488"/>
            </a:xfrm>
            <a:custGeom>
              <a:avLst/>
              <a:gdLst>
                <a:gd name="connsiteX0" fmla="*/ 0 w 1800225"/>
                <a:gd name="connsiteY0" fmla="*/ 1285875 h 1409700"/>
                <a:gd name="connsiteX1" fmla="*/ 723900 w 1800225"/>
                <a:gd name="connsiteY1" fmla="*/ 1409700 h 1409700"/>
                <a:gd name="connsiteX2" fmla="*/ 1800225 w 1800225"/>
                <a:gd name="connsiteY2" fmla="*/ 428625 h 1409700"/>
                <a:gd name="connsiteX3" fmla="*/ 1323975 w 1800225"/>
                <a:gd name="connsiteY3" fmla="*/ 0 h 1409700"/>
                <a:gd name="connsiteX4" fmla="*/ 342900 w 1800225"/>
                <a:gd name="connsiteY4" fmla="*/ 419100 h 1409700"/>
                <a:gd name="connsiteX5" fmla="*/ 0 w 1800225"/>
                <a:gd name="connsiteY5" fmla="*/ 1285875 h 1409700"/>
                <a:gd name="connsiteX0" fmla="*/ 63500 w 1863725"/>
                <a:gd name="connsiteY0" fmla="*/ 1287462 h 1411287"/>
                <a:gd name="connsiteX1" fmla="*/ 787400 w 1863725"/>
                <a:gd name="connsiteY1" fmla="*/ 1411287 h 1411287"/>
                <a:gd name="connsiteX2" fmla="*/ 1863725 w 1863725"/>
                <a:gd name="connsiteY2" fmla="*/ 430212 h 1411287"/>
                <a:gd name="connsiteX3" fmla="*/ 1387475 w 1863725"/>
                <a:gd name="connsiteY3" fmla="*/ 1587 h 1411287"/>
                <a:gd name="connsiteX4" fmla="*/ 406400 w 1863725"/>
                <a:gd name="connsiteY4" fmla="*/ 420687 h 1411287"/>
                <a:gd name="connsiteX5" fmla="*/ 63500 w 1863725"/>
                <a:gd name="connsiteY5" fmla="*/ 1287462 h 1411287"/>
                <a:gd name="connsiteX0" fmla="*/ 63500 w 1963738"/>
                <a:gd name="connsiteY0" fmla="*/ 1287462 h 1411287"/>
                <a:gd name="connsiteX1" fmla="*/ 787400 w 1963738"/>
                <a:gd name="connsiteY1" fmla="*/ 1411287 h 1411287"/>
                <a:gd name="connsiteX2" fmla="*/ 1863725 w 1963738"/>
                <a:gd name="connsiteY2" fmla="*/ 430212 h 1411287"/>
                <a:gd name="connsiteX3" fmla="*/ 1387475 w 1963738"/>
                <a:gd name="connsiteY3" fmla="*/ 1587 h 1411287"/>
                <a:gd name="connsiteX4" fmla="*/ 406400 w 1963738"/>
                <a:gd name="connsiteY4" fmla="*/ 420687 h 1411287"/>
                <a:gd name="connsiteX5" fmla="*/ 63500 w 1963738"/>
                <a:gd name="connsiteY5" fmla="*/ 1287462 h 1411287"/>
                <a:gd name="connsiteX0" fmla="*/ 63500 w 1963738"/>
                <a:gd name="connsiteY0" fmla="*/ 1287462 h 1554162"/>
                <a:gd name="connsiteX1" fmla="*/ 787400 w 1963738"/>
                <a:gd name="connsiteY1" fmla="*/ 1411287 h 1554162"/>
                <a:gd name="connsiteX2" fmla="*/ 1863725 w 1963738"/>
                <a:gd name="connsiteY2" fmla="*/ 430212 h 1554162"/>
                <a:gd name="connsiteX3" fmla="*/ 1387475 w 1963738"/>
                <a:gd name="connsiteY3" fmla="*/ 1587 h 1554162"/>
                <a:gd name="connsiteX4" fmla="*/ 406400 w 1963738"/>
                <a:gd name="connsiteY4" fmla="*/ 420687 h 1554162"/>
                <a:gd name="connsiteX5" fmla="*/ 63500 w 1963738"/>
                <a:gd name="connsiteY5" fmla="*/ 1287462 h 1554162"/>
                <a:gd name="connsiteX0" fmla="*/ 63500 w 1963738"/>
                <a:gd name="connsiteY0" fmla="*/ 1287462 h 1554162"/>
                <a:gd name="connsiteX1" fmla="*/ 787400 w 1963738"/>
                <a:gd name="connsiteY1" fmla="*/ 1411287 h 1554162"/>
                <a:gd name="connsiteX2" fmla="*/ 1863725 w 1963738"/>
                <a:gd name="connsiteY2" fmla="*/ 430212 h 1554162"/>
                <a:gd name="connsiteX3" fmla="*/ 1387475 w 1963738"/>
                <a:gd name="connsiteY3" fmla="*/ 1587 h 1554162"/>
                <a:gd name="connsiteX4" fmla="*/ 406400 w 1963738"/>
                <a:gd name="connsiteY4" fmla="*/ 420687 h 1554162"/>
                <a:gd name="connsiteX5" fmla="*/ 63500 w 1963738"/>
                <a:gd name="connsiteY5" fmla="*/ 1287462 h 1554162"/>
                <a:gd name="connsiteX0" fmla="*/ 63500 w 1963738"/>
                <a:gd name="connsiteY0" fmla="*/ 1287462 h 1554162"/>
                <a:gd name="connsiteX1" fmla="*/ 787400 w 1963738"/>
                <a:gd name="connsiteY1" fmla="*/ 1411287 h 1554162"/>
                <a:gd name="connsiteX2" fmla="*/ 1863725 w 1963738"/>
                <a:gd name="connsiteY2" fmla="*/ 430212 h 1554162"/>
                <a:gd name="connsiteX3" fmla="*/ 1387475 w 1963738"/>
                <a:gd name="connsiteY3" fmla="*/ 1587 h 1554162"/>
                <a:gd name="connsiteX4" fmla="*/ 406400 w 1963738"/>
                <a:gd name="connsiteY4" fmla="*/ 420687 h 1554162"/>
                <a:gd name="connsiteX5" fmla="*/ 63500 w 1963738"/>
                <a:gd name="connsiteY5" fmla="*/ 1287462 h 1554162"/>
                <a:gd name="connsiteX0" fmla="*/ 41717 w 1963737"/>
                <a:gd name="connsiteY0" fmla="*/ 1287462 h 1689794"/>
                <a:gd name="connsiteX1" fmla="*/ 634920 w 1963737"/>
                <a:gd name="connsiteY1" fmla="*/ 1546919 h 1689794"/>
                <a:gd name="connsiteX2" fmla="*/ 1841942 w 1963737"/>
                <a:gd name="connsiteY2" fmla="*/ 430212 h 1689794"/>
                <a:gd name="connsiteX3" fmla="*/ 1365692 w 1963737"/>
                <a:gd name="connsiteY3" fmla="*/ 1587 h 1689794"/>
                <a:gd name="connsiteX4" fmla="*/ 384617 w 1963737"/>
                <a:gd name="connsiteY4" fmla="*/ 420687 h 1689794"/>
                <a:gd name="connsiteX5" fmla="*/ 41717 w 1963737"/>
                <a:gd name="connsiteY5" fmla="*/ 1287462 h 1689794"/>
                <a:gd name="connsiteX0" fmla="*/ 41717 w 1860992"/>
                <a:gd name="connsiteY0" fmla="*/ 1287462 h 1689794"/>
                <a:gd name="connsiteX1" fmla="*/ 634920 w 1860992"/>
                <a:gd name="connsiteY1" fmla="*/ 1546919 h 1689794"/>
                <a:gd name="connsiteX2" fmla="*/ 1479991 w 1860992"/>
                <a:gd name="connsiteY2" fmla="*/ 896937 h 1689794"/>
                <a:gd name="connsiteX3" fmla="*/ 1841942 w 1860992"/>
                <a:gd name="connsiteY3" fmla="*/ 430212 h 1689794"/>
                <a:gd name="connsiteX4" fmla="*/ 1365692 w 1860992"/>
                <a:gd name="connsiteY4" fmla="*/ 1587 h 1689794"/>
                <a:gd name="connsiteX5" fmla="*/ 384617 w 1860992"/>
                <a:gd name="connsiteY5" fmla="*/ 420687 h 1689794"/>
                <a:gd name="connsiteX6" fmla="*/ 41717 w 1860992"/>
                <a:gd name="connsiteY6" fmla="*/ 1287462 h 1689794"/>
                <a:gd name="connsiteX0" fmla="*/ 41717 w 1843724"/>
                <a:gd name="connsiteY0" fmla="*/ 1287462 h 1689794"/>
                <a:gd name="connsiteX1" fmla="*/ 634920 w 1843724"/>
                <a:gd name="connsiteY1" fmla="*/ 1546919 h 1689794"/>
                <a:gd name="connsiteX2" fmla="*/ 1355000 w 1843724"/>
                <a:gd name="connsiteY2" fmla="*/ 466799 h 1689794"/>
                <a:gd name="connsiteX3" fmla="*/ 1841942 w 1843724"/>
                <a:gd name="connsiteY3" fmla="*/ 430212 h 1689794"/>
                <a:gd name="connsiteX4" fmla="*/ 1365692 w 1843724"/>
                <a:gd name="connsiteY4" fmla="*/ 1587 h 1689794"/>
                <a:gd name="connsiteX5" fmla="*/ 384617 w 1843724"/>
                <a:gd name="connsiteY5" fmla="*/ 420687 h 1689794"/>
                <a:gd name="connsiteX6" fmla="*/ 41717 w 1843724"/>
                <a:gd name="connsiteY6" fmla="*/ 1287462 h 1689794"/>
                <a:gd name="connsiteX0" fmla="*/ 41717 w 1843724"/>
                <a:gd name="connsiteY0" fmla="*/ 1287462 h 1689794"/>
                <a:gd name="connsiteX1" fmla="*/ 634920 w 1843724"/>
                <a:gd name="connsiteY1" fmla="*/ 1546919 h 1689794"/>
                <a:gd name="connsiteX2" fmla="*/ 1355000 w 1843724"/>
                <a:gd name="connsiteY2" fmla="*/ 466799 h 1689794"/>
                <a:gd name="connsiteX3" fmla="*/ 1841942 w 1843724"/>
                <a:gd name="connsiteY3" fmla="*/ 430212 h 1689794"/>
                <a:gd name="connsiteX4" fmla="*/ 1365692 w 1843724"/>
                <a:gd name="connsiteY4" fmla="*/ 1587 h 1689794"/>
                <a:gd name="connsiteX5" fmla="*/ 384617 w 1843724"/>
                <a:gd name="connsiteY5" fmla="*/ 420687 h 1689794"/>
                <a:gd name="connsiteX6" fmla="*/ 41717 w 1843724"/>
                <a:gd name="connsiteY6" fmla="*/ 1287462 h 1689794"/>
                <a:gd name="connsiteX0" fmla="*/ 41717 w 1855725"/>
                <a:gd name="connsiteY0" fmla="*/ 1287462 h 1689794"/>
                <a:gd name="connsiteX1" fmla="*/ 634920 w 1855725"/>
                <a:gd name="connsiteY1" fmla="*/ 1546919 h 1689794"/>
                <a:gd name="connsiteX2" fmla="*/ 1282992 w 1855725"/>
                <a:gd name="connsiteY2" fmla="*/ 322783 h 1689794"/>
                <a:gd name="connsiteX3" fmla="*/ 1841942 w 1855725"/>
                <a:gd name="connsiteY3" fmla="*/ 430212 h 1689794"/>
                <a:gd name="connsiteX4" fmla="*/ 1365692 w 1855725"/>
                <a:gd name="connsiteY4" fmla="*/ 1587 h 1689794"/>
                <a:gd name="connsiteX5" fmla="*/ 384617 w 1855725"/>
                <a:gd name="connsiteY5" fmla="*/ 420687 h 1689794"/>
                <a:gd name="connsiteX6" fmla="*/ 41717 w 1855725"/>
                <a:gd name="connsiteY6" fmla="*/ 1287462 h 1689794"/>
                <a:gd name="connsiteX0" fmla="*/ 41717 w 1876164"/>
                <a:gd name="connsiteY0" fmla="*/ 1287462 h 1689794"/>
                <a:gd name="connsiteX1" fmla="*/ 634920 w 1876164"/>
                <a:gd name="connsiteY1" fmla="*/ 1546919 h 1689794"/>
                <a:gd name="connsiteX2" fmla="*/ 1571024 w 1876164"/>
                <a:gd name="connsiteY2" fmla="*/ 538807 h 1689794"/>
                <a:gd name="connsiteX3" fmla="*/ 1841942 w 1876164"/>
                <a:gd name="connsiteY3" fmla="*/ 430212 h 1689794"/>
                <a:gd name="connsiteX4" fmla="*/ 1365692 w 1876164"/>
                <a:gd name="connsiteY4" fmla="*/ 1587 h 1689794"/>
                <a:gd name="connsiteX5" fmla="*/ 384617 w 1876164"/>
                <a:gd name="connsiteY5" fmla="*/ 420687 h 1689794"/>
                <a:gd name="connsiteX6" fmla="*/ 41717 w 1876164"/>
                <a:gd name="connsiteY6" fmla="*/ 1287462 h 1689794"/>
                <a:gd name="connsiteX0" fmla="*/ 53718 w 1888165"/>
                <a:gd name="connsiteY0" fmla="*/ 1287462 h 1761802"/>
                <a:gd name="connsiteX1" fmla="*/ 718928 w 1888165"/>
                <a:gd name="connsiteY1" fmla="*/ 1618927 h 1761802"/>
                <a:gd name="connsiteX2" fmla="*/ 1583025 w 1888165"/>
                <a:gd name="connsiteY2" fmla="*/ 538807 h 1761802"/>
                <a:gd name="connsiteX3" fmla="*/ 1853943 w 1888165"/>
                <a:gd name="connsiteY3" fmla="*/ 430212 h 1761802"/>
                <a:gd name="connsiteX4" fmla="*/ 1377693 w 1888165"/>
                <a:gd name="connsiteY4" fmla="*/ 1587 h 1761802"/>
                <a:gd name="connsiteX5" fmla="*/ 396618 w 1888165"/>
                <a:gd name="connsiteY5" fmla="*/ 420687 h 1761802"/>
                <a:gd name="connsiteX6" fmla="*/ 53718 w 1888165"/>
                <a:gd name="connsiteY6" fmla="*/ 1287462 h 1761802"/>
                <a:gd name="connsiteX0" fmla="*/ 53718 w 1888165"/>
                <a:gd name="connsiteY0" fmla="*/ 1287462 h 1761802"/>
                <a:gd name="connsiteX1" fmla="*/ 718928 w 1888165"/>
                <a:gd name="connsiteY1" fmla="*/ 1618927 h 1761802"/>
                <a:gd name="connsiteX2" fmla="*/ 1583025 w 1888165"/>
                <a:gd name="connsiteY2" fmla="*/ 538807 h 1761802"/>
                <a:gd name="connsiteX3" fmla="*/ 1853943 w 1888165"/>
                <a:gd name="connsiteY3" fmla="*/ 430212 h 1761802"/>
                <a:gd name="connsiteX4" fmla="*/ 1377693 w 1888165"/>
                <a:gd name="connsiteY4" fmla="*/ 1587 h 1761802"/>
                <a:gd name="connsiteX5" fmla="*/ 396618 w 1888165"/>
                <a:gd name="connsiteY5" fmla="*/ 420687 h 1761802"/>
                <a:gd name="connsiteX6" fmla="*/ 53718 w 1888165"/>
                <a:gd name="connsiteY6" fmla="*/ 1287462 h 1761802"/>
                <a:gd name="connsiteX0" fmla="*/ 53718 w 1888165"/>
                <a:gd name="connsiteY0" fmla="*/ 1287462 h 1706006"/>
                <a:gd name="connsiteX1" fmla="*/ 718928 w 1888165"/>
                <a:gd name="connsiteY1" fmla="*/ 1618927 h 1706006"/>
                <a:gd name="connsiteX2" fmla="*/ 1583025 w 1888165"/>
                <a:gd name="connsiteY2" fmla="*/ 538807 h 1706006"/>
                <a:gd name="connsiteX3" fmla="*/ 1853943 w 1888165"/>
                <a:gd name="connsiteY3" fmla="*/ 430212 h 1706006"/>
                <a:gd name="connsiteX4" fmla="*/ 1377693 w 1888165"/>
                <a:gd name="connsiteY4" fmla="*/ 1587 h 1706006"/>
                <a:gd name="connsiteX5" fmla="*/ 396618 w 1888165"/>
                <a:gd name="connsiteY5" fmla="*/ 420687 h 1706006"/>
                <a:gd name="connsiteX6" fmla="*/ 53718 w 1888165"/>
                <a:gd name="connsiteY6" fmla="*/ 1287462 h 1706006"/>
                <a:gd name="connsiteX0" fmla="*/ 53718 w 1888165"/>
                <a:gd name="connsiteY0" fmla="*/ 1287462 h 1618927"/>
                <a:gd name="connsiteX1" fmla="*/ 718928 w 1888165"/>
                <a:gd name="connsiteY1" fmla="*/ 1618927 h 1618927"/>
                <a:gd name="connsiteX2" fmla="*/ 1583025 w 1888165"/>
                <a:gd name="connsiteY2" fmla="*/ 538807 h 1618927"/>
                <a:gd name="connsiteX3" fmla="*/ 1853943 w 1888165"/>
                <a:gd name="connsiteY3" fmla="*/ 430212 h 1618927"/>
                <a:gd name="connsiteX4" fmla="*/ 1377693 w 1888165"/>
                <a:gd name="connsiteY4" fmla="*/ 1587 h 1618927"/>
                <a:gd name="connsiteX5" fmla="*/ 396618 w 1888165"/>
                <a:gd name="connsiteY5" fmla="*/ 420687 h 1618927"/>
                <a:gd name="connsiteX6" fmla="*/ 53718 w 1888165"/>
                <a:gd name="connsiteY6" fmla="*/ 1287462 h 1618927"/>
                <a:gd name="connsiteX0" fmla="*/ 5223 w 1839670"/>
                <a:gd name="connsiteY0" fmla="*/ 1287462 h 1780287"/>
                <a:gd name="connsiteX1" fmla="*/ 379464 w 1839670"/>
                <a:gd name="connsiteY1" fmla="*/ 1506969 h 1780287"/>
                <a:gd name="connsiteX2" fmla="*/ 670433 w 1839670"/>
                <a:gd name="connsiteY2" fmla="*/ 1618927 h 1780287"/>
                <a:gd name="connsiteX3" fmla="*/ 1534530 w 1839670"/>
                <a:gd name="connsiteY3" fmla="*/ 538807 h 1780287"/>
                <a:gd name="connsiteX4" fmla="*/ 1805448 w 1839670"/>
                <a:gd name="connsiteY4" fmla="*/ 430212 h 1780287"/>
                <a:gd name="connsiteX5" fmla="*/ 1329198 w 1839670"/>
                <a:gd name="connsiteY5" fmla="*/ 1587 h 1780287"/>
                <a:gd name="connsiteX6" fmla="*/ 348123 w 1839670"/>
                <a:gd name="connsiteY6" fmla="*/ 420687 h 1780287"/>
                <a:gd name="connsiteX7" fmla="*/ 5223 w 1839670"/>
                <a:gd name="connsiteY7" fmla="*/ 1287462 h 1780287"/>
                <a:gd name="connsiteX0" fmla="*/ 500 w 1834947"/>
                <a:gd name="connsiteY0" fmla="*/ 1287462 h 1780287"/>
                <a:gd name="connsiteX1" fmla="*/ 346402 w 1834947"/>
                <a:gd name="connsiteY1" fmla="*/ 1405350 h 1780287"/>
                <a:gd name="connsiteX2" fmla="*/ 665710 w 1834947"/>
                <a:gd name="connsiteY2" fmla="*/ 1618927 h 1780287"/>
                <a:gd name="connsiteX3" fmla="*/ 1529807 w 1834947"/>
                <a:gd name="connsiteY3" fmla="*/ 538807 h 1780287"/>
                <a:gd name="connsiteX4" fmla="*/ 1800725 w 1834947"/>
                <a:gd name="connsiteY4" fmla="*/ 430212 h 1780287"/>
                <a:gd name="connsiteX5" fmla="*/ 1324475 w 1834947"/>
                <a:gd name="connsiteY5" fmla="*/ 1587 h 1780287"/>
                <a:gd name="connsiteX6" fmla="*/ 343400 w 1834947"/>
                <a:gd name="connsiteY6" fmla="*/ 420687 h 1780287"/>
                <a:gd name="connsiteX7" fmla="*/ 500 w 1834947"/>
                <a:gd name="connsiteY7" fmla="*/ 1287462 h 1780287"/>
                <a:gd name="connsiteX0" fmla="*/ 500 w 1834947"/>
                <a:gd name="connsiteY0" fmla="*/ 1287462 h 1780287"/>
                <a:gd name="connsiteX1" fmla="*/ 346402 w 1834947"/>
                <a:gd name="connsiteY1" fmla="*/ 1405350 h 1780287"/>
                <a:gd name="connsiteX2" fmla="*/ 665710 w 1834947"/>
                <a:gd name="connsiteY2" fmla="*/ 1618927 h 1780287"/>
                <a:gd name="connsiteX3" fmla="*/ 1529807 w 1834947"/>
                <a:gd name="connsiteY3" fmla="*/ 538807 h 1780287"/>
                <a:gd name="connsiteX4" fmla="*/ 1800725 w 1834947"/>
                <a:gd name="connsiteY4" fmla="*/ 430212 h 1780287"/>
                <a:gd name="connsiteX5" fmla="*/ 1324475 w 1834947"/>
                <a:gd name="connsiteY5" fmla="*/ 1587 h 1780287"/>
                <a:gd name="connsiteX6" fmla="*/ 343400 w 1834947"/>
                <a:gd name="connsiteY6" fmla="*/ 420687 h 1780287"/>
                <a:gd name="connsiteX7" fmla="*/ 500 w 1834947"/>
                <a:gd name="connsiteY7" fmla="*/ 1287462 h 1780287"/>
                <a:gd name="connsiteX0" fmla="*/ 500 w 1834947"/>
                <a:gd name="connsiteY0" fmla="*/ 1287462 h 1780287"/>
                <a:gd name="connsiteX1" fmla="*/ 346402 w 1834947"/>
                <a:gd name="connsiteY1" fmla="*/ 1405350 h 1780287"/>
                <a:gd name="connsiteX2" fmla="*/ 665710 w 1834947"/>
                <a:gd name="connsiteY2" fmla="*/ 1618927 h 1780287"/>
                <a:gd name="connsiteX3" fmla="*/ 1529807 w 1834947"/>
                <a:gd name="connsiteY3" fmla="*/ 538807 h 1780287"/>
                <a:gd name="connsiteX4" fmla="*/ 1800725 w 1834947"/>
                <a:gd name="connsiteY4" fmla="*/ 430212 h 1780287"/>
                <a:gd name="connsiteX5" fmla="*/ 1324475 w 1834947"/>
                <a:gd name="connsiteY5" fmla="*/ 1587 h 1780287"/>
                <a:gd name="connsiteX6" fmla="*/ 343400 w 1834947"/>
                <a:gd name="connsiteY6" fmla="*/ 420687 h 1780287"/>
                <a:gd name="connsiteX7" fmla="*/ 500 w 1834947"/>
                <a:gd name="connsiteY7" fmla="*/ 1287462 h 1780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34947" h="1780287">
                  <a:moveTo>
                    <a:pt x="500" y="1287462"/>
                  </a:moveTo>
                  <a:cubicBezTo>
                    <a:pt x="1000" y="1451572"/>
                    <a:pt x="235534" y="1350106"/>
                    <a:pt x="346402" y="1405350"/>
                  </a:cubicBezTo>
                  <a:cubicBezTo>
                    <a:pt x="457270" y="1460594"/>
                    <a:pt x="473199" y="1780287"/>
                    <a:pt x="665710" y="1618927"/>
                  </a:cubicBezTo>
                  <a:cubicBezTo>
                    <a:pt x="905422" y="1553840"/>
                    <a:pt x="1238695" y="627021"/>
                    <a:pt x="1529807" y="538807"/>
                  </a:cubicBezTo>
                  <a:cubicBezTo>
                    <a:pt x="1820919" y="450593"/>
                    <a:pt x="1834947" y="519749"/>
                    <a:pt x="1800725" y="430212"/>
                  </a:cubicBezTo>
                  <a:cubicBezTo>
                    <a:pt x="1766503" y="340675"/>
                    <a:pt x="1567362" y="3174"/>
                    <a:pt x="1324475" y="1587"/>
                  </a:cubicBezTo>
                  <a:cubicBezTo>
                    <a:pt x="1081588" y="0"/>
                    <a:pt x="564063" y="206375"/>
                    <a:pt x="343400" y="420687"/>
                  </a:cubicBezTo>
                  <a:cubicBezTo>
                    <a:pt x="122738" y="635000"/>
                    <a:pt x="0" y="1123352"/>
                    <a:pt x="500" y="128746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6" name="자유형 64"/>
            <p:cNvSpPr/>
            <p:nvPr/>
          </p:nvSpPr>
          <p:spPr>
            <a:xfrm rot="5839189">
              <a:off x="4992668" y="4233137"/>
              <a:ext cx="1574505" cy="1185188"/>
            </a:xfrm>
            <a:custGeom>
              <a:avLst/>
              <a:gdLst>
                <a:gd name="connsiteX0" fmla="*/ 0 w 2171700"/>
                <a:gd name="connsiteY0" fmla="*/ 1038225 h 1914525"/>
                <a:gd name="connsiteX1" fmla="*/ 390525 w 2171700"/>
                <a:gd name="connsiteY1" fmla="*/ 1571625 h 1914525"/>
                <a:gd name="connsiteX2" fmla="*/ 819150 w 2171700"/>
                <a:gd name="connsiteY2" fmla="*/ 1914525 h 1914525"/>
                <a:gd name="connsiteX3" fmla="*/ 1409700 w 2171700"/>
                <a:gd name="connsiteY3" fmla="*/ 1771650 h 1914525"/>
                <a:gd name="connsiteX4" fmla="*/ 1876425 w 2171700"/>
                <a:gd name="connsiteY4" fmla="*/ 1371600 h 1914525"/>
                <a:gd name="connsiteX5" fmla="*/ 2171700 w 2171700"/>
                <a:gd name="connsiteY5" fmla="*/ 752475 h 1914525"/>
                <a:gd name="connsiteX6" fmla="*/ 2105025 w 2171700"/>
                <a:gd name="connsiteY6" fmla="*/ 0 h 1914525"/>
                <a:gd name="connsiteX7" fmla="*/ 1990725 w 2171700"/>
                <a:gd name="connsiteY7" fmla="*/ 209550 h 1914525"/>
                <a:gd name="connsiteX8" fmla="*/ 1733550 w 2171700"/>
                <a:gd name="connsiteY8" fmla="*/ 514350 h 1914525"/>
                <a:gd name="connsiteX9" fmla="*/ 1428750 w 2171700"/>
                <a:gd name="connsiteY9" fmla="*/ 533400 h 1914525"/>
                <a:gd name="connsiteX10" fmla="*/ 790575 w 2171700"/>
                <a:gd name="connsiteY10" fmla="*/ 942975 h 1914525"/>
                <a:gd name="connsiteX11" fmla="*/ 209550 w 2171700"/>
                <a:gd name="connsiteY11" fmla="*/ 1047750 h 1914525"/>
                <a:gd name="connsiteX12" fmla="*/ 0 w 2171700"/>
                <a:gd name="connsiteY12" fmla="*/ 1038225 h 1914525"/>
                <a:gd name="connsiteX0" fmla="*/ 30162 w 2201862"/>
                <a:gd name="connsiteY0" fmla="*/ 1038225 h 1914525"/>
                <a:gd name="connsiteX1" fmla="*/ 420687 w 2201862"/>
                <a:gd name="connsiteY1" fmla="*/ 1571625 h 1914525"/>
                <a:gd name="connsiteX2" fmla="*/ 849312 w 2201862"/>
                <a:gd name="connsiteY2" fmla="*/ 1914525 h 1914525"/>
                <a:gd name="connsiteX3" fmla="*/ 1439862 w 2201862"/>
                <a:gd name="connsiteY3" fmla="*/ 1771650 h 1914525"/>
                <a:gd name="connsiteX4" fmla="*/ 1906587 w 2201862"/>
                <a:gd name="connsiteY4" fmla="*/ 1371600 h 1914525"/>
                <a:gd name="connsiteX5" fmla="*/ 2201862 w 2201862"/>
                <a:gd name="connsiteY5" fmla="*/ 752475 h 1914525"/>
                <a:gd name="connsiteX6" fmla="*/ 2135187 w 2201862"/>
                <a:gd name="connsiteY6" fmla="*/ 0 h 1914525"/>
                <a:gd name="connsiteX7" fmla="*/ 2020887 w 2201862"/>
                <a:gd name="connsiteY7" fmla="*/ 209550 h 1914525"/>
                <a:gd name="connsiteX8" fmla="*/ 1763712 w 2201862"/>
                <a:gd name="connsiteY8" fmla="*/ 514350 h 1914525"/>
                <a:gd name="connsiteX9" fmla="*/ 1458912 w 2201862"/>
                <a:gd name="connsiteY9" fmla="*/ 533400 h 1914525"/>
                <a:gd name="connsiteX10" fmla="*/ 820737 w 2201862"/>
                <a:gd name="connsiteY10" fmla="*/ 942975 h 1914525"/>
                <a:gd name="connsiteX11" fmla="*/ 239712 w 2201862"/>
                <a:gd name="connsiteY11" fmla="*/ 1047750 h 1914525"/>
                <a:gd name="connsiteX12" fmla="*/ 30162 w 2201862"/>
                <a:gd name="connsiteY12" fmla="*/ 1038225 h 1914525"/>
                <a:gd name="connsiteX0" fmla="*/ 30162 w 2201862"/>
                <a:gd name="connsiteY0" fmla="*/ 1038225 h 1914525"/>
                <a:gd name="connsiteX1" fmla="*/ 420687 w 2201862"/>
                <a:gd name="connsiteY1" fmla="*/ 1571625 h 1914525"/>
                <a:gd name="connsiteX2" fmla="*/ 849312 w 2201862"/>
                <a:gd name="connsiteY2" fmla="*/ 1914525 h 1914525"/>
                <a:gd name="connsiteX3" fmla="*/ 1439862 w 2201862"/>
                <a:gd name="connsiteY3" fmla="*/ 1771650 h 1914525"/>
                <a:gd name="connsiteX4" fmla="*/ 1906587 w 2201862"/>
                <a:gd name="connsiteY4" fmla="*/ 1371600 h 1914525"/>
                <a:gd name="connsiteX5" fmla="*/ 2201862 w 2201862"/>
                <a:gd name="connsiteY5" fmla="*/ 752475 h 1914525"/>
                <a:gd name="connsiteX6" fmla="*/ 2135187 w 2201862"/>
                <a:gd name="connsiteY6" fmla="*/ 0 h 1914525"/>
                <a:gd name="connsiteX7" fmla="*/ 2020887 w 2201862"/>
                <a:gd name="connsiteY7" fmla="*/ 209550 h 1914525"/>
                <a:gd name="connsiteX8" fmla="*/ 1763712 w 2201862"/>
                <a:gd name="connsiteY8" fmla="*/ 514350 h 1914525"/>
                <a:gd name="connsiteX9" fmla="*/ 1458912 w 2201862"/>
                <a:gd name="connsiteY9" fmla="*/ 533400 h 1914525"/>
                <a:gd name="connsiteX10" fmla="*/ 820737 w 2201862"/>
                <a:gd name="connsiteY10" fmla="*/ 942975 h 1914525"/>
                <a:gd name="connsiteX11" fmla="*/ 239712 w 2201862"/>
                <a:gd name="connsiteY11" fmla="*/ 1047750 h 1914525"/>
                <a:gd name="connsiteX12" fmla="*/ 30162 w 2201862"/>
                <a:gd name="connsiteY12" fmla="*/ 1038225 h 1914525"/>
                <a:gd name="connsiteX0" fmla="*/ 30162 w 2201862"/>
                <a:gd name="connsiteY0" fmla="*/ 1038225 h 1914525"/>
                <a:gd name="connsiteX1" fmla="*/ 420687 w 2201862"/>
                <a:gd name="connsiteY1" fmla="*/ 1571625 h 1914525"/>
                <a:gd name="connsiteX2" fmla="*/ 849312 w 2201862"/>
                <a:gd name="connsiteY2" fmla="*/ 1914525 h 1914525"/>
                <a:gd name="connsiteX3" fmla="*/ 1439862 w 2201862"/>
                <a:gd name="connsiteY3" fmla="*/ 1771650 h 1914525"/>
                <a:gd name="connsiteX4" fmla="*/ 1906587 w 2201862"/>
                <a:gd name="connsiteY4" fmla="*/ 1371600 h 1914525"/>
                <a:gd name="connsiteX5" fmla="*/ 2201862 w 2201862"/>
                <a:gd name="connsiteY5" fmla="*/ 752475 h 1914525"/>
                <a:gd name="connsiteX6" fmla="*/ 2135187 w 2201862"/>
                <a:gd name="connsiteY6" fmla="*/ 0 h 1914525"/>
                <a:gd name="connsiteX7" fmla="*/ 2020887 w 2201862"/>
                <a:gd name="connsiteY7" fmla="*/ 209550 h 1914525"/>
                <a:gd name="connsiteX8" fmla="*/ 1763712 w 2201862"/>
                <a:gd name="connsiteY8" fmla="*/ 514350 h 1914525"/>
                <a:gd name="connsiteX9" fmla="*/ 1458912 w 2201862"/>
                <a:gd name="connsiteY9" fmla="*/ 533400 h 1914525"/>
                <a:gd name="connsiteX10" fmla="*/ 820737 w 2201862"/>
                <a:gd name="connsiteY10" fmla="*/ 942975 h 1914525"/>
                <a:gd name="connsiteX11" fmla="*/ 239712 w 2201862"/>
                <a:gd name="connsiteY11" fmla="*/ 1047750 h 1914525"/>
                <a:gd name="connsiteX12" fmla="*/ 30162 w 2201862"/>
                <a:gd name="connsiteY12" fmla="*/ 1038225 h 1914525"/>
                <a:gd name="connsiteX0" fmla="*/ 30162 w 2201862"/>
                <a:gd name="connsiteY0" fmla="*/ 1038225 h 1914525"/>
                <a:gd name="connsiteX1" fmla="*/ 420687 w 2201862"/>
                <a:gd name="connsiteY1" fmla="*/ 1571625 h 1914525"/>
                <a:gd name="connsiteX2" fmla="*/ 849312 w 2201862"/>
                <a:gd name="connsiteY2" fmla="*/ 1914525 h 1914525"/>
                <a:gd name="connsiteX3" fmla="*/ 1439862 w 2201862"/>
                <a:gd name="connsiteY3" fmla="*/ 1771650 h 1914525"/>
                <a:gd name="connsiteX4" fmla="*/ 1906587 w 2201862"/>
                <a:gd name="connsiteY4" fmla="*/ 1371600 h 1914525"/>
                <a:gd name="connsiteX5" fmla="*/ 2201862 w 2201862"/>
                <a:gd name="connsiteY5" fmla="*/ 752475 h 1914525"/>
                <a:gd name="connsiteX6" fmla="*/ 2135187 w 2201862"/>
                <a:gd name="connsiteY6" fmla="*/ 0 h 1914525"/>
                <a:gd name="connsiteX7" fmla="*/ 2020887 w 2201862"/>
                <a:gd name="connsiteY7" fmla="*/ 209550 h 1914525"/>
                <a:gd name="connsiteX8" fmla="*/ 1763712 w 2201862"/>
                <a:gd name="connsiteY8" fmla="*/ 514350 h 1914525"/>
                <a:gd name="connsiteX9" fmla="*/ 1458912 w 2201862"/>
                <a:gd name="connsiteY9" fmla="*/ 533400 h 1914525"/>
                <a:gd name="connsiteX10" fmla="*/ 820737 w 2201862"/>
                <a:gd name="connsiteY10" fmla="*/ 942975 h 1914525"/>
                <a:gd name="connsiteX11" fmla="*/ 239712 w 2201862"/>
                <a:gd name="connsiteY11" fmla="*/ 1047750 h 1914525"/>
                <a:gd name="connsiteX12" fmla="*/ 30162 w 2201862"/>
                <a:gd name="connsiteY12" fmla="*/ 1038225 h 1914525"/>
                <a:gd name="connsiteX0" fmla="*/ 30162 w 2201862"/>
                <a:gd name="connsiteY0" fmla="*/ 1128712 h 2005012"/>
                <a:gd name="connsiteX1" fmla="*/ 420687 w 2201862"/>
                <a:gd name="connsiteY1" fmla="*/ 1662112 h 2005012"/>
                <a:gd name="connsiteX2" fmla="*/ 849312 w 2201862"/>
                <a:gd name="connsiteY2" fmla="*/ 2005012 h 2005012"/>
                <a:gd name="connsiteX3" fmla="*/ 1439862 w 2201862"/>
                <a:gd name="connsiteY3" fmla="*/ 1862137 h 2005012"/>
                <a:gd name="connsiteX4" fmla="*/ 1906587 w 2201862"/>
                <a:gd name="connsiteY4" fmla="*/ 1462087 h 2005012"/>
                <a:gd name="connsiteX5" fmla="*/ 2201862 w 2201862"/>
                <a:gd name="connsiteY5" fmla="*/ 842962 h 2005012"/>
                <a:gd name="connsiteX6" fmla="*/ 2135187 w 2201862"/>
                <a:gd name="connsiteY6" fmla="*/ 90487 h 2005012"/>
                <a:gd name="connsiteX7" fmla="*/ 2020887 w 2201862"/>
                <a:gd name="connsiteY7" fmla="*/ 300037 h 2005012"/>
                <a:gd name="connsiteX8" fmla="*/ 1763712 w 2201862"/>
                <a:gd name="connsiteY8" fmla="*/ 604837 h 2005012"/>
                <a:gd name="connsiteX9" fmla="*/ 1458912 w 2201862"/>
                <a:gd name="connsiteY9" fmla="*/ 623887 h 2005012"/>
                <a:gd name="connsiteX10" fmla="*/ 820737 w 2201862"/>
                <a:gd name="connsiteY10" fmla="*/ 1033462 h 2005012"/>
                <a:gd name="connsiteX11" fmla="*/ 239712 w 2201862"/>
                <a:gd name="connsiteY11" fmla="*/ 1138237 h 2005012"/>
                <a:gd name="connsiteX12" fmla="*/ 30162 w 2201862"/>
                <a:gd name="connsiteY12" fmla="*/ 1128712 h 2005012"/>
                <a:gd name="connsiteX0" fmla="*/ 30162 w 2239962"/>
                <a:gd name="connsiteY0" fmla="*/ 1128712 h 2005012"/>
                <a:gd name="connsiteX1" fmla="*/ 420687 w 2239962"/>
                <a:gd name="connsiteY1" fmla="*/ 1662112 h 2005012"/>
                <a:gd name="connsiteX2" fmla="*/ 849312 w 2239962"/>
                <a:gd name="connsiteY2" fmla="*/ 2005012 h 2005012"/>
                <a:gd name="connsiteX3" fmla="*/ 1439862 w 2239962"/>
                <a:gd name="connsiteY3" fmla="*/ 1862137 h 2005012"/>
                <a:gd name="connsiteX4" fmla="*/ 1906587 w 2239962"/>
                <a:gd name="connsiteY4" fmla="*/ 1462087 h 2005012"/>
                <a:gd name="connsiteX5" fmla="*/ 2201862 w 2239962"/>
                <a:gd name="connsiteY5" fmla="*/ 842962 h 2005012"/>
                <a:gd name="connsiteX6" fmla="*/ 2135187 w 2239962"/>
                <a:gd name="connsiteY6" fmla="*/ 90487 h 2005012"/>
                <a:gd name="connsiteX7" fmla="*/ 2020887 w 2239962"/>
                <a:gd name="connsiteY7" fmla="*/ 300037 h 2005012"/>
                <a:gd name="connsiteX8" fmla="*/ 1763712 w 2239962"/>
                <a:gd name="connsiteY8" fmla="*/ 604837 h 2005012"/>
                <a:gd name="connsiteX9" fmla="*/ 1458912 w 2239962"/>
                <a:gd name="connsiteY9" fmla="*/ 623887 h 2005012"/>
                <a:gd name="connsiteX10" fmla="*/ 820737 w 2239962"/>
                <a:gd name="connsiteY10" fmla="*/ 1033462 h 2005012"/>
                <a:gd name="connsiteX11" fmla="*/ 239712 w 2239962"/>
                <a:gd name="connsiteY11" fmla="*/ 1138237 h 2005012"/>
                <a:gd name="connsiteX12" fmla="*/ 30162 w 2239962"/>
                <a:gd name="connsiteY12" fmla="*/ 1128712 h 2005012"/>
                <a:gd name="connsiteX0" fmla="*/ 30162 w 2239962"/>
                <a:gd name="connsiteY0" fmla="*/ 1128712 h 2005012"/>
                <a:gd name="connsiteX1" fmla="*/ 420687 w 2239962"/>
                <a:gd name="connsiteY1" fmla="*/ 1662112 h 2005012"/>
                <a:gd name="connsiteX2" fmla="*/ 849312 w 2239962"/>
                <a:gd name="connsiteY2" fmla="*/ 2005012 h 2005012"/>
                <a:gd name="connsiteX3" fmla="*/ 1439862 w 2239962"/>
                <a:gd name="connsiteY3" fmla="*/ 1862137 h 2005012"/>
                <a:gd name="connsiteX4" fmla="*/ 1906587 w 2239962"/>
                <a:gd name="connsiteY4" fmla="*/ 1462087 h 2005012"/>
                <a:gd name="connsiteX5" fmla="*/ 2201862 w 2239962"/>
                <a:gd name="connsiteY5" fmla="*/ 842962 h 2005012"/>
                <a:gd name="connsiteX6" fmla="*/ 2135187 w 2239962"/>
                <a:gd name="connsiteY6" fmla="*/ 90487 h 2005012"/>
                <a:gd name="connsiteX7" fmla="*/ 2020887 w 2239962"/>
                <a:gd name="connsiteY7" fmla="*/ 300037 h 2005012"/>
                <a:gd name="connsiteX8" fmla="*/ 1763712 w 2239962"/>
                <a:gd name="connsiteY8" fmla="*/ 604837 h 2005012"/>
                <a:gd name="connsiteX9" fmla="*/ 1458912 w 2239962"/>
                <a:gd name="connsiteY9" fmla="*/ 623887 h 2005012"/>
                <a:gd name="connsiteX10" fmla="*/ 820737 w 2239962"/>
                <a:gd name="connsiteY10" fmla="*/ 1033462 h 2005012"/>
                <a:gd name="connsiteX11" fmla="*/ 239712 w 2239962"/>
                <a:gd name="connsiteY11" fmla="*/ 1138237 h 2005012"/>
                <a:gd name="connsiteX12" fmla="*/ 30162 w 2239962"/>
                <a:gd name="connsiteY12" fmla="*/ 1128712 h 2005012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1458912 w 2239962"/>
                <a:gd name="connsiteY9" fmla="*/ 623887 h 2038350"/>
                <a:gd name="connsiteX10" fmla="*/ 820737 w 2239962"/>
                <a:gd name="connsiteY10" fmla="*/ 1033462 h 2038350"/>
                <a:gd name="connsiteX11" fmla="*/ 239712 w 2239962"/>
                <a:gd name="connsiteY11" fmla="*/ 1138237 h 2038350"/>
                <a:gd name="connsiteX12" fmla="*/ 30162 w 2239962"/>
                <a:gd name="connsiteY12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1458912 w 2239962"/>
                <a:gd name="connsiteY9" fmla="*/ 623887 h 2038350"/>
                <a:gd name="connsiteX10" fmla="*/ 820737 w 2239962"/>
                <a:gd name="connsiteY10" fmla="*/ 1033462 h 2038350"/>
                <a:gd name="connsiteX11" fmla="*/ 239712 w 2239962"/>
                <a:gd name="connsiteY11" fmla="*/ 1138237 h 2038350"/>
                <a:gd name="connsiteX12" fmla="*/ 30162 w 2239962"/>
                <a:gd name="connsiteY12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1458912 w 2239962"/>
                <a:gd name="connsiteY9" fmla="*/ 623887 h 2038350"/>
                <a:gd name="connsiteX10" fmla="*/ 820737 w 2239962"/>
                <a:gd name="connsiteY10" fmla="*/ 1033462 h 2038350"/>
                <a:gd name="connsiteX11" fmla="*/ 239712 w 2239962"/>
                <a:gd name="connsiteY11" fmla="*/ 1138237 h 2038350"/>
                <a:gd name="connsiteX12" fmla="*/ 30162 w 2239962"/>
                <a:gd name="connsiteY12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1458912 w 2239962"/>
                <a:gd name="connsiteY9" fmla="*/ 623887 h 2038350"/>
                <a:gd name="connsiteX10" fmla="*/ 820737 w 2239962"/>
                <a:gd name="connsiteY10" fmla="*/ 1033462 h 2038350"/>
                <a:gd name="connsiteX11" fmla="*/ 239712 w 2239962"/>
                <a:gd name="connsiteY11" fmla="*/ 1138237 h 2038350"/>
                <a:gd name="connsiteX12" fmla="*/ 30162 w 2239962"/>
                <a:gd name="connsiteY12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1458912 w 2239962"/>
                <a:gd name="connsiteY9" fmla="*/ 623887 h 2038350"/>
                <a:gd name="connsiteX10" fmla="*/ 820737 w 2239962"/>
                <a:gd name="connsiteY10" fmla="*/ 1033462 h 2038350"/>
                <a:gd name="connsiteX11" fmla="*/ 239712 w 2239962"/>
                <a:gd name="connsiteY11" fmla="*/ 1138237 h 2038350"/>
                <a:gd name="connsiteX12" fmla="*/ 30162 w 2239962"/>
                <a:gd name="connsiteY12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820737 w 2239962"/>
                <a:gd name="connsiteY9" fmla="*/ 1033462 h 2038350"/>
                <a:gd name="connsiteX10" fmla="*/ 239712 w 2239962"/>
                <a:gd name="connsiteY10" fmla="*/ 1138237 h 2038350"/>
                <a:gd name="connsiteX11" fmla="*/ 30162 w 2239962"/>
                <a:gd name="connsiteY11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820737 w 2239962"/>
                <a:gd name="connsiteY9" fmla="*/ 1033462 h 2038350"/>
                <a:gd name="connsiteX10" fmla="*/ 239712 w 2239962"/>
                <a:gd name="connsiteY10" fmla="*/ 1138237 h 2038350"/>
                <a:gd name="connsiteX11" fmla="*/ 30162 w 2239962"/>
                <a:gd name="connsiteY11" fmla="*/ 1128712 h 2038350"/>
                <a:gd name="connsiteX0" fmla="*/ 30162 w 2220912"/>
                <a:gd name="connsiteY0" fmla="*/ 868362 h 1778000"/>
                <a:gd name="connsiteX1" fmla="*/ 420687 w 2220912"/>
                <a:gd name="connsiteY1" fmla="*/ 1401762 h 1778000"/>
                <a:gd name="connsiteX2" fmla="*/ 849312 w 2220912"/>
                <a:gd name="connsiteY2" fmla="*/ 1744662 h 1778000"/>
                <a:gd name="connsiteX3" fmla="*/ 1439862 w 2220912"/>
                <a:gd name="connsiteY3" fmla="*/ 1601787 h 1778000"/>
                <a:gd name="connsiteX4" fmla="*/ 1906587 w 2220912"/>
                <a:gd name="connsiteY4" fmla="*/ 1201737 h 1778000"/>
                <a:gd name="connsiteX5" fmla="*/ 2201862 w 2220912"/>
                <a:gd name="connsiteY5" fmla="*/ 582612 h 1778000"/>
                <a:gd name="connsiteX6" fmla="*/ 2020887 w 2220912"/>
                <a:gd name="connsiteY6" fmla="*/ 39687 h 1778000"/>
                <a:gd name="connsiteX7" fmla="*/ 1763712 w 2220912"/>
                <a:gd name="connsiteY7" fmla="*/ 344487 h 1778000"/>
                <a:gd name="connsiteX8" fmla="*/ 820737 w 2220912"/>
                <a:gd name="connsiteY8" fmla="*/ 773112 h 1778000"/>
                <a:gd name="connsiteX9" fmla="*/ 239712 w 2220912"/>
                <a:gd name="connsiteY9" fmla="*/ 877887 h 1778000"/>
                <a:gd name="connsiteX10" fmla="*/ 30162 w 2220912"/>
                <a:gd name="connsiteY10" fmla="*/ 868362 h 1778000"/>
                <a:gd name="connsiteX0" fmla="*/ 30162 w 2220912"/>
                <a:gd name="connsiteY0" fmla="*/ 868362 h 1778000"/>
                <a:gd name="connsiteX1" fmla="*/ 420687 w 2220912"/>
                <a:gd name="connsiteY1" fmla="*/ 1401762 h 1778000"/>
                <a:gd name="connsiteX2" fmla="*/ 849312 w 2220912"/>
                <a:gd name="connsiteY2" fmla="*/ 1744662 h 1778000"/>
                <a:gd name="connsiteX3" fmla="*/ 1439862 w 2220912"/>
                <a:gd name="connsiteY3" fmla="*/ 1601787 h 1778000"/>
                <a:gd name="connsiteX4" fmla="*/ 1906587 w 2220912"/>
                <a:gd name="connsiteY4" fmla="*/ 1201737 h 1778000"/>
                <a:gd name="connsiteX5" fmla="*/ 2201862 w 2220912"/>
                <a:gd name="connsiteY5" fmla="*/ 582612 h 1778000"/>
                <a:gd name="connsiteX6" fmla="*/ 2020887 w 2220912"/>
                <a:gd name="connsiteY6" fmla="*/ 39687 h 1778000"/>
                <a:gd name="connsiteX7" fmla="*/ 1763712 w 2220912"/>
                <a:gd name="connsiteY7" fmla="*/ 344487 h 1778000"/>
                <a:gd name="connsiteX8" fmla="*/ 820737 w 2220912"/>
                <a:gd name="connsiteY8" fmla="*/ 773112 h 1778000"/>
                <a:gd name="connsiteX9" fmla="*/ 239712 w 2220912"/>
                <a:gd name="connsiteY9" fmla="*/ 877887 h 1778000"/>
                <a:gd name="connsiteX10" fmla="*/ 30162 w 2220912"/>
                <a:gd name="connsiteY10" fmla="*/ 868362 h 1778000"/>
                <a:gd name="connsiteX0" fmla="*/ 30162 w 2312374"/>
                <a:gd name="connsiteY0" fmla="*/ 869819 h 1779457"/>
                <a:gd name="connsiteX1" fmla="*/ 420687 w 2312374"/>
                <a:gd name="connsiteY1" fmla="*/ 1403219 h 1779457"/>
                <a:gd name="connsiteX2" fmla="*/ 849312 w 2312374"/>
                <a:gd name="connsiteY2" fmla="*/ 1746119 h 1779457"/>
                <a:gd name="connsiteX3" fmla="*/ 1439862 w 2312374"/>
                <a:gd name="connsiteY3" fmla="*/ 1603244 h 1779457"/>
                <a:gd name="connsiteX4" fmla="*/ 1906587 w 2312374"/>
                <a:gd name="connsiteY4" fmla="*/ 1203194 h 1779457"/>
                <a:gd name="connsiteX5" fmla="*/ 2201862 w 2312374"/>
                <a:gd name="connsiteY5" fmla="*/ 584069 h 1779457"/>
                <a:gd name="connsiteX6" fmla="*/ 2239349 w 2312374"/>
                <a:gd name="connsiteY6" fmla="*/ 39687 h 1779457"/>
                <a:gd name="connsiteX7" fmla="*/ 1763712 w 2312374"/>
                <a:gd name="connsiteY7" fmla="*/ 345944 h 1779457"/>
                <a:gd name="connsiteX8" fmla="*/ 820737 w 2312374"/>
                <a:gd name="connsiteY8" fmla="*/ 774569 h 1779457"/>
                <a:gd name="connsiteX9" fmla="*/ 239712 w 2312374"/>
                <a:gd name="connsiteY9" fmla="*/ 879344 h 1779457"/>
                <a:gd name="connsiteX10" fmla="*/ 30162 w 2312374"/>
                <a:gd name="connsiteY10" fmla="*/ 869819 h 1779457"/>
                <a:gd name="connsiteX0" fmla="*/ 30162 w 2332627"/>
                <a:gd name="connsiteY0" fmla="*/ 846217 h 1755855"/>
                <a:gd name="connsiteX1" fmla="*/ 420687 w 2332627"/>
                <a:gd name="connsiteY1" fmla="*/ 1379617 h 1755855"/>
                <a:gd name="connsiteX2" fmla="*/ 849312 w 2332627"/>
                <a:gd name="connsiteY2" fmla="*/ 1722517 h 1755855"/>
                <a:gd name="connsiteX3" fmla="*/ 1439862 w 2332627"/>
                <a:gd name="connsiteY3" fmla="*/ 1579642 h 1755855"/>
                <a:gd name="connsiteX4" fmla="*/ 1906587 w 2332627"/>
                <a:gd name="connsiteY4" fmla="*/ 1179592 h 1755855"/>
                <a:gd name="connsiteX5" fmla="*/ 2201862 w 2332627"/>
                <a:gd name="connsiteY5" fmla="*/ 560467 h 1755855"/>
                <a:gd name="connsiteX6" fmla="*/ 2239349 w 2332627"/>
                <a:gd name="connsiteY6" fmla="*/ 16085 h 1755855"/>
                <a:gd name="connsiteX7" fmla="*/ 1642189 w 2332627"/>
                <a:gd name="connsiteY7" fmla="*/ 463955 h 1755855"/>
                <a:gd name="connsiteX8" fmla="*/ 820737 w 2332627"/>
                <a:gd name="connsiteY8" fmla="*/ 750967 h 1755855"/>
                <a:gd name="connsiteX9" fmla="*/ 239712 w 2332627"/>
                <a:gd name="connsiteY9" fmla="*/ 855742 h 1755855"/>
                <a:gd name="connsiteX10" fmla="*/ 30162 w 2332627"/>
                <a:gd name="connsiteY10" fmla="*/ 846217 h 1755855"/>
                <a:gd name="connsiteX0" fmla="*/ 30162 w 2332628"/>
                <a:gd name="connsiteY0" fmla="*/ 846217 h 1755855"/>
                <a:gd name="connsiteX1" fmla="*/ 420687 w 2332628"/>
                <a:gd name="connsiteY1" fmla="*/ 1379617 h 1755855"/>
                <a:gd name="connsiteX2" fmla="*/ 849312 w 2332628"/>
                <a:gd name="connsiteY2" fmla="*/ 1722517 h 1755855"/>
                <a:gd name="connsiteX3" fmla="*/ 1439862 w 2332628"/>
                <a:gd name="connsiteY3" fmla="*/ 1579642 h 1755855"/>
                <a:gd name="connsiteX4" fmla="*/ 1906587 w 2332628"/>
                <a:gd name="connsiteY4" fmla="*/ 1179592 h 1755855"/>
                <a:gd name="connsiteX5" fmla="*/ 2201862 w 2332628"/>
                <a:gd name="connsiteY5" fmla="*/ 560467 h 1755855"/>
                <a:gd name="connsiteX6" fmla="*/ 2239349 w 2332628"/>
                <a:gd name="connsiteY6" fmla="*/ 16085 h 1755855"/>
                <a:gd name="connsiteX7" fmla="*/ 1642189 w 2332628"/>
                <a:gd name="connsiteY7" fmla="*/ 463955 h 1755855"/>
                <a:gd name="connsiteX8" fmla="*/ 970384 w 2332628"/>
                <a:gd name="connsiteY8" fmla="*/ 538600 h 1755855"/>
                <a:gd name="connsiteX9" fmla="*/ 239712 w 2332628"/>
                <a:gd name="connsiteY9" fmla="*/ 855742 h 1755855"/>
                <a:gd name="connsiteX10" fmla="*/ 30162 w 2332628"/>
                <a:gd name="connsiteY10" fmla="*/ 846217 h 1755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332628" h="1755855">
                  <a:moveTo>
                    <a:pt x="30162" y="846217"/>
                  </a:moveTo>
                  <a:cubicBezTo>
                    <a:pt x="60324" y="933529"/>
                    <a:pt x="284162" y="1233567"/>
                    <a:pt x="420687" y="1379617"/>
                  </a:cubicBezTo>
                  <a:cubicBezTo>
                    <a:pt x="557212" y="1525667"/>
                    <a:pt x="679449" y="1689179"/>
                    <a:pt x="849312" y="1722517"/>
                  </a:cubicBezTo>
                  <a:cubicBezTo>
                    <a:pt x="1019175" y="1755855"/>
                    <a:pt x="1263650" y="1670129"/>
                    <a:pt x="1439862" y="1579642"/>
                  </a:cubicBezTo>
                  <a:cubicBezTo>
                    <a:pt x="1616074" y="1489155"/>
                    <a:pt x="1779587" y="1349455"/>
                    <a:pt x="1906587" y="1179592"/>
                  </a:cubicBezTo>
                  <a:cubicBezTo>
                    <a:pt x="2033587" y="1009729"/>
                    <a:pt x="2146402" y="754385"/>
                    <a:pt x="2201862" y="560467"/>
                  </a:cubicBezTo>
                  <a:cubicBezTo>
                    <a:pt x="2257322" y="366549"/>
                    <a:pt x="2332628" y="32170"/>
                    <a:pt x="2239349" y="16085"/>
                  </a:cubicBezTo>
                  <a:cubicBezTo>
                    <a:pt x="2146070" y="0"/>
                    <a:pt x="1853683" y="376869"/>
                    <a:pt x="1642189" y="463955"/>
                  </a:cubicBezTo>
                  <a:cubicBezTo>
                    <a:pt x="1430695" y="551041"/>
                    <a:pt x="1204130" y="473302"/>
                    <a:pt x="970384" y="538600"/>
                  </a:cubicBezTo>
                  <a:cubicBezTo>
                    <a:pt x="736638" y="603898"/>
                    <a:pt x="396416" y="804472"/>
                    <a:pt x="239712" y="855742"/>
                  </a:cubicBezTo>
                  <a:cubicBezTo>
                    <a:pt x="83008" y="907012"/>
                    <a:pt x="0" y="758905"/>
                    <a:pt x="30162" y="84621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7" name="Oval 26"/>
            <p:cNvSpPr>
              <a:spLocks noChangeAspect="1" noChangeArrowheads="1"/>
            </p:cNvSpPr>
            <p:nvPr/>
          </p:nvSpPr>
          <p:spPr bwMode="auto">
            <a:xfrm rot="8100000">
              <a:off x="6006543" y="4665226"/>
              <a:ext cx="1550533" cy="831479"/>
            </a:xfrm>
            <a:prstGeom prst="ellipse">
              <a:avLst/>
            </a:prstGeom>
            <a:grpFill/>
            <a:ln w="381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ko-KR" altLang="en-US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48" name="직사각형 67"/>
          <p:cNvSpPr/>
          <p:nvPr/>
        </p:nvSpPr>
        <p:spPr>
          <a:xfrm>
            <a:off x="5707247" y="2737643"/>
            <a:ext cx="404848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altLang="ko-KR" sz="2000" dirty="0">
                <a:cs typeface="Arial" pitchFamily="34" charset="0"/>
              </a:rPr>
              <a:t>До </a:t>
            </a:r>
            <a:r>
              <a:rPr lang="ru-RU" altLang="ko-KR" sz="2000" dirty="0" smtClean="0">
                <a:cs typeface="Arial" pitchFamily="34" charset="0"/>
              </a:rPr>
              <a:t>3 млн. </a:t>
            </a:r>
            <a:r>
              <a:rPr lang="ru-RU" altLang="ko-KR" sz="2000" dirty="0">
                <a:cs typeface="Arial" pitchFamily="34" charset="0"/>
              </a:rPr>
              <a:t>руб., срок до 3-х </a:t>
            </a:r>
            <a:r>
              <a:rPr lang="ru-RU" altLang="ko-KR" sz="2000" dirty="0" smtClean="0">
                <a:cs typeface="Arial" pitchFamily="34" charset="0"/>
              </a:rPr>
              <a:t>лет</a:t>
            </a:r>
            <a:endParaRPr lang="ru-RU" altLang="ko-KR" sz="2000" dirty="0">
              <a:cs typeface="Arial" pitchFamily="34" charset="0"/>
            </a:endParaRPr>
          </a:p>
        </p:txBody>
      </p:sp>
      <p:sp>
        <p:nvSpPr>
          <p:cNvPr id="49" name="직사각형 70"/>
          <p:cNvSpPr/>
          <p:nvPr/>
        </p:nvSpPr>
        <p:spPr>
          <a:xfrm>
            <a:off x="6284506" y="3913777"/>
            <a:ext cx="361624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altLang="ko-KR" sz="2000" dirty="0">
                <a:cs typeface="Arial" pitchFamily="34" charset="0"/>
              </a:rPr>
              <a:t>Ставка – от 8% до 13% годовых</a:t>
            </a:r>
          </a:p>
          <a:p>
            <a:pPr>
              <a:defRPr/>
            </a:pPr>
            <a:r>
              <a:rPr lang="ru-RU" altLang="ko-KR" sz="2000" dirty="0">
                <a:cs typeface="Arial" pitchFamily="34" charset="0"/>
              </a:rPr>
              <a:t>(промышленность до 10,4%)</a:t>
            </a:r>
            <a:endParaRPr lang="ko-KR" altLang="en-US" sz="2000" dirty="0">
              <a:cs typeface="Arial" pitchFamily="34" charset="0"/>
            </a:endParaRPr>
          </a:p>
        </p:txBody>
      </p:sp>
      <p:sp>
        <p:nvSpPr>
          <p:cNvPr id="50" name="직사각형 71"/>
          <p:cNvSpPr/>
          <p:nvPr/>
        </p:nvSpPr>
        <p:spPr>
          <a:xfrm>
            <a:off x="5707248" y="5053711"/>
            <a:ext cx="4416594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altLang="ko-KR" sz="2000" dirty="0">
                <a:cs typeface="Arial" pitchFamily="34" charset="0"/>
              </a:rPr>
              <a:t>Срок рассмотрения до 10 дней</a:t>
            </a:r>
          </a:p>
          <a:p>
            <a:pPr>
              <a:defRPr/>
            </a:pPr>
            <a:r>
              <a:rPr lang="ru-RU" altLang="ko-KR" sz="2000" dirty="0">
                <a:cs typeface="Arial" pitchFamily="34" charset="0"/>
              </a:rPr>
              <a:t>Широкий спектр обеспечения (залог) </a:t>
            </a:r>
          </a:p>
          <a:p>
            <a:pPr>
              <a:defRPr/>
            </a:pPr>
            <a:r>
              <a:rPr lang="ru-RU" altLang="ko-KR" sz="2000" dirty="0">
                <a:cs typeface="Arial" pitchFamily="34" charset="0"/>
              </a:rPr>
              <a:t>Гибкий график погашения (отсрочка)</a:t>
            </a:r>
            <a:endParaRPr lang="ko-KR" altLang="en-US" sz="2000" dirty="0">
              <a:cs typeface="Arial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2211847" y="3954427"/>
            <a:ext cx="25734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ko-KR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МИКРОЗАЙМЫ</a:t>
            </a:r>
            <a:endParaRPr lang="ko-KR" altLang="en-US" sz="20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33032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694673" y="1342364"/>
            <a:ext cx="5417273" cy="2387600"/>
          </a:xfrm>
        </p:spPr>
        <p:txBody>
          <a:bodyPr>
            <a:normAutofit/>
          </a:bodyPr>
          <a:lstStyle/>
          <a:p>
            <a:r>
              <a:rPr lang="ru-RU" sz="4000">
                <a:solidFill>
                  <a:schemeClr val="bg1"/>
                </a:solidFill>
              </a:rPr>
              <a:t>СПАСИБО!</a:t>
            </a:r>
            <a:endParaRPr lang="ru-RU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22089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5504985" y="3314874"/>
            <a:ext cx="5668537" cy="116758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>
                <a:solidFill>
                  <a:schemeClr val="bg1"/>
                </a:solidFill>
              </a:rPr>
              <a:t>Поддержка</a:t>
            </a:r>
          </a:p>
          <a:p>
            <a:r>
              <a:rPr lang="ru-RU" b="1" dirty="0">
                <a:solidFill>
                  <a:schemeClr val="bg1"/>
                </a:solidFill>
              </a:rPr>
              <a:t>МСП</a:t>
            </a:r>
          </a:p>
        </p:txBody>
      </p:sp>
    </p:spTree>
    <p:extLst>
      <p:ext uri="{BB962C8B-B14F-4D97-AF65-F5344CB8AC3E}">
        <p14:creationId xmlns:p14="http://schemas.microsoft.com/office/powerpoint/2010/main" val="2683650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965" y="1"/>
            <a:ext cx="1469419" cy="1136800"/>
          </a:xfrm>
          <a:prstGeom prst="rect">
            <a:avLst/>
          </a:prstGeom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2117903" y="-86800"/>
            <a:ext cx="10992678" cy="116758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b="1" dirty="0">
                <a:solidFill>
                  <a:srgbClr val="002060"/>
                </a:solidFill>
              </a:rPr>
              <a:t>Поддержка МСП</a:t>
            </a:r>
          </a:p>
        </p:txBody>
      </p:sp>
      <p:sp>
        <p:nvSpPr>
          <p:cNvPr id="4" name="직사각형 57"/>
          <p:cNvSpPr/>
          <p:nvPr/>
        </p:nvSpPr>
        <p:spPr bwMode="auto">
          <a:xfrm>
            <a:off x="2252332" y="3468028"/>
            <a:ext cx="3843668" cy="3217153"/>
          </a:xfrm>
          <a:prstGeom prst="roundRect">
            <a:avLst>
              <a:gd name="adj" fmla="val 5825"/>
            </a:avLst>
          </a:prstGeom>
          <a:solidFill>
            <a:schemeClr val="accent1">
              <a:lumMod val="75000"/>
            </a:schemeClr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48920" tIns="248920" rIns="248920" bIns="3093719" spcCol="1270" anchor="ctr"/>
          <a:lstStyle/>
          <a:p>
            <a:pPr algn="ctr" defTabSz="1555750">
              <a:lnSpc>
                <a:spcPct val="90000"/>
              </a:lnSpc>
              <a:spcAft>
                <a:spcPct val="35000"/>
              </a:spcAft>
              <a:defRPr/>
            </a:pPr>
            <a:endParaRPr lang="ko-KR" altLang="en-US" sz="3500" dirty="0">
              <a:solidFill>
                <a:srgbClr val="1F497D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 bwMode="auto">
          <a:xfrm>
            <a:off x="2342602" y="3649766"/>
            <a:ext cx="3893071" cy="24929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  <a:cs typeface="Arial" panose="020B0604020202020204" pitchFamily="34" charset="0"/>
              </a:rPr>
              <a:t>субсидируется уплата первого взноса (аванса) при заключении  договоров лизинга оборудования</a:t>
            </a:r>
          </a:p>
          <a:p>
            <a:endParaRPr lang="ru-RU" sz="1600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r>
              <a:rPr lang="ru-RU" sz="1600" dirty="0">
                <a:solidFill>
                  <a:schemeClr val="bg1"/>
                </a:solidFill>
                <a:cs typeface="Arial" panose="020B0604020202020204" pitchFamily="34" charset="0"/>
              </a:rPr>
              <a:t>размер субсидии не более 10 млн руб.       на одного получателя</a:t>
            </a:r>
          </a:p>
          <a:p>
            <a:endParaRPr lang="ru-RU" sz="1600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r>
              <a:rPr lang="ru-RU" sz="1600" dirty="0">
                <a:solidFill>
                  <a:schemeClr val="bg1"/>
                </a:solidFill>
                <a:cs typeface="Arial" panose="020B0604020202020204" pitchFamily="34" charset="0"/>
              </a:rPr>
              <a:t>размер субсидии не более 50 % от фактически уплаченного аванса</a:t>
            </a:r>
          </a:p>
          <a:p>
            <a:pPr>
              <a:defRPr/>
            </a:pP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" name="직사각형 57"/>
          <p:cNvSpPr/>
          <p:nvPr/>
        </p:nvSpPr>
        <p:spPr bwMode="auto">
          <a:xfrm>
            <a:off x="2252332" y="2798953"/>
            <a:ext cx="3843668" cy="596426"/>
          </a:xfrm>
          <a:prstGeom prst="roundRect">
            <a:avLst>
              <a:gd name="adj" fmla="val 19824"/>
            </a:avLst>
          </a:prstGeom>
          <a:solidFill>
            <a:schemeClr val="accent1">
              <a:lumMod val="50000"/>
            </a:schemeClr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48920" tIns="248920" rIns="248920" bIns="3093719" spcCol="1270" anchor="ctr"/>
          <a:lstStyle/>
          <a:p>
            <a:pPr algn="ctr" defTabSz="1555750">
              <a:lnSpc>
                <a:spcPct val="90000"/>
              </a:lnSpc>
              <a:spcAft>
                <a:spcPct val="35000"/>
              </a:spcAft>
              <a:defRPr/>
            </a:pPr>
            <a:endParaRPr lang="ko-KR" altLang="en-US" sz="3500" dirty="0">
              <a:solidFill>
                <a:srgbClr val="1F497D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직사각형 57"/>
          <p:cNvSpPr/>
          <p:nvPr/>
        </p:nvSpPr>
        <p:spPr bwMode="auto">
          <a:xfrm>
            <a:off x="6843364" y="3468027"/>
            <a:ext cx="3973313" cy="3217153"/>
          </a:xfrm>
          <a:prstGeom prst="roundRect">
            <a:avLst>
              <a:gd name="adj" fmla="val 5825"/>
            </a:avLst>
          </a:prstGeom>
          <a:solidFill>
            <a:srgbClr val="FF0000"/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248920" tIns="248920" rIns="248920" bIns="3093719" spcCol="1270" anchor="ctr"/>
          <a:lstStyle/>
          <a:p>
            <a:pPr algn="ctr" defTabSz="1555750">
              <a:lnSpc>
                <a:spcPct val="90000"/>
              </a:lnSpc>
              <a:spcAft>
                <a:spcPct val="35000"/>
              </a:spcAft>
              <a:defRPr/>
            </a:pPr>
            <a:endParaRPr lang="ko-KR" altLang="en-US" sz="3500" dirty="0">
              <a:solidFill>
                <a:srgbClr val="1F497D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직사각형 57"/>
          <p:cNvSpPr/>
          <p:nvPr/>
        </p:nvSpPr>
        <p:spPr bwMode="auto">
          <a:xfrm>
            <a:off x="6843364" y="2798953"/>
            <a:ext cx="3973313" cy="596426"/>
          </a:xfrm>
          <a:prstGeom prst="roundRect">
            <a:avLst>
              <a:gd name="adj" fmla="val 19824"/>
            </a:avLst>
          </a:prstGeom>
          <a:solidFill>
            <a:srgbClr val="C00000"/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248920" tIns="248920" rIns="248920" bIns="3093719" spcCol="1270" anchor="ctr"/>
          <a:lstStyle/>
          <a:p>
            <a:pPr algn="ctr" defTabSz="1555750">
              <a:lnSpc>
                <a:spcPct val="90000"/>
              </a:lnSpc>
              <a:spcAft>
                <a:spcPct val="35000"/>
              </a:spcAft>
              <a:defRPr/>
            </a:pPr>
            <a:endParaRPr lang="ko-KR" altLang="en-US" sz="3500" dirty="0">
              <a:solidFill>
                <a:srgbClr val="1F497D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15"/>
          <p:cNvSpPr txBox="1">
            <a:spLocks noChangeArrowheads="1"/>
          </p:cNvSpPr>
          <p:nvPr/>
        </p:nvSpPr>
        <p:spPr bwMode="auto">
          <a:xfrm>
            <a:off x="3092403" y="2910160"/>
            <a:ext cx="20701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ko-KR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УСЛОВИЯ</a:t>
            </a:r>
            <a:endParaRPr lang="en-US" altLang="ko-KR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12" name="TextBox 38"/>
          <p:cNvSpPr txBox="1">
            <a:spLocks noChangeArrowheads="1"/>
          </p:cNvSpPr>
          <p:nvPr/>
        </p:nvSpPr>
        <p:spPr bwMode="auto">
          <a:xfrm>
            <a:off x="7794970" y="2920730"/>
            <a:ext cx="20701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ko-KR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ОГРАНИЧЕНИЯ</a:t>
            </a:r>
            <a:endParaRPr lang="en-US" altLang="ko-KR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427196" y="983650"/>
            <a:ext cx="86057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Подпрограмма 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III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«Развитие малого и среднего предпринимательства» государственной программы «Предпринимательство Подмосковья»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>
            <a:off x="2308302" y="1112481"/>
            <a:ext cx="0" cy="484826"/>
          </a:xfrm>
          <a:prstGeom prst="line">
            <a:avLst/>
          </a:prstGeom>
          <a:ln w="53975" cap="rnd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 bwMode="auto">
          <a:xfrm>
            <a:off x="6949347" y="3667162"/>
            <a:ext cx="3778122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  <a:cs typeface="Arial" panose="020B0604020202020204" pitchFamily="34" charset="0"/>
              </a:rPr>
              <a:t>Оборудование, предназначенное для осуществления оптовой и розничной торговой деятельности субъектами МСП, за исключением транспортных средств, предназначенных для перевозки продукции собственного производства</a:t>
            </a:r>
          </a:p>
          <a:p>
            <a:endParaRPr lang="ru-RU" sz="1600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r>
              <a:rPr lang="ru-RU" sz="1600" dirty="0">
                <a:solidFill>
                  <a:schemeClr val="bg1"/>
                </a:solidFill>
                <a:cs typeface="Arial" panose="020B0604020202020204" pitchFamily="34" charset="0"/>
              </a:rPr>
              <a:t>Оборудование, бывшее в эксплуатации более 5 лет</a:t>
            </a:r>
          </a:p>
          <a:p>
            <a:endParaRPr lang="ru-RU" sz="1600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r>
              <a:rPr lang="ru-RU" sz="1600" dirty="0">
                <a:solidFill>
                  <a:schemeClr val="bg1"/>
                </a:solidFill>
                <a:cs typeface="Arial" panose="020B0604020202020204" pitchFamily="34" charset="0"/>
              </a:rPr>
              <a:t>Легковые автомобили и воздушные суда</a:t>
            </a:r>
          </a:p>
        </p:txBody>
      </p:sp>
      <p:pic>
        <p:nvPicPr>
          <p:cNvPr id="15" name="Picture 2" descr="C:\Users\DembitskiyMN\Desktop\traktor_300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30511" y="1633403"/>
            <a:ext cx="1652527" cy="1129226"/>
          </a:xfrm>
          <a:prstGeom prst="rect">
            <a:avLst/>
          </a:prstGeom>
          <a:noFill/>
        </p:spPr>
      </p:pic>
      <p:sp>
        <p:nvSpPr>
          <p:cNvPr id="16" name="Прямоугольник 15"/>
          <p:cNvSpPr/>
          <p:nvPr/>
        </p:nvSpPr>
        <p:spPr>
          <a:xfrm>
            <a:off x="4174166" y="1653571"/>
            <a:ext cx="6741908" cy="70301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ru-RU" b="1" dirty="0">
                <a:latin typeface="+mj-lt"/>
                <a:ea typeface="+mj-ea"/>
                <a:cs typeface="+mj-cs"/>
              </a:rPr>
              <a:t>Частичная компенсация субъектам малого и среднего предпринимательства затрат на уплату первого взноса (аванса)           при заключении договора лизинга оборудования </a:t>
            </a:r>
          </a:p>
        </p:txBody>
      </p:sp>
    </p:spTree>
    <p:extLst>
      <p:ext uri="{BB962C8B-B14F-4D97-AF65-F5344CB8AC3E}">
        <p14:creationId xmlns:p14="http://schemas.microsoft.com/office/powerpoint/2010/main" val="21722700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965" y="1"/>
            <a:ext cx="1469419" cy="1136800"/>
          </a:xfrm>
          <a:prstGeom prst="rect">
            <a:avLst/>
          </a:prstGeom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2117903" y="-86800"/>
            <a:ext cx="10992678" cy="116758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b="1" dirty="0">
                <a:solidFill>
                  <a:srgbClr val="002060"/>
                </a:solidFill>
              </a:rPr>
              <a:t>Поддержка МСП</a:t>
            </a:r>
          </a:p>
        </p:txBody>
      </p:sp>
      <p:sp>
        <p:nvSpPr>
          <p:cNvPr id="4" name="직사각형 57"/>
          <p:cNvSpPr/>
          <p:nvPr/>
        </p:nvSpPr>
        <p:spPr bwMode="auto">
          <a:xfrm>
            <a:off x="2252332" y="3468028"/>
            <a:ext cx="3843668" cy="3217153"/>
          </a:xfrm>
          <a:prstGeom prst="roundRect">
            <a:avLst>
              <a:gd name="adj" fmla="val 5825"/>
            </a:avLst>
          </a:prstGeom>
          <a:solidFill>
            <a:schemeClr val="accent1">
              <a:lumMod val="75000"/>
            </a:schemeClr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48920" tIns="248920" rIns="248920" bIns="3093719" spcCol="1270" anchor="ctr"/>
          <a:lstStyle/>
          <a:p>
            <a:pPr algn="ctr" defTabSz="1555750">
              <a:lnSpc>
                <a:spcPct val="90000"/>
              </a:lnSpc>
              <a:spcAft>
                <a:spcPct val="35000"/>
              </a:spcAft>
              <a:defRPr/>
            </a:pPr>
            <a:endParaRPr lang="ko-KR" altLang="en-US" sz="3500" dirty="0">
              <a:solidFill>
                <a:srgbClr val="1F497D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 bwMode="auto">
          <a:xfrm>
            <a:off x="2342602" y="3649766"/>
            <a:ext cx="3893071" cy="32316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  <a:cs typeface="Arial" panose="020B0604020202020204" pitchFamily="34" charset="0"/>
              </a:rPr>
              <a:t>субсидируются затраты субъектов</a:t>
            </a:r>
          </a:p>
          <a:p>
            <a:r>
              <a:rPr lang="ru-RU" sz="1600" dirty="0">
                <a:solidFill>
                  <a:schemeClr val="bg1"/>
                </a:solidFill>
                <a:cs typeface="Arial" panose="020B0604020202020204" pitchFamily="34" charset="0"/>
              </a:rPr>
              <a:t>МСП по приобретению</a:t>
            </a:r>
          </a:p>
          <a:p>
            <a:r>
              <a:rPr lang="ru-RU" sz="1600" dirty="0">
                <a:solidFill>
                  <a:schemeClr val="bg1"/>
                </a:solidFill>
                <a:cs typeface="Arial" panose="020B0604020202020204" pitchFamily="34" charset="0"/>
              </a:rPr>
              <a:t>оборудования в целях создания и</a:t>
            </a:r>
          </a:p>
          <a:p>
            <a:r>
              <a:rPr lang="ru-RU" sz="1600" dirty="0">
                <a:solidFill>
                  <a:schemeClr val="bg1"/>
                </a:solidFill>
                <a:cs typeface="Arial" panose="020B0604020202020204" pitchFamily="34" charset="0"/>
              </a:rPr>
              <a:t>модернизации производства</a:t>
            </a:r>
          </a:p>
          <a:p>
            <a:r>
              <a:rPr lang="ru-RU" sz="1600" dirty="0">
                <a:solidFill>
                  <a:schemeClr val="bg1"/>
                </a:solidFill>
                <a:cs typeface="Arial" panose="020B0604020202020204" pitchFamily="34" charset="0"/>
              </a:rPr>
              <a:t>товаров (работ, услуг)</a:t>
            </a:r>
            <a:endParaRPr lang="en-US" sz="1600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endParaRPr lang="ru-RU" sz="1600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r>
              <a:rPr lang="ru-RU" sz="1600" dirty="0">
                <a:solidFill>
                  <a:schemeClr val="bg1"/>
                </a:solidFill>
                <a:cs typeface="Arial" panose="020B0604020202020204" pitchFamily="34" charset="0"/>
              </a:rPr>
              <a:t> размер субсидии не более 10,0 млн рублей на одного получателя поддержки</a:t>
            </a:r>
          </a:p>
          <a:p>
            <a:endParaRPr lang="en-US" sz="1600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r>
              <a:rPr lang="ru-RU" sz="1600" dirty="0">
                <a:solidFill>
                  <a:schemeClr val="bg1"/>
                </a:solidFill>
                <a:cs typeface="Arial" panose="020B0604020202020204" pitchFamily="34" charset="0"/>
              </a:rPr>
              <a:t>размер субсидии не более 50 % от фактически произведенных затрат на одного субъекта МСП</a:t>
            </a:r>
          </a:p>
          <a:p>
            <a:pPr>
              <a:defRPr/>
            </a:pP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" name="직사각형 57"/>
          <p:cNvSpPr/>
          <p:nvPr/>
        </p:nvSpPr>
        <p:spPr bwMode="auto">
          <a:xfrm>
            <a:off x="2252332" y="2798953"/>
            <a:ext cx="3843668" cy="596426"/>
          </a:xfrm>
          <a:prstGeom prst="roundRect">
            <a:avLst>
              <a:gd name="adj" fmla="val 19824"/>
            </a:avLst>
          </a:prstGeom>
          <a:solidFill>
            <a:schemeClr val="accent1">
              <a:lumMod val="50000"/>
            </a:schemeClr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48920" tIns="248920" rIns="248920" bIns="3093719" spcCol="1270" anchor="ctr"/>
          <a:lstStyle/>
          <a:p>
            <a:pPr algn="ctr" defTabSz="1555750">
              <a:lnSpc>
                <a:spcPct val="90000"/>
              </a:lnSpc>
              <a:spcAft>
                <a:spcPct val="35000"/>
              </a:spcAft>
              <a:defRPr/>
            </a:pPr>
            <a:endParaRPr lang="ko-KR" altLang="en-US" sz="3500" dirty="0">
              <a:solidFill>
                <a:srgbClr val="1F497D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직사각형 57"/>
          <p:cNvSpPr/>
          <p:nvPr/>
        </p:nvSpPr>
        <p:spPr bwMode="auto">
          <a:xfrm>
            <a:off x="6843364" y="3468027"/>
            <a:ext cx="3973313" cy="3217153"/>
          </a:xfrm>
          <a:prstGeom prst="roundRect">
            <a:avLst>
              <a:gd name="adj" fmla="val 5825"/>
            </a:avLst>
          </a:prstGeom>
          <a:solidFill>
            <a:srgbClr val="FF0000"/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248920" tIns="248920" rIns="248920" bIns="3093719" spcCol="1270" anchor="ctr"/>
          <a:lstStyle/>
          <a:p>
            <a:pPr algn="ctr" defTabSz="1555750">
              <a:lnSpc>
                <a:spcPct val="90000"/>
              </a:lnSpc>
              <a:spcAft>
                <a:spcPct val="35000"/>
              </a:spcAft>
              <a:defRPr/>
            </a:pPr>
            <a:endParaRPr lang="ko-KR" altLang="en-US" sz="3500" dirty="0">
              <a:solidFill>
                <a:srgbClr val="1F497D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직사각형 57"/>
          <p:cNvSpPr/>
          <p:nvPr/>
        </p:nvSpPr>
        <p:spPr bwMode="auto">
          <a:xfrm>
            <a:off x="6843364" y="2798953"/>
            <a:ext cx="3973313" cy="596426"/>
          </a:xfrm>
          <a:prstGeom prst="roundRect">
            <a:avLst>
              <a:gd name="adj" fmla="val 19824"/>
            </a:avLst>
          </a:prstGeom>
          <a:solidFill>
            <a:srgbClr val="C00000"/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248920" tIns="248920" rIns="248920" bIns="3093719" spcCol="1270" anchor="ctr"/>
          <a:lstStyle/>
          <a:p>
            <a:pPr algn="ctr" defTabSz="1555750">
              <a:lnSpc>
                <a:spcPct val="90000"/>
              </a:lnSpc>
              <a:spcAft>
                <a:spcPct val="35000"/>
              </a:spcAft>
              <a:defRPr/>
            </a:pPr>
            <a:endParaRPr lang="ko-KR" altLang="en-US" sz="3500" dirty="0">
              <a:solidFill>
                <a:srgbClr val="1F497D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15"/>
          <p:cNvSpPr txBox="1">
            <a:spLocks noChangeArrowheads="1"/>
          </p:cNvSpPr>
          <p:nvPr/>
        </p:nvSpPr>
        <p:spPr bwMode="auto">
          <a:xfrm>
            <a:off x="3092403" y="2910160"/>
            <a:ext cx="20701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ko-KR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УСЛОВИЯ</a:t>
            </a:r>
            <a:endParaRPr lang="en-US" altLang="ko-KR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12" name="TextBox 38"/>
          <p:cNvSpPr txBox="1">
            <a:spLocks noChangeArrowheads="1"/>
          </p:cNvSpPr>
          <p:nvPr/>
        </p:nvSpPr>
        <p:spPr bwMode="auto">
          <a:xfrm>
            <a:off x="7794970" y="2920730"/>
            <a:ext cx="20701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ko-KR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ОГРАНИЧЕНИЯ</a:t>
            </a:r>
            <a:endParaRPr lang="en-US" altLang="ko-KR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 bwMode="auto">
          <a:xfrm>
            <a:off x="6949347" y="3667162"/>
            <a:ext cx="3778122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  <a:cs typeface="Arial" panose="020B0604020202020204" pitchFamily="34" charset="0"/>
              </a:rPr>
              <a:t>Оборудование, предназначенное для осуществления оптовой и розничной торговой деятельности субъектами МСП, за исключением транспортных средств, предназначенных для перевозки продукции собственного производства</a:t>
            </a:r>
          </a:p>
          <a:p>
            <a:endParaRPr lang="ru-RU" sz="1600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r>
              <a:rPr lang="ru-RU" sz="1600" dirty="0">
                <a:solidFill>
                  <a:schemeClr val="bg1"/>
                </a:solidFill>
                <a:cs typeface="Arial" panose="020B0604020202020204" pitchFamily="34" charset="0"/>
              </a:rPr>
              <a:t>Оборудование, бывшее в эксплуатации более 5 лет</a:t>
            </a:r>
          </a:p>
          <a:p>
            <a:endParaRPr lang="ru-RU" sz="1600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r>
              <a:rPr lang="ru-RU" sz="1600" dirty="0">
                <a:solidFill>
                  <a:schemeClr val="bg1"/>
                </a:solidFill>
                <a:cs typeface="Arial" panose="020B0604020202020204" pitchFamily="34" charset="0"/>
              </a:rPr>
              <a:t>Легковые автомобили и воздушные суда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4174166" y="1653571"/>
            <a:ext cx="6741908" cy="70301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ru-RU" b="1" dirty="0">
                <a:latin typeface="+mj-lt"/>
                <a:ea typeface="+mj-ea"/>
                <a:cs typeface="+mj-cs"/>
              </a:rPr>
              <a:t>Частичная компенсация субъектам МСП затрат, связанных с приобретением оборудования в целях создания и (или) модернизации производства товаров (работ, услуг)</a:t>
            </a:r>
          </a:p>
        </p:txBody>
      </p:sp>
      <p:pic>
        <p:nvPicPr>
          <p:cNvPr id="17" name="Picture 2" descr="C:\Users\DembitskiyMN\Desktop\14_409_354_pn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44401" y="1533889"/>
            <a:ext cx="1464856" cy="1267870"/>
          </a:xfrm>
          <a:prstGeom prst="rect">
            <a:avLst/>
          </a:prstGeom>
          <a:noFill/>
        </p:spPr>
      </p:pic>
      <p:sp>
        <p:nvSpPr>
          <p:cNvPr id="18" name="TextBox 17"/>
          <p:cNvSpPr txBox="1"/>
          <p:nvPr/>
        </p:nvSpPr>
        <p:spPr>
          <a:xfrm>
            <a:off x="2427196" y="983650"/>
            <a:ext cx="86057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Подпрограмма 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III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«Развитие малого и среднего предпринимательства» государственной программы «Предпринимательство Подмосковья»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>
            <a:off x="2308302" y="1112481"/>
            <a:ext cx="0" cy="484826"/>
          </a:xfrm>
          <a:prstGeom prst="line">
            <a:avLst/>
          </a:prstGeom>
          <a:ln w="53975" cap="rnd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69182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965" y="1"/>
            <a:ext cx="1469419" cy="1136800"/>
          </a:xfrm>
          <a:prstGeom prst="rect">
            <a:avLst/>
          </a:prstGeom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2117903" y="-86800"/>
            <a:ext cx="10992678" cy="116758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b="1" dirty="0">
                <a:solidFill>
                  <a:srgbClr val="002060"/>
                </a:solidFill>
              </a:rPr>
              <a:t>Поддержка МСП</a:t>
            </a:r>
          </a:p>
        </p:txBody>
      </p:sp>
      <p:sp>
        <p:nvSpPr>
          <p:cNvPr id="4" name="직사각형 57"/>
          <p:cNvSpPr/>
          <p:nvPr/>
        </p:nvSpPr>
        <p:spPr bwMode="auto">
          <a:xfrm>
            <a:off x="2252332" y="3468028"/>
            <a:ext cx="3843668" cy="3217153"/>
          </a:xfrm>
          <a:prstGeom prst="roundRect">
            <a:avLst>
              <a:gd name="adj" fmla="val 5825"/>
            </a:avLst>
          </a:prstGeom>
          <a:solidFill>
            <a:schemeClr val="accent1">
              <a:lumMod val="75000"/>
            </a:schemeClr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48920" tIns="248920" rIns="248920" bIns="3093719" spcCol="1270" anchor="ctr"/>
          <a:lstStyle/>
          <a:p>
            <a:pPr algn="ctr" defTabSz="1555750">
              <a:lnSpc>
                <a:spcPct val="90000"/>
              </a:lnSpc>
              <a:spcAft>
                <a:spcPct val="35000"/>
              </a:spcAft>
              <a:defRPr/>
            </a:pPr>
            <a:endParaRPr lang="ko-KR" altLang="en-US" sz="3500" dirty="0">
              <a:solidFill>
                <a:srgbClr val="1F497D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 bwMode="auto">
          <a:xfrm>
            <a:off x="2342602" y="4207326"/>
            <a:ext cx="3893071" cy="15081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  <a:cs typeface="Arial" panose="020B0604020202020204" pitchFamily="34" charset="0"/>
              </a:rPr>
              <a:t>Размер субсидии не более 3,0 млн руб. </a:t>
            </a:r>
            <a:r>
              <a:rPr lang="en-US" sz="1600" dirty="0">
                <a:solidFill>
                  <a:schemeClr val="bg1"/>
                </a:solidFill>
                <a:cs typeface="Arial" panose="020B0604020202020204" pitchFamily="34" charset="0"/>
              </a:rPr>
              <a:t>  </a:t>
            </a:r>
            <a:r>
              <a:rPr lang="ru-RU" sz="1600" dirty="0">
                <a:solidFill>
                  <a:schemeClr val="bg1"/>
                </a:solidFill>
                <a:cs typeface="Arial" panose="020B0604020202020204" pitchFamily="34" charset="0"/>
              </a:rPr>
              <a:t>на одного получателя поддержки</a:t>
            </a:r>
          </a:p>
          <a:p>
            <a:endParaRPr lang="ru-RU" sz="1600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r>
              <a:rPr lang="ru-RU" sz="1600" dirty="0">
                <a:solidFill>
                  <a:schemeClr val="bg1"/>
                </a:solidFill>
                <a:cs typeface="Arial" panose="020B0604020202020204" pitchFamily="34" charset="0"/>
              </a:rPr>
              <a:t>Размер субсидии не более 50 % от фактически произведенных затрат</a:t>
            </a:r>
          </a:p>
          <a:p>
            <a:pPr>
              <a:defRPr/>
            </a:pP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" name="직사각형 57"/>
          <p:cNvSpPr/>
          <p:nvPr/>
        </p:nvSpPr>
        <p:spPr bwMode="auto">
          <a:xfrm>
            <a:off x="2252332" y="2798953"/>
            <a:ext cx="3843668" cy="596426"/>
          </a:xfrm>
          <a:prstGeom prst="roundRect">
            <a:avLst>
              <a:gd name="adj" fmla="val 19824"/>
            </a:avLst>
          </a:prstGeom>
          <a:solidFill>
            <a:schemeClr val="accent1">
              <a:lumMod val="50000"/>
            </a:schemeClr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48920" tIns="248920" rIns="248920" bIns="3093719" spcCol="1270" anchor="ctr"/>
          <a:lstStyle/>
          <a:p>
            <a:pPr algn="ctr" defTabSz="1555750">
              <a:lnSpc>
                <a:spcPct val="90000"/>
              </a:lnSpc>
              <a:spcAft>
                <a:spcPct val="35000"/>
              </a:spcAft>
              <a:defRPr/>
            </a:pPr>
            <a:endParaRPr lang="ko-KR" altLang="en-US" sz="3500" dirty="0">
              <a:solidFill>
                <a:srgbClr val="1F497D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15"/>
          <p:cNvSpPr txBox="1">
            <a:spLocks noChangeArrowheads="1"/>
          </p:cNvSpPr>
          <p:nvPr/>
        </p:nvSpPr>
        <p:spPr bwMode="auto">
          <a:xfrm>
            <a:off x="3092403" y="2910160"/>
            <a:ext cx="20701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ko-KR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УСЛОВИЯ</a:t>
            </a:r>
            <a:endParaRPr lang="en-US" altLang="ko-KR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174166" y="1653571"/>
            <a:ext cx="6741908" cy="70301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ru-RU" b="1" dirty="0">
                <a:latin typeface="+mj-lt"/>
                <a:ea typeface="+mj-ea"/>
                <a:cs typeface="+mj-cs"/>
              </a:rPr>
              <a:t>Частичная компенсация затрат субъектам МСП на технологическое присоединение к электрическим сетям и (или) сетям газораспределения</a:t>
            </a:r>
          </a:p>
        </p:txBody>
      </p:sp>
      <p:pic>
        <p:nvPicPr>
          <p:cNvPr id="18" name="Picture 2" descr="C:\Users\DembitskiyMN\Desktop\1457340_142679711697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7066401">
            <a:off x="2849932" y="1808418"/>
            <a:ext cx="813873" cy="495521"/>
          </a:xfrm>
          <a:prstGeom prst="rect">
            <a:avLst/>
          </a:prstGeom>
          <a:noFill/>
        </p:spPr>
      </p:pic>
      <p:pic>
        <p:nvPicPr>
          <p:cNvPr id="21" name="Picture 3" descr="C:\Users\DembitskiyMN\Desktop\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19408" y="1654030"/>
            <a:ext cx="1637227" cy="881584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2427196" y="983650"/>
            <a:ext cx="86057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Подпрограмма 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III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«Развитие малого и среднего предпринимательства» государственной программы «Предпринимательство Подмосковья»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cxnSp>
        <p:nvCxnSpPr>
          <p:cNvPr id="22" name="Прямая соединительная линия 21"/>
          <p:cNvCxnSpPr/>
          <p:nvPr/>
        </p:nvCxnSpPr>
        <p:spPr>
          <a:xfrm>
            <a:off x="2308302" y="1112481"/>
            <a:ext cx="0" cy="484826"/>
          </a:xfrm>
          <a:prstGeom prst="line">
            <a:avLst/>
          </a:prstGeom>
          <a:ln w="53975" cap="rnd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직사각형 57"/>
          <p:cNvSpPr/>
          <p:nvPr/>
        </p:nvSpPr>
        <p:spPr bwMode="auto">
          <a:xfrm>
            <a:off x="6843364" y="3468027"/>
            <a:ext cx="3973313" cy="3217153"/>
          </a:xfrm>
          <a:prstGeom prst="roundRect">
            <a:avLst>
              <a:gd name="adj" fmla="val 5825"/>
            </a:avLst>
          </a:prstGeom>
          <a:solidFill>
            <a:srgbClr val="CC3300"/>
          </a:solidFill>
          <a:ln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248920" tIns="248920" rIns="248920" bIns="3093719" spcCol="1270" anchor="ctr"/>
          <a:lstStyle/>
          <a:p>
            <a:pPr algn="ctr" defTabSz="1555750">
              <a:lnSpc>
                <a:spcPct val="90000"/>
              </a:lnSpc>
              <a:spcAft>
                <a:spcPct val="35000"/>
              </a:spcAft>
              <a:defRPr/>
            </a:pPr>
            <a:endParaRPr lang="ko-KR" altLang="en-US" sz="3500" dirty="0">
              <a:solidFill>
                <a:srgbClr val="1F497D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직사각형 57"/>
          <p:cNvSpPr/>
          <p:nvPr/>
        </p:nvSpPr>
        <p:spPr bwMode="auto">
          <a:xfrm>
            <a:off x="6843364" y="2798953"/>
            <a:ext cx="3973313" cy="596426"/>
          </a:xfrm>
          <a:prstGeom prst="roundRect">
            <a:avLst>
              <a:gd name="adj" fmla="val 19824"/>
            </a:avLst>
          </a:prstGeom>
          <a:solidFill>
            <a:srgbClr val="800000"/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248920" tIns="248920" rIns="248920" bIns="3093719" spcCol="1270" anchor="ctr"/>
          <a:lstStyle/>
          <a:p>
            <a:pPr algn="ctr" defTabSz="1555750">
              <a:lnSpc>
                <a:spcPct val="90000"/>
              </a:lnSpc>
              <a:spcAft>
                <a:spcPct val="35000"/>
              </a:spcAft>
              <a:defRPr/>
            </a:pPr>
            <a:endParaRPr lang="ko-KR" altLang="en-US" sz="3500" dirty="0">
              <a:solidFill>
                <a:srgbClr val="1F497D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extBox 38"/>
          <p:cNvSpPr txBox="1">
            <a:spLocks noChangeArrowheads="1"/>
          </p:cNvSpPr>
          <p:nvPr/>
        </p:nvSpPr>
        <p:spPr bwMode="auto">
          <a:xfrm>
            <a:off x="7545120" y="2776346"/>
            <a:ext cx="286219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ko-KR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НАПРАВЛЕНИЯ ФИНАНСИРОВАНИЯ</a:t>
            </a:r>
            <a:endParaRPr lang="en-US" altLang="ko-KR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 bwMode="auto">
          <a:xfrm>
            <a:off x="6966362" y="4100989"/>
            <a:ext cx="3877519" cy="18774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  <a:cs typeface="Arial" panose="020B0604020202020204" pitchFamily="34" charset="0"/>
              </a:rPr>
              <a:t>По договорам с  01.01.2013</a:t>
            </a:r>
          </a:p>
          <a:p>
            <a:endParaRPr lang="ru-RU" sz="1000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r>
              <a:rPr lang="ru-RU" sz="1600" dirty="0">
                <a:solidFill>
                  <a:schemeClr val="bg1"/>
                </a:solidFill>
                <a:cs typeface="Arial" panose="020B0604020202020204" pitchFamily="34" charset="0"/>
              </a:rPr>
              <a:t>П</a:t>
            </a:r>
            <a:r>
              <a:rPr lang="ru-RU" sz="1600" dirty="0" smtClean="0">
                <a:solidFill>
                  <a:schemeClr val="bg1"/>
                </a:solidFill>
                <a:cs typeface="Arial" panose="020B0604020202020204" pitchFamily="34" charset="0"/>
              </a:rPr>
              <a:t>одключение </a:t>
            </a:r>
            <a:r>
              <a:rPr lang="ru-RU" sz="1600" dirty="0">
                <a:solidFill>
                  <a:schemeClr val="bg1"/>
                </a:solidFill>
                <a:cs typeface="Arial" panose="020B0604020202020204" pitchFamily="34" charset="0"/>
              </a:rPr>
              <a:t>к электрическим сетям с максимальной мощностью более 150 </a:t>
            </a:r>
            <a:r>
              <a:rPr lang="ru-RU" sz="1600" dirty="0" smtClean="0">
                <a:solidFill>
                  <a:schemeClr val="bg1"/>
                </a:solidFill>
                <a:cs typeface="Arial" panose="020B0604020202020204" pitchFamily="34" charset="0"/>
              </a:rPr>
              <a:t>кВт</a:t>
            </a:r>
          </a:p>
          <a:p>
            <a:endParaRPr lang="ru-RU" sz="1000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r>
              <a:rPr lang="ru-RU" sz="1600" dirty="0" smtClean="0">
                <a:solidFill>
                  <a:schemeClr val="bg1"/>
                </a:solidFill>
                <a:cs typeface="Arial" panose="020B0604020202020204" pitchFamily="34" charset="0"/>
              </a:rPr>
              <a:t>Подключение </a:t>
            </a:r>
            <a:r>
              <a:rPr lang="ru-RU" sz="1600" dirty="0">
                <a:solidFill>
                  <a:schemeClr val="bg1"/>
                </a:solidFill>
                <a:cs typeface="Arial" panose="020B0604020202020204" pitchFamily="34" charset="0"/>
              </a:rPr>
              <a:t>к </a:t>
            </a:r>
            <a:r>
              <a:rPr lang="ru-RU" sz="1600" dirty="0" smtClean="0">
                <a:solidFill>
                  <a:schemeClr val="bg1"/>
                </a:solidFill>
                <a:cs typeface="Arial" panose="020B0604020202020204" pitchFamily="34" charset="0"/>
              </a:rPr>
              <a:t>газораспределительным </a:t>
            </a:r>
            <a:r>
              <a:rPr lang="ru-RU" sz="1600" dirty="0">
                <a:solidFill>
                  <a:schemeClr val="bg1"/>
                </a:solidFill>
                <a:cs typeface="Arial" panose="020B0604020202020204" pitchFamily="34" charset="0"/>
              </a:rPr>
              <a:t>сетям с максимальной расходом газа</a:t>
            </a:r>
          </a:p>
          <a:p>
            <a:r>
              <a:rPr lang="ru-RU" sz="1600" dirty="0">
                <a:solidFill>
                  <a:schemeClr val="bg1"/>
                </a:solidFill>
                <a:cs typeface="Arial" panose="020B0604020202020204" pitchFamily="34" charset="0"/>
              </a:rPr>
              <a:t>от 15 </a:t>
            </a:r>
            <a:r>
              <a:rPr lang="ru-RU" sz="1600" dirty="0" err="1">
                <a:solidFill>
                  <a:schemeClr val="bg1"/>
                </a:solidFill>
                <a:cs typeface="Arial" panose="020B0604020202020204" pitchFamily="34" charset="0"/>
              </a:rPr>
              <a:t>куб.м</a:t>
            </a:r>
            <a:r>
              <a:rPr lang="ru-RU" sz="1600" dirty="0">
                <a:solidFill>
                  <a:schemeClr val="bg1"/>
                </a:solidFill>
                <a:cs typeface="Arial" panose="020B0604020202020204" pitchFamily="34" charset="0"/>
              </a:rPr>
              <a:t>/ч.</a:t>
            </a:r>
          </a:p>
        </p:txBody>
      </p:sp>
    </p:spTree>
    <p:extLst>
      <p:ext uri="{BB962C8B-B14F-4D97-AF65-F5344CB8AC3E}">
        <p14:creationId xmlns:p14="http://schemas.microsoft.com/office/powerpoint/2010/main" val="15032852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965" y="1"/>
            <a:ext cx="1469419" cy="1136800"/>
          </a:xfrm>
          <a:prstGeom prst="rect">
            <a:avLst/>
          </a:prstGeom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2117903" y="-86800"/>
            <a:ext cx="10992678" cy="116758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b="1" dirty="0">
                <a:solidFill>
                  <a:srgbClr val="002060"/>
                </a:solidFill>
              </a:rPr>
              <a:t>Поддержка МСП</a:t>
            </a:r>
          </a:p>
        </p:txBody>
      </p:sp>
      <p:sp>
        <p:nvSpPr>
          <p:cNvPr id="4" name="직사각형 57"/>
          <p:cNvSpPr/>
          <p:nvPr/>
        </p:nvSpPr>
        <p:spPr bwMode="auto">
          <a:xfrm>
            <a:off x="2252332" y="3468028"/>
            <a:ext cx="3843668" cy="3217153"/>
          </a:xfrm>
          <a:prstGeom prst="roundRect">
            <a:avLst>
              <a:gd name="adj" fmla="val 5825"/>
            </a:avLst>
          </a:prstGeom>
          <a:solidFill>
            <a:schemeClr val="accent1">
              <a:lumMod val="75000"/>
            </a:schemeClr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48920" tIns="248920" rIns="248920" bIns="3093719" spcCol="1270" anchor="ctr"/>
          <a:lstStyle/>
          <a:p>
            <a:pPr algn="ctr" defTabSz="1555750">
              <a:lnSpc>
                <a:spcPct val="90000"/>
              </a:lnSpc>
              <a:spcAft>
                <a:spcPct val="35000"/>
              </a:spcAft>
              <a:defRPr/>
            </a:pPr>
            <a:endParaRPr lang="ko-KR" altLang="en-US" sz="3500" dirty="0">
              <a:solidFill>
                <a:srgbClr val="1F497D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 bwMode="auto">
          <a:xfrm>
            <a:off x="2342602" y="4207326"/>
            <a:ext cx="3893071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  <a:cs typeface="Arial" panose="020B0604020202020204" pitchFamily="34" charset="0"/>
              </a:rPr>
              <a:t>Размер субсидии не более </a:t>
            </a:r>
            <a:r>
              <a:rPr lang="ru-RU" sz="1600" dirty="0" smtClean="0">
                <a:solidFill>
                  <a:schemeClr val="bg1"/>
                </a:solidFill>
                <a:cs typeface="Arial" panose="020B0604020202020204" pitchFamily="34" charset="0"/>
              </a:rPr>
              <a:t>1,5 </a:t>
            </a:r>
            <a:r>
              <a:rPr lang="ru-RU" sz="1600" dirty="0">
                <a:solidFill>
                  <a:schemeClr val="bg1"/>
                </a:solidFill>
                <a:cs typeface="Arial" panose="020B0604020202020204" pitchFamily="34" charset="0"/>
              </a:rPr>
              <a:t>млн руб. </a:t>
            </a:r>
            <a:r>
              <a:rPr lang="en-US" sz="1600" dirty="0">
                <a:solidFill>
                  <a:schemeClr val="bg1"/>
                </a:solidFill>
                <a:cs typeface="Arial" panose="020B0604020202020204" pitchFamily="34" charset="0"/>
              </a:rPr>
              <a:t>  </a:t>
            </a:r>
            <a:r>
              <a:rPr lang="ru-RU" sz="1600" dirty="0">
                <a:solidFill>
                  <a:schemeClr val="bg1"/>
                </a:solidFill>
                <a:cs typeface="Arial" panose="020B0604020202020204" pitchFamily="34" charset="0"/>
              </a:rPr>
              <a:t>на одного получателя поддержки</a:t>
            </a:r>
          </a:p>
          <a:p>
            <a:endParaRPr lang="ru-RU" sz="1600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r>
              <a:rPr lang="ru-RU" sz="1600" dirty="0" smtClean="0">
                <a:solidFill>
                  <a:schemeClr val="bg1"/>
                </a:solidFill>
                <a:cs typeface="Arial" panose="020B0604020202020204" pitchFamily="34" charset="0"/>
              </a:rPr>
              <a:t>Субъект </a:t>
            </a:r>
            <a:r>
              <a:rPr lang="ru-RU" sz="1600" dirty="0">
                <a:solidFill>
                  <a:schemeClr val="bg1"/>
                </a:solidFill>
                <a:cs typeface="Arial" panose="020B0604020202020204" pitchFamily="34" charset="0"/>
              </a:rPr>
              <a:t>МСП обеспечивает </a:t>
            </a:r>
            <a:r>
              <a:rPr lang="ru-RU" sz="1600" dirty="0" err="1">
                <a:solidFill>
                  <a:schemeClr val="bg1"/>
                </a:solidFill>
                <a:cs typeface="Arial" panose="020B0604020202020204" pitchFamily="34" charset="0"/>
              </a:rPr>
              <a:t>софинансирование</a:t>
            </a:r>
            <a:r>
              <a:rPr lang="ru-RU" sz="1600" dirty="0">
                <a:solidFill>
                  <a:schemeClr val="bg1"/>
                </a:solidFill>
                <a:cs typeface="Arial" panose="020B0604020202020204" pitchFamily="34" charset="0"/>
              </a:rPr>
              <a:t>  расходов в размере не менее 15% от суммы получаемой субсидии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" name="직사각형 57"/>
          <p:cNvSpPr/>
          <p:nvPr/>
        </p:nvSpPr>
        <p:spPr bwMode="auto">
          <a:xfrm>
            <a:off x="2252332" y="2798953"/>
            <a:ext cx="3843668" cy="596426"/>
          </a:xfrm>
          <a:prstGeom prst="roundRect">
            <a:avLst>
              <a:gd name="adj" fmla="val 19824"/>
            </a:avLst>
          </a:prstGeom>
          <a:solidFill>
            <a:schemeClr val="accent1">
              <a:lumMod val="50000"/>
            </a:schemeClr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48920" tIns="248920" rIns="248920" bIns="3093719" spcCol="1270" anchor="ctr"/>
          <a:lstStyle/>
          <a:p>
            <a:pPr algn="ctr" defTabSz="1555750">
              <a:lnSpc>
                <a:spcPct val="90000"/>
              </a:lnSpc>
              <a:spcAft>
                <a:spcPct val="35000"/>
              </a:spcAft>
              <a:defRPr/>
            </a:pPr>
            <a:endParaRPr lang="ko-KR" altLang="en-US" sz="3500" dirty="0">
              <a:solidFill>
                <a:srgbClr val="1F497D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직사각형 57"/>
          <p:cNvSpPr/>
          <p:nvPr/>
        </p:nvSpPr>
        <p:spPr bwMode="auto">
          <a:xfrm>
            <a:off x="6843364" y="3468027"/>
            <a:ext cx="3973313" cy="3217153"/>
          </a:xfrm>
          <a:prstGeom prst="roundRect">
            <a:avLst>
              <a:gd name="adj" fmla="val 5825"/>
            </a:avLst>
          </a:prstGeom>
          <a:solidFill>
            <a:srgbClr val="CC3300"/>
          </a:solidFill>
          <a:ln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248920" tIns="248920" rIns="248920" bIns="3093719" spcCol="1270" anchor="ctr"/>
          <a:lstStyle/>
          <a:p>
            <a:pPr algn="ctr" defTabSz="1555750">
              <a:lnSpc>
                <a:spcPct val="90000"/>
              </a:lnSpc>
              <a:spcAft>
                <a:spcPct val="35000"/>
              </a:spcAft>
              <a:defRPr/>
            </a:pPr>
            <a:endParaRPr lang="ko-KR" altLang="en-US" sz="3500" dirty="0">
              <a:solidFill>
                <a:srgbClr val="1F497D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직사각형 57"/>
          <p:cNvSpPr/>
          <p:nvPr/>
        </p:nvSpPr>
        <p:spPr bwMode="auto">
          <a:xfrm>
            <a:off x="6843364" y="2798953"/>
            <a:ext cx="3973313" cy="596426"/>
          </a:xfrm>
          <a:prstGeom prst="roundRect">
            <a:avLst>
              <a:gd name="adj" fmla="val 19824"/>
            </a:avLst>
          </a:prstGeom>
          <a:solidFill>
            <a:srgbClr val="800000"/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248920" tIns="248920" rIns="248920" bIns="3093719" spcCol="1270" anchor="ctr"/>
          <a:lstStyle/>
          <a:p>
            <a:pPr algn="ctr" defTabSz="1555750">
              <a:lnSpc>
                <a:spcPct val="90000"/>
              </a:lnSpc>
              <a:spcAft>
                <a:spcPct val="35000"/>
              </a:spcAft>
              <a:defRPr/>
            </a:pPr>
            <a:endParaRPr lang="ko-KR" altLang="en-US" sz="3500" dirty="0">
              <a:solidFill>
                <a:srgbClr val="1F497D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15"/>
          <p:cNvSpPr txBox="1">
            <a:spLocks noChangeArrowheads="1"/>
          </p:cNvSpPr>
          <p:nvPr/>
        </p:nvSpPr>
        <p:spPr bwMode="auto">
          <a:xfrm>
            <a:off x="3092403" y="2910160"/>
            <a:ext cx="20701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ko-KR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УСЛОВИЯ</a:t>
            </a:r>
            <a:endParaRPr lang="en-US" altLang="ko-KR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12" name="TextBox 38"/>
          <p:cNvSpPr txBox="1">
            <a:spLocks noChangeArrowheads="1"/>
          </p:cNvSpPr>
          <p:nvPr/>
        </p:nvSpPr>
        <p:spPr bwMode="auto">
          <a:xfrm>
            <a:off x="7545120" y="2776346"/>
            <a:ext cx="286219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ko-KR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НАПРАВЛЕНИЯ ФИНАНСИРОВАНИЯ</a:t>
            </a:r>
            <a:endParaRPr lang="en-US" altLang="ko-KR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 bwMode="auto">
          <a:xfrm>
            <a:off x="7038555" y="3571581"/>
            <a:ext cx="3778122" cy="30315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  <a:cs typeface="Arial" panose="020B0604020202020204" pitchFamily="34" charset="0"/>
              </a:rPr>
              <a:t>АРЕНДНЫЕ ПЛАТЕЖИ</a:t>
            </a:r>
          </a:p>
          <a:p>
            <a:endParaRPr lang="ru-RU" sz="300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r>
              <a:rPr lang="ru-RU" sz="1600" dirty="0" smtClean="0">
                <a:solidFill>
                  <a:schemeClr val="bg1"/>
                </a:solidFill>
                <a:cs typeface="Arial" panose="020B0604020202020204" pitchFamily="34" charset="0"/>
              </a:rPr>
              <a:t>ВЫКУП ПОМЕЩЕНИЯ</a:t>
            </a:r>
          </a:p>
          <a:p>
            <a:endParaRPr lang="ru-RU" sz="300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r>
              <a:rPr lang="ru-RU" sz="1600" dirty="0" smtClean="0">
                <a:solidFill>
                  <a:schemeClr val="bg1"/>
                </a:solidFill>
                <a:cs typeface="Arial" panose="020B0604020202020204" pitchFamily="34" charset="0"/>
              </a:rPr>
              <a:t>ТЕКУЩИЙ РЕМОНТ (</a:t>
            </a:r>
            <a:r>
              <a:rPr lang="ru-RU" sz="1600" dirty="0">
                <a:solidFill>
                  <a:schemeClr val="bg1"/>
                </a:solidFill>
                <a:cs typeface="Arial" panose="020B0604020202020204" pitchFamily="34" charset="0"/>
              </a:rPr>
              <a:t>аренда более 11 месяцев</a:t>
            </a:r>
            <a:r>
              <a:rPr lang="ru-RU" sz="1600" dirty="0" smtClean="0">
                <a:solidFill>
                  <a:schemeClr val="bg1"/>
                </a:solidFill>
                <a:cs typeface="Arial" panose="020B0604020202020204" pitchFamily="34" charset="0"/>
              </a:rPr>
              <a:t>)</a:t>
            </a:r>
          </a:p>
          <a:p>
            <a:endParaRPr lang="ru-RU" sz="300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r>
              <a:rPr lang="ru-RU" sz="1600" dirty="0" smtClean="0">
                <a:solidFill>
                  <a:schemeClr val="bg1"/>
                </a:solidFill>
                <a:cs typeface="Arial" panose="020B0604020202020204" pitchFamily="34" charset="0"/>
              </a:rPr>
              <a:t>КАПИТАЛЬНЫЙ </a:t>
            </a:r>
            <a:r>
              <a:rPr lang="ru-RU" sz="1600" dirty="0">
                <a:solidFill>
                  <a:schemeClr val="bg1"/>
                </a:solidFill>
                <a:cs typeface="Arial" panose="020B0604020202020204" pitchFamily="34" charset="0"/>
              </a:rPr>
              <a:t>РЕМОНТ </a:t>
            </a:r>
            <a:r>
              <a:rPr lang="ru-RU" sz="1600" dirty="0" smtClean="0">
                <a:solidFill>
                  <a:schemeClr val="bg1"/>
                </a:solidFill>
                <a:cs typeface="Arial" panose="020B0604020202020204" pitchFamily="34" charset="0"/>
              </a:rPr>
              <a:t>(</a:t>
            </a:r>
            <a:r>
              <a:rPr lang="ru-RU" sz="1600" dirty="0">
                <a:solidFill>
                  <a:schemeClr val="bg1"/>
                </a:solidFill>
                <a:cs typeface="Arial" panose="020B0604020202020204" pitchFamily="34" charset="0"/>
              </a:rPr>
              <a:t>собственник / аренда более 3 лет</a:t>
            </a:r>
            <a:r>
              <a:rPr lang="ru-RU" sz="1600" dirty="0" smtClean="0">
                <a:solidFill>
                  <a:schemeClr val="bg1"/>
                </a:solidFill>
                <a:cs typeface="Arial" panose="020B0604020202020204" pitchFamily="34" charset="0"/>
              </a:rPr>
              <a:t>)</a:t>
            </a:r>
          </a:p>
          <a:p>
            <a:endParaRPr lang="ru-RU" sz="300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r>
              <a:rPr lang="ru-RU" sz="1600" dirty="0" smtClean="0">
                <a:solidFill>
                  <a:schemeClr val="bg1"/>
                </a:solidFill>
                <a:cs typeface="Arial" panose="020B0604020202020204" pitchFamily="34" charset="0"/>
              </a:rPr>
              <a:t>РЕКОНСТРУКЦИЯ </a:t>
            </a:r>
            <a:r>
              <a:rPr lang="ru-RU" sz="1600" dirty="0">
                <a:solidFill>
                  <a:schemeClr val="bg1"/>
                </a:solidFill>
                <a:cs typeface="Arial" panose="020B0604020202020204" pitchFamily="34" charset="0"/>
              </a:rPr>
              <a:t>ПОМЕЩЕНИЙ (собственник</a:t>
            </a:r>
            <a:r>
              <a:rPr lang="ru-RU" sz="1600" dirty="0" smtClean="0">
                <a:solidFill>
                  <a:schemeClr val="bg1"/>
                </a:solidFill>
                <a:cs typeface="Arial" panose="020B0604020202020204" pitchFamily="34" charset="0"/>
              </a:rPr>
              <a:t>)</a:t>
            </a:r>
            <a:endParaRPr lang="ru-RU" sz="1600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r>
              <a:rPr lang="ru-RU" sz="1600" dirty="0" smtClean="0">
                <a:solidFill>
                  <a:schemeClr val="bg1"/>
                </a:solidFill>
                <a:cs typeface="Arial" panose="020B0604020202020204" pitchFamily="34" charset="0"/>
              </a:rPr>
              <a:t>ПРИОБРЕТЕНИЕ </a:t>
            </a:r>
            <a:r>
              <a:rPr lang="ru-RU" sz="1600" dirty="0">
                <a:solidFill>
                  <a:schemeClr val="bg1"/>
                </a:solidFill>
                <a:cs typeface="Arial" panose="020B0604020202020204" pitchFamily="34" charset="0"/>
              </a:rPr>
              <a:t>ОСНОВНЫХ СРЕДСТВ </a:t>
            </a:r>
          </a:p>
          <a:p>
            <a:r>
              <a:rPr lang="ru-RU" sz="1600" dirty="0">
                <a:solidFill>
                  <a:schemeClr val="bg1"/>
                </a:solidFill>
                <a:cs typeface="Arial" panose="020B0604020202020204" pitchFamily="34" charset="0"/>
              </a:rPr>
              <a:t>(за исключение легковых автомобилей</a:t>
            </a:r>
            <a:r>
              <a:rPr lang="ru-RU" sz="1600" dirty="0" smtClean="0">
                <a:solidFill>
                  <a:schemeClr val="bg1"/>
                </a:solidFill>
                <a:cs typeface="Arial" panose="020B0604020202020204" pitchFamily="34" charset="0"/>
              </a:rPr>
              <a:t>)</a:t>
            </a:r>
          </a:p>
          <a:p>
            <a:endParaRPr lang="ru-RU" sz="300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r>
              <a:rPr lang="ru-RU" sz="1600" dirty="0" smtClean="0">
                <a:solidFill>
                  <a:schemeClr val="bg1"/>
                </a:solidFill>
                <a:cs typeface="Arial" panose="020B0604020202020204" pitchFamily="34" charset="0"/>
              </a:rPr>
              <a:t>ОПЛАТА </a:t>
            </a:r>
            <a:r>
              <a:rPr lang="ru-RU" sz="1600" dirty="0">
                <a:solidFill>
                  <a:schemeClr val="bg1"/>
                </a:solidFill>
                <a:cs typeface="Arial" panose="020B0604020202020204" pitchFamily="34" charset="0"/>
              </a:rPr>
              <a:t>КОММУНАЛЬНЫХ </a:t>
            </a:r>
            <a:r>
              <a:rPr lang="ru-RU" sz="1600" dirty="0" smtClean="0">
                <a:solidFill>
                  <a:schemeClr val="bg1"/>
                </a:solidFill>
                <a:cs typeface="Arial" panose="020B0604020202020204" pitchFamily="34" charset="0"/>
              </a:rPr>
              <a:t>УСЛУГ</a:t>
            </a:r>
            <a:endParaRPr lang="ru-RU" sz="16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174166" y="1797955"/>
            <a:ext cx="6741908" cy="70301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ru-RU" b="1" dirty="0" smtClean="0">
                <a:latin typeface="+mj-lt"/>
                <a:ea typeface="+mj-ea"/>
                <a:cs typeface="+mj-cs"/>
              </a:rPr>
              <a:t>Частичная </a:t>
            </a:r>
            <a:r>
              <a:rPr lang="ru-RU" b="1" dirty="0">
                <a:latin typeface="+mj-lt"/>
                <a:ea typeface="+mj-ea"/>
                <a:cs typeface="+mj-cs"/>
              </a:rPr>
              <a:t>компенсация затрат субъектам МСП, осуществляющим предоставление услуг (производство товаров) в </a:t>
            </a:r>
            <a:r>
              <a:rPr lang="ru-RU" b="1" dirty="0" smtClean="0">
                <a:latin typeface="+mj-lt"/>
                <a:ea typeface="+mj-ea"/>
                <a:cs typeface="+mj-cs"/>
              </a:rPr>
              <a:t> социально  значимых сферах деятельности</a:t>
            </a:r>
            <a:endParaRPr lang="ru-RU" b="1" dirty="0">
              <a:latin typeface="+mj-lt"/>
              <a:ea typeface="+mj-ea"/>
              <a:cs typeface="+mj-c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427196" y="983650"/>
            <a:ext cx="86057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Подпрограмма 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III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«Развитие малого и среднего предпринимательства» государственной программы «Предпринимательство Подмосковья»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cxnSp>
        <p:nvCxnSpPr>
          <p:cNvPr id="22" name="Прямая соединительная линия 21"/>
          <p:cNvCxnSpPr/>
          <p:nvPr/>
        </p:nvCxnSpPr>
        <p:spPr>
          <a:xfrm>
            <a:off x="2308302" y="1112481"/>
            <a:ext cx="0" cy="484826"/>
          </a:xfrm>
          <a:prstGeom prst="line">
            <a:avLst/>
          </a:prstGeom>
          <a:ln w="53975" cap="rnd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6" descr="http://ilm.rnikolsk.pnzreg.ru/files/ilmino_nikolsk_pnzreg_ru/kartinki/2015/6juni/soz-sach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00228" y="1667468"/>
            <a:ext cx="1230352" cy="10747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970955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965" y="1"/>
            <a:ext cx="1469419" cy="1136800"/>
          </a:xfrm>
          <a:prstGeom prst="rect">
            <a:avLst/>
          </a:prstGeom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2117903" y="-86800"/>
            <a:ext cx="10992678" cy="116758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b="1" dirty="0">
                <a:solidFill>
                  <a:srgbClr val="002060"/>
                </a:solidFill>
              </a:rPr>
              <a:t>Поддержка МСП</a:t>
            </a:r>
          </a:p>
        </p:txBody>
      </p:sp>
      <p:sp>
        <p:nvSpPr>
          <p:cNvPr id="4" name="직사각형 57"/>
          <p:cNvSpPr/>
          <p:nvPr/>
        </p:nvSpPr>
        <p:spPr bwMode="auto">
          <a:xfrm>
            <a:off x="2252332" y="3468028"/>
            <a:ext cx="3843668" cy="3301376"/>
          </a:xfrm>
          <a:prstGeom prst="roundRect">
            <a:avLst>
              <a:gd name="adj" fmla="val 5825"/>
            </a:avLst>
          </a:prstGeom>
          <a:solidFill>
            <a:schemeClr val="accent1">
              <a:lumMod val="75000"/>
            </a:schemeClr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48920" tIns="248920" rIns="248920" bIns="3093719" spcCol="1270" anchor="ctr"/>
          <a:lstStyle/>
          <a:p>
            <a:pPr algn="ctr" defTabSz="1555750">
              <a:lnSpc>
                <a:spcPct val="90000"/>
              </a:lnSpc>
              <a:spcAft>
                <a:spcPct val="35000"/>
              </a:spcAft>
              <a:defRPr/>
            </a:pPr>
            <a:endParaRPr lang="ko-KR" altLang="en-US" sz="3500" dirty="0">
              <a:solidFill>
                <a:srgbClr val="1F497D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 bwMode="auto">
          <a:xfrm>
            <a:off x="2308302" y="3862007"/>
            <a:ext cx="3893071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  <a:cs typeface="Arial" panose="020B0604020202020204" pitchFamily="34" charset="0"/>
              </a:rPr>
              <a:t>Размер субсидии не более </a:t>
            </a:r>
            <a:r>
              <a:rPr lang="ru-RU" sz="1600" dirty="0" smtClean="0">
                <a:solidFill>
                  <a:schemeClr val="bg1"/>
                </a:solidFill>
                <a:cs typeface="Arial" panose="020B0604020202020204" pitchFamily="34" charset="0"/>
              </a:rPr>
              <a:t>1,5 </a:t>
            </a:r>
            <a:r>
              <a:rPr lang="ru-RU" sz="1600" dirty="0">
                <a:solidFill>
                  <a:schemeClr val="bg1"/>
                </a:solidFill>
                <a:cs typeface="Arial" panose="020B0604020202020204" pitchFamily="34" charset="0"/>
              </a:rPr>
              <a:t>млн руб. </a:t>
            </a:r>
            <a:r>
              <a:rPr lang="en-US" sz="1600" dirty="0">
                <a:solidFill>
                  <a:schemeClr val="bg1"/>
                </a:solidFill>
                <a:cs typeface="Arial" panose="020B0604020202020204" pitchFamily="34" charset="0"/>
              </a:rPr>
              <a:t>  </a:t>
            </a:r>
            <a:r>
              <a:rPr lang="ru-RU" sz="1600" dirty="0">
                <a:solidFill>
                  <a:schemeClr val="bg1"/>
                </a:solidFill>
                <a:cs typeface="Arial" panose="020B0604020202020204" pitchFamily="34" charset="0"/>
              </a:rPr>
              <a:t>на одного получателя поддержки</a:t>
            </a:r>
          </a:p>
          <a:p>
            <a:endParaRPr lang="ru-RU" sz="1600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r>
              <a:rPr lang="ru-RU" sz="1600" dirty="0" smtClean="0">
                <a:solidFill>
                  <a:schemeClr val="bg1"/>
                </a:solidFill>
                <a:cs typeface="Arial" panose="020B0604020202020204" pitchFamily="34" charset="0"/>
              </a:rPr>
              <a:t>Субъект </a:t>
            </a:r>
            <a:r>
              <a:rPr lang="ru-RU" sz="1600" dirty="0">
                <a:solidFill>
                  <a:schemeClr val="bg1"/>
                </a:solidFill>
                <a:cs typeface="Arial" panose="020B0604020202020204" pitchFamily="34" charset="0"/>
              </a:rPr>
              <a:t>МСП обеспечивает </a:t>
            </a:r>
            <a:r>
              <a:rPr lang="ru-RU" sz="1600" dirty="0" err="1">
                <a:solidFill>
                  <a:schemeClr val="bg1"/>
                </a:solidFill>
                <a:cs typeface="Arial" panose="020B0604020202020204" pitchFamily="34" charset="0"/>
              </a:rPr>
              <a:t>софинансирование</a:t>
            </a:r>
            <a:r>
              <a:rPr lang="ru-RU" sz="1600" dirty="0">
                <a:solidFill>
                  <a:schemeClr val="bg1"/>
                </a:solidFill>
                <a:cs typeface="Arial" panose="020B0604020202020204" pitchFamily="34" charset="0"/>
              </a:rPr>
              <a:t>  расходов в размере не менее 15% </a:t>
            </a:r>
            <a:r>
              <a:rPr lang="ru-RU" sz="1600" dirty="0" smtClean="0">
                <a:solidFill>
                  <a:schemeClr val="bg1"/>
                </a:solidFill>
                <a:cs typeface="Arial" panose="020B0604020202020204" pitchFamily="34" charset="0"/>
              </a:rPr>
              <a:t> от  суммы </a:t>
            </a:r>
            <a:r>
              <a:rPr lang="ru-RU" sz="1600" dirty="0">
                <a:solidFill>
                  <a:schemeClr val="bg1"/>
                </a:solidFill>
                <a:cs typeface="Arial" panose="020B0604020202020204" pitchFamily="34" charset="0"/>
              </a:rPr>
              <a:t>получаемой </a:t>
            </a:r>
            <a:r>
              <a:rPr lang="ru-RU" sz="1600" dirty="0" smtClean="0">
                <a:solidFill>
                  <a:schemeClr val="bg1"/>
                </a:solidFill>
                <a:cs typeface="Arial" panose="020B0604020202020204" pitchFamily="34" charset="0"/>
              </a:rPr>
              <a:t>субсидии</a:t>
            </a:r>
          </a:p>
          <a:p>
            <a:endParaRPr lang="ru-RU" altLang="ko-KR" sz="1600" dirty="0">
              <a:solidFill>
                <a:schemeClr val="bg1"/>
              </a:solidFill>
              <a:cs typeface="Arial" pitchFamily="34" charset="0"/>
            </a:endParaRPr>
          </a:p>
          <a:p>
            <a:r>
              <a:rPr lang="ru-RU" altLang="ko-KR" sz="1600" dirty="0" smtClean="0">
                <a:solidFill>
                  <a:schemeClr val="bg1"/>
                </a:solidFill>
                <a:cs typeface="Arial" panose="020B0604020202020204" pitchFamily="34" charset="0"/>
              </a:rPr>
              <a:t>Обязательство </a:t>
            </a:r>
            <a:r>
              <a:rPr lang="ru-RU" altLang="ko-KR" sz="1600" dirty="0">
                <a:solidFill>
                  <a:schemeClr val="bg1"/>
                </a:solidFill>
                <a:cs typeface="Arial" panose="020B0604020202020204" pitchFamily="34" charset="0"/>
              </a:rPr>
              <a:t>по осуществлению деятельности не менее 3-х лет</a:t>
            </a:r>
            <a:endParaRPr lang="ko-KR" altLang="en-US" sz="16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6" name="직사각형 57"/>
          <p:cNvSpPr/>
          <p:nvPr/>
        </p:nvSpPr>
        <p:spPr bwMode="auto">
          <a:xfrm>
            <a:off x="2252332" y="2726761"/>
            <a:ext cx="3843668" cy="596426"/>
          </a:xfrm>
          <a:prstGeom prst="roundRect">
            <a:avLst>
              <a:gd name="adj" fmla="val 19824"/>
            </a:avLst>
          </a:prstGeom>
          <a:solidFill>
            <a:schemeClr val="accent1">
              <a:lumMod val="50000"/>
            </a:schemeClr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48920" tIns="248920" rIns="248920" bIns="3093719" spcCol="1270" anchor="ctr"/>
          <a:lstStyle/>
          <a:p>
            <a:pPr algn="ctr" defTabSz="1555750">
              <a:lnSpc>
                <a:spcPct val="90000"/>
              </a:lnSpc>
              <a:spcAft>
                <a:spcPct val="35000"/>
              </a:spcAft>
              <a:defRPr/>
            </a:pPr>
            <a:endParaRPr lang="ko-KR" altLang="en-US" sz="3500" dirty="0">
              <a:solidFill>
                <a:srgbClr val="1F497D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15"/>
          <p:cNvSpPr txBox="1">
            <a:spLocks noChangeArrowheads="1"/>
          </p:cNvSpPr>
          <p:nvPr/>
        </p:nvSpPr>
        <p:spPr bwMode="auto">
          <a:xfrm>
            <a:off x="3092403" y="2837968"/>
            <a:ext cx="20701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ko-KR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УСЛОВИЯ</a:t>
            </a:r>
            <a:endParaRPr lang="en-US" altLang="ko-KR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 bwMode="auto">
          <a:xfrm>
            <a:off x="7267384" y="4447748"/>
            <a:ext cx="377812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  <a:cs typeface="Arial" panose="020B0604020202020204" pitchFamily="34" charset="0"/>
              </a:rPr>
              <a:t>Субсидия предоставляется для субъектов МСП – производителей товаров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4174165" y="1653571"/>
            <a:ext cx="7099423" cy="70301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ru-RU" b="1" dirty="0" smtClean="0">
                <a:latin typeface="+mj-lt"/>
                <a:ea typeface="+mj-ea"/>
                <a:cs typeface="+mj-cs"/>
              </a:rPr>
              <a:t>Частичная </a:t>
            </a:r>
            <a:r>
              <a:rPr lang="ru-RU" b="1" dirty="0">
                <a:latin typeface="+mj-lt"/>
                <a:ea typeface="+mj-ea"/>
                <a:cs typeface="+mj-cs"/>
              </a:rPr>
              <a:t>компенсация затрат субъектов МСП, связанных с созданием и (или) развитием центров времяпрепровождения детей – групп дневного времяпрепровождения детей дошкольного возраста и иных подобных им видам деятельности по уходу и присмотру за детьми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427196" y="983650"/>
            <a:ext cx="86057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Подпрограмма 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III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«Развитие малого и среднего предпринимательства» государственной программы «Предпринимательство Подмосковья»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cxnSp>
        <p:nvCxnSpPr>
          <p:cNvPr id="22" name="Прямая соединительная линия 21"/>
          <p:cNvCxnSpPr/>
          <p:nvPr/>
        </p:nvCxnSpPr>
        <p:spPr>
          <a:xfrm>
            <a:off x="2308302" y="1112481"/>
            <a:ext cx="0" cy="484826"/>
          </a:xfrm>
          <a:prstGeom prst="line">
            <a:avLst/>
          </a:prstGeom>
          <a:ln w="53975" cap="rnd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직사각형 57"/>
          <p:cNvSpPr/>
          <p:nvPr/>
        </p:nvSpPr>
        <p:spPr bwMode="auto">
          <a:xfrm>
            <a:off x="6843364" y="3434709"/>
            <a:ext cx="3973313" cy="3334695"/>
          </a:xfrm>
          <a:prstGeom prst="roundRect">
            <a:avLst>
              <a:gd name="adj" fmla="val 5825"/>
            </a:avLst>
          </a:prstGeom>
          <a:solidFill>
            <a:srgbClr val="CC3300"/>
          </a:solidFill>
          <a:ln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248920" tIns="248920" rIns="248920" bIns="3093719" spcCol="1270" anchor="ctr"/>
          <a:lstStyle/>
          <a:p>
            <a:pPr algn="ctr" defTabSz="1555750">
              <a:lnSpc>
                <a:spcPct val="90000"/>
              </a:lnSpc>
              <a:spcAft>
                <a:spcPct val="35000"/>
              </a:spcAft>
              <a:defRPr/>
            </a:pPr>
            <a:endParaRPr lang="ko-KR" altLang="en-US" sz="3500" dirty="0">
              <a:solidFill>
                <a:srgbClr val="1F497D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직사각형 57"/>
          <p:cNvSpPr/>
          <p:nvPr/>
        </p:nvSpPr>
        <p:spPr bwMode="auto">
          <a:xfrm>
            <a:off x="6843364" y="2726761"/>
            <a:ext cx="3973313" cy="596426"/>
          </a:xfrm>
          <a:prstGeom prst="roundRect">
            <a:avLst>
              <a:gd name="adj" fmla="val 19824"/>
            </a:avLst>
          </a:prstGeom>
          <a:solidFill>
            <a:srgbClr val="800000"/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248920" tIns="248920" rIns="248920" bIns="3093719" spcCol="1270" anchor="ctr"/>
          <a:lstStyle/>
          <a:p>
            <a:pPr algn="ctr" defTabSz="1555750">
              <a:lnSpc>
                <a:spcPct val="90000"/>
              </a:lnSpc>
              <a:spcAft>
                <a:spcPct val="35000"/>
              </a:spcAft>
              <a:defRPr/>
            </a:pPr>
            <a:endParaRPr lang="ko-KR" altLang="en-US" sz="3500" dirty="0">
              <a:solidFill>
                <a:srgbClr val="1F497D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Box 38"/>
          <p:cNvSpPr txBox="1">
            <a:spLocks noChangeArrowheads="1"/>
          </p:cNvSpPr>
          <p:nvPr/>
        </p:nvSpPr>
        <p:spPr bwMode="auto">
          <a:xfrm>
            <a:off x="7545120" y="2704154"/>
            <a:ext cx="286219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ko-KR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НАПРАВЛЕНИЯ ФИНАНСИРОВАНИЯ</a:t>
            </a:r>
            <a:endParaRPr lang="en-US" altLang="ko-KR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 bwMode="auto">
          <a:xfrm>
            <a:off x="7038555" y="3523453"/>
            <a:ext cx="3778122" cy="32316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  <a:cs typeface="Arial" panose="020B0604020202020204" pitchFamily="34" charset="0"/>
              </a:rPr>
              <a:t>АРЕНДНЫЕ ПЛАТЕЖИ</a:t>
            </a:r>
          </a:p>
          <a:p>
            <a:endParaRPr lang="ru-RU" sz="200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r>
              <a:rPr lang="ru-RU" sz="1600" dirty="0" smtClean="0">
                <a:solidFill>
                  <a:schemeClr val="bg1"/>
                </a:solidFill>
                <a:cs typeface="Arial" panose="020B0604020202020204" pitchFamily="34" charset="0"/>
              </a:rPr>
              <a:t>ВЫКУП ПОМЕЩЕНИЯ</a:t>
            </a:r>
          </a:p>
          <a:p>
            <a:endParaRPr lang="ru-RU" sz="200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r>
              <a:rPr lang="ru-RU" sz="1600" dirty="0" smtClean="0">
                <a:solidFill>
                  <a:schemeClr val="bg1"/>
                </a:solidFill>
                <a:cs typeface="Arial" panose="020B0604020202020204" pitchFamily="34" charset="0"/>
              </a:rPr>
              <a:t>ТЕКУЩИЙ </a:t>
            </a:r>
            <a:r>
              <a:rPr lang="ru-RU" sz="1600" dirty="0">
                <a:solidFill>
                  <a:schemeClr val="bg1"/>
                </a:solidFill>
                <a:cs typeface="Arial" panose="020B0604020202020204" pitchFamily="34" charset="0"/>
              </a:rPr>
              <a:t>РЕМОНТ </a:t>
            </a:r>
            <a:r>
              <a:rPr lang="ru-RU" sz="1600" dirty="0" smtClean="0">
                <a:solidFill>
                  <a:schemeClr val="bg1"/>
                </a:solidFill>
                <a:cs typeface="Arial" panose="020B0604020202020204" pitchFamily="34" charset="0"/>
              </a:rPr>
              <a:t> (</a:t>
            </a:r>
            <a:r>
              <a:rPr lang="ru-RU" sz="1600" dirty="0">
                <a:solidFill>
                  <a:schemeClr val="bg1"/>
                </a:solidFill>
                <a:cs typeface="Arial" panose="020B0604020202020204" pitchFamily="34" charset="0"/>
              </a:rPr>
              <a:t>аренда более 11 месяцев</a:t>
            </a:r>
            <a:r>
              <a:rPr lang="ru-RU" sz="1600" dirty="0" smtClean="0">
                <a:solidFill>
                  <a:schemeClr val="bg1"/>
                </a:solidFill>
                <a:cs typeface="Arial" panose="020B0604020202020204" pitchFamily="34" charset="0"/>
              </a:rPr>
              <a:t>)</a:t>
            </a:r>
          </a:p>
          <a:p>
            <a:endParaRPr lang="ru-RU" sz="200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r>
              <a:rPr lang="ru-RU" sz="1600" dirty="0" smtClean="0">
                <a:solidFill>
                  <a:schemeClr val="bg1"/>
                </a:solidFill>
                <a:cs typeface="Arial" panose="020B0604020202020204" pitchFamily="34" charset="0"/>
              </a:rPr>
              <a:t>КАПИТАЛЬНЫЙ </a:t>
            </a:r>
            <a:r>
              <a:rPr lang="ru-RU" sz="1600" dirty="0">
                <a:solidFill>
                  <a:schemeClr val="bg1"/>
                </a:solidFill>
                <a:cs typeface="Arial" panose="020B0604020202020204" pitchFamily="34" charset="0"/>
              </a:rPr>
              <a:t>РЕМОНТ </a:t>
            </a:r>
            <a:r>
              <a:rPr lang="ru-RU" sz="1600" dirty="0" smtClean="0">
                <a:solidFill>
                  <a:schemeClr val="bg1"/>
                </a:solidFill>
                <a:cs typeface="Arial" panose="020B0604020202020204" pitchFamily="34" charset="0"/>
              </a:rPr>
              <a:t>(</a:t>
            </a:r>
            <a:r>
              <a:rPr lang="ru-RU" sz="1600" dirty="0">
                <a:solidFill>
                  <a:schemeClr val="bg1"/>
                </a:solidFill>
                <a:cs typeface="Arial" panose="020B0604020202020204" pitchFamily="34" charset="0"/>
              </a:rPr>
              <a:t>собственник / аренда более 3 лет</a:t>
            </a:r>
            <a:r>
              <a:rPr lang="ru-RU" sz="1600" dirty="0" smtClean="0">
                <a:solidFill>
                  <a:schemeClr val="bg1"/>
                </a:solidFill>
                <a:cs typeface="Arial" panose="020B0604020202020204" pitchFamily="34" charset="0"/>
              </a:rPr>
              <a:t>) </a:t>
            </a:r>
          </a:p>
          <a:p>
            <a:endParaRPr lang="ru-RU" sz="200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r>
              <a:rPr lang="ru-RU" sz="1600" dirty="0" smtClean="0">
                <a:solidFill>
                  <a:schemeClr val="bg1"/>
                </a:solidFill>
                <a:cs typeface="Arial" panose="020B0604020202020204" pitchFamily="34" charset="0"/>
              </a:rPr>
              <a:t>РЕКОНСТРУКЦИЯ </a:t>
            </a:r>
            <a:r>
              <a:rPr lang="ru-RU" sz="1600" dirty="0">
                <a:solidFill>
                  <a:schemeClr val="bg1"/>
                </a:solidFill>
                <a:cs typeface="Arial" panose="020B0604020202020204" pitchFamily="34" charset="0"/>
              </a:rPr>
              <a:t>ПОМЕЩЕНИЙ </a:t>
            </a:r>
          </a:p>
          <a:p>
            <a:r>
              <a:rPr lang="ru-RU" sz="1600" dirty="0">
                <a:solidFill>
                  <a:schemeClr val="bg1"/>
                </a:solidFill>
                <a:cs typeface="Arial" panose="020B0604020202020204" pitchFamily="34" charset="0"/>
              </a:rPr>
              <a:t>(собственник</a:t>
            </a:r>
            <a:r>
              <a:rPr lang="ru-RU" sz="1600" dirty="0" smtClean="0">
                <a:solidFill>
                  <a:schemeClr val="bg1"/>
                </a:solidFill>
                <a:cs typeface="Arial" panose="020B0604020202020204" pitchFamily="34" charset="0"/>
              </a:rPr>
              <a:t>)</a:t>
            </a:r>
          </a:p>
          <a:p>
            <a:endParaRPr lang="ru-RU" sz="200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r>
              <a:rPr lang="ru-RU" sz="1600" dirty="0" smtClean="0">
                <a:solidFill>
                  <a:schemeClr val="bg1"/>
                </a:solidFill>
                <a:cs typeface="Arial" panose="020B0604020202020204" pitchFamily="34" charset="0"/>
              </a:rPr>
              <a:t>ПРИОБРЕТЕНИЕ </a:t>
            </a:r>
            <a:r>
              <a:rPr lang="ru-RU" sz="1600" dirty="0">
                <a:solidFill>
                  <a:schemeClr val="bg1"/>
                </a:solidFill>
                <a:cs typeface="Arial" panose="020B0604020202020204" pitchFamily="34" charset="0"/>
              </a:rPr>
              <a:t>ОБОРУДОВАНИЯ, МЕБЕЛИ, МАТЕРИАЛОВ, </a:t>
            </a:r>
            <a:r>
              <a:rPr lang="ru-RU" sz="1600" dirty="0" smtClean="0">
                <a:solidFill>
                  <a:schemeClr val="bg1"/>
                </a:solidFill>
                <a:cs typeface="Arial" panose="020B0604020202020204" pitchFamily="34" charset="0"/>
              </a:rPr>
              <a:t>ИНВЕНТАРЯ</a:t>
            </a:r>
          </a:p>
          <a:p>
            <a:endParaRPr lang="ru-RU" sz="200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r>
              <a:rPr lang="ru-RU" sz="1600" dirty="0" smtClean="0">
                <a:solidFill>
                  <a:schemeClr val="bg1"/>
                </a:solidFill>
                <a:cs typeface="Arial" panose="020B0604020202020204" pitchFamily="34" charset="0"/>
              </a:rPr>
              <a:t>ОПЛАТА </a:t>
            </a:r>
            <a:r>
              <a:rPr lang="ru-RU" sz="1600" dirty="0">
                <a:solidFill>
                  <a:schemeClr val="bg1"/>
                </a:solidFill>
                <a:cs typeface="Arial" panose="020B0604020202020204" pitchFamily="34" charset="0"/>
              </a:rPr>
              <a:t>КОММУНАЛЬНЫХ УСЛУГ, УСЛУГ </a:t>
            </a:r>
            <a:r>
              <a:rPr lang="ru-RU" sz="1600" dirty="0" smtClean="0">
                <a:solidFill>
                  <a:schemeClr val="bg1"/>
                </a:solidFill>
                <a:cs typeface="Arial" panose="020B0604020202020204" pitchFamily="34" charset="0"/>
              </a:rPr>
              <a:t>ЭЛЕКТРОСНАБЖЕНИЯ</a:t>
            </a:r>
            <a:endParaRPr lang="ru-RU" sz="16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pic>
        <p:nvPicPr>
          <p:cNvPr id="2052" name="Picture 4" descr="http://www.ingushetia.ru/m-news/archives/g265_1f000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145" b="100000" l="200" r="100000">
                        <a14:backgroundMark x1="8800" y1="79760" x2="8800" y2="79760"/>
                        <a14:backgroundMark x1="15500" y1="82309" x2="15500" y2="82309"/>
                        <a14:backgroundMark x1="38100" y1="86057" x2="39000" y2="85607"/>
                        <a14:backgroundMark x1="50300" y1="75112" x2="50300" y2="75112"/>
                        <a14:backgroundMark x1="47200" y1="67466" x2="47200" y2="67466"/>
                        <a14:backgroundMark x1="67500" y1="92804" x2="67500" y2="92804"/>
                        <a14:backgroundMark x1="73400" y1="95352" x2="73400" y2="95352"/>
                        <a14:backgroundMark x1="81100" y1="96702" x2="81100" y2="96702"/>
                        <a14:backgroundMark x1="87000" y1="97451" x2="87000" y2="97451"/>
                        <a14:backgroundMark x1="46000" y1="97451" x2="46000" y2="97451"/>
                        <a14:backgroundMark x1="33900" y1="94903" x2="33900" y2="94903"/>
                        <a14:backgroundMark x1="29100" y1="93253" x2="29100" y2="93253"/>
                        <a14:backgroundMark x1="17200" y1="91604" x2="17200" y2="91604"/>
                        <a14:backgroundMark x1="29700" y1="83958" x2="29700" y2="83958"/>
                        <a14:backgroundMark x1="32800" y1="82759" x2="32800" y2="82759"/>
                        <a14:backgroundMark x1="31100" y1="75562" x2="31100" y2="75562"/>
                        <a14:backgroundMark x1="29900" y1="70765" x2="29900" y2="70765"/>
                        <a14:backgroundMark x1="30800" y1="73313" x2="30800" y2="733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3131" y="1510318"/>
            <a:ext cx="1787675" cy="1192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17823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965" y="1"/>
            <a:ext cx="1469419" cy="1136800"/>
          </a:xfrm>
          <a:prstGeom prst="rect">
            <a:avLst/>
          </a:prstGeom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2117903" y="-144383"/>
            <a:ext cx="10992678" cy="108078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b="1" dirty="0">
                <a:solidFill>
                  <a:srgbClr val="002060"/>
                </a:solidFill>
              </a:rPr>
              <a:t>Поддержка МСП</a:t>
            </a:r>
          </a:p>
        </p:txBody>
      </p:sp>
      <p:sp>
        <p:nvSpPr>
          <p:cNvPr id="4" name="직사각형 57"/>
          <p:cNvSpPr/>
          <p:nvPr/>
        </p:nvSpPr>
        <p:spPr bwMode="auto">
          <a:xfrm>
            <a:off x="2252332" y="3332748"/>
            <a:ext cx="3843668" cy="3352434"/>
          </a:xfrm>
          <a:prstGeom prst="roundRect">
            <a:avLst>
              <a:gd name="adj" fmla="val 5825"/>
            </a:avLst>
          </a:prstGeom>
          <a:solidFill>
            <a:schemeClr val="accent1">
              <a:lumMod val="75000"/>
            </a:schemeClr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48920" tIns="248920" rIns="248920" bIns="3093719" spcCol="1270" anchor="ctr"/>
          <a:lstStyle/>
          <a:p>
            <a:pPr algn="ctr" defTabSz="1555750">
              <a:lnSpc>
                <a:spcPct val="90000"/>
              </a:lnSpc>
              <a:spcAft>
                <a:spcPct val="35000"/>
              </a:spcAft>
              <a:defRPr/>
            </a:pPr>
            <a:endParaRPr lang="ko-KR" altLang="en-US" sz="3500" dirty="0">
              <a:solidFill>
                <a:srgbClr val="1F497D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 bwMode="auto">
          <a:xfrm>
            <a:off x="2342602" y="4207326"/>
            <a:ext cx="3893071" cy="15081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  <a:cs typeface="Arial" panose="020B0604020202020204" pitchFamily="34" charset="0"/>
              </a:rPr>
              <a:t>Размер субсидии не более </a:t>
            </a:r>
            <a:r>
              <a:rPr lang="ru-RU" sz="1600" dirty="0" smtClean="0">
                <a:solidFill>
                  <a:schemeClr val="bg1"/>
                </a:solidFill>
                <a:cs typeface="Arial" panose="020B0604020202020204" pitchFamily="34" charset="0"/>
              </a:rPr>
              <a:t>1,0 </a:t>
            </a:r>
            <a:r>
              <a:rPr lang="ru-RU" sz="1600" dirty="0">
                <a:solidFill>
                  <a:schemeClr val="bg1"/>
                </a:solidFill>
                <a:cs typeface="Arial" panose="020B0604020202020204" pitchFamily="34" charset="0"/>
              </a:rPr>
              <a:t>млн руб. </a:t>
            </a:r>
            <a:r>
              <a:rPr lang="en-US" sz="1600" dirty="0">
                <a:solidFill>
                  <a:schemeClr val="bg1"/>
                </a:solidFill>
                <a:cs typeface="Arial" panose="020B0604020202020204" pitchFamily="34" charset="0"/>
              </a:rPr>
              <a:t>  </a:t>
            </a:r>
            <a:r>
              <a:rPr lang="ru-RU" sz="1600" dirty="0">
                <a:solidFill>
                  <a:schemeClr val="bg1"/>
                </a:solidFill>
                <a:cs typeface="Arial" panose="020B0604020202020204" pitchFamily="34" charset="0"/>
              </a:rPr>
              <a:t>на одного получателя поддержки</a:t>
            </a:r>
          </a:p>
          <a:p>
            <a:endParaRPr lang="ru-RU" sz="1600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r>
              <a:rPr lang="ru-RU" sz="1600" dirty="0">
                <a:solidFill>
                  <a:schemeClr val="bg1"/>
                </a:solidFill>
                <a:cs typeface="Arial" panose="020B0604020202020204" pitchFamily="34" charset="0"/>
              </a:rPr>
              <a:t>Размер субсидии не более </a:t>
            </a:r>
            <a:r>
              <a:rPr lang="ru-RU" sz="1600" dirty="0" smtClean="0">
                <a:solidFill>
                  <a:schemeClr val="bg1"/>
                </a:solidFill>
                <a:cs typeface="Arial" panose="020B0604020202020204" pitchFamily="34" charset="0"/>
              </a:rPr>
              <a:t>70 </a:t>
            </a:r>
            <a:r>
              <a:rPr lang="ru-RU" sz="1600" dirty="0">
                <a:solidFill>
                  <a:schemeClr val="bg1"/>
                </a:solidFill>
                <a:cs typeface="Arial" panose="020B0604020202020204" pitchFamily="34" charset="0"/>
              </a:rPr>
              <a:t>% от фактически произведенных затрат</a:t>
            </a:r>
          </a:p>
          <a:p>
            <a:pPr>
              <a:defRPr/>
            </a:pP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" name="직사각형 57"/>
          <p:cNvSpPr/>
          <p:nvPr/>
        </p:nvSpPr>
        <p:spPr bwMode="auto">
          <a:xfrm>
            <a:off x="2252332" y="2606441"/>
            <a:ext cx="3843668" cy="596426"/>
          </a:xfrm>
          <a:prstGeom prst="roundRect">
            <a:avLst>
              <a:gd name="adj" fmla="val 19824"/>
            </a:avLst>
          </a:prstGeom>
          <a:solidFill>
            <a:schemeClr val="accent1">
              <a:lumMod val="50000"/>
            </a:schemeClr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48920" tIns="248920" rIns="248920" bIns="3093719" spcCol="1270" anchor="ctr"/>
          <a:lstStyle/>
          <a:p>
            <a:pPr algn="ctr" defTabSz="1555750">
              <a:lnSpc>
                <a:spcPct val="90000"/>
              </a:lnSpc>
              <a:spcAft>
                <a:spcPct val="35000"/>
              </a:spcAft>
              <a:defRPr/>
            </a:pPr>
            <a:endParaRPr lang="ko-KR" altLang="en-US" sz="3500" dirty="0">
              <a:solidFill>
                <a:srgbClr val="1F497D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15"/>
          <p:cNvSpPr txBox="1">
            <a:spLocks noChangeArrowheads="1"/>
          </p:cNvSpPr>
          <p:nvPr/>
        </p:nvSpPr>
        <p:spPr bwMode="auto">
          <a:xfrm>
            <a:off x="3092403" y="2681552"/>
            <a:ext cx="20701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ko-KR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УСЛОВИЯ</a:t>
            </a:r>
            <a:endParaRPr lang="en-US" altLang="ko-KR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 bwMode="auto">
          <a:xfrm>
            <a:off x="7267384" y="4447748"/>
            <a:ext cx="377812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  <a:cs typeface="Arial" panose="020B0604020202020204" pitchFamily="34" charset="0"/>
              </a:rPr>
              <a:t>Субсидия предоставляется для субъектов МСП – производителей товаров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4174166" y="1485123"/>
            <a:ext cx="6741908" cy="70301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ru-RU" b="1" dirty="0" smtClean="0">
                <a:latin typeface="+mj-lt"/>
                <a:ea typeface="+mj-ea"/>
                <a:cs typeface="+mj-cs"/>
              </a:rPr>
              <a:t>Частичная </a:t>
            </a:r>
            <a:r>
              <a:rPr lang="ru-RU" b="1" dirty="0">
                <a:latin typeface="+mj-lt"/>
                <a:ea typeface="+mj-ea"/>
                <a:cs typeface="+mj-cs"/>
              </a:rPr>
              <a:t>компенсация затрат субъектам МСП, осуществляющим деятельность в области ремесел, народных художественных промыслов, сельского и экологического туризма, на цели, определяемые Правительством Московской области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427196" y="839266"/>
            <a:ext cx="86057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Подпрограмма 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III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«Развитие малого и среднего предпринимательства» государственной программы «Предпринимательство Подмосковья»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cxnSp>
        <p:nvCxnSpPr>
          <p:cNvPr id="22" name="Прямая соединительная линия 21"/>
          <p:cNvCxnSpPr/>
          <p:nvPr/>
        </p:nvCxnSpPr>
        <p:spPr>
          <a:xfrm>
            <a:off x="2308302" y="968097"/>
            <a:ext cx="0" cy="484826"/>
          </a:xfrm>
          <a:prstGeom prst="line">
            <a:avLst/>
          </a:prstGeom>
          <a:ln w="53975" cap="rnd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직사각형 57"/>
          <p:cNvSpPr/>
          <p:nvPr/>
        </p:nvSpPr>
        <p:spPr bwMode="auto">
          <a:xfrm>
            <a:off x="6843364" y="3332749"/>
            <a:ext cx="3973313" cy="3352432"/>
          </a:xfrm>
          <a:prstGeom prst="roundRect">
            <a:avLst>
              <a:gd name="adj" fmla="val 5825"/>
            </a:avLst>
          </a:prstGeom>
          <a:solidFill>
            <a:srgbClr val="CC3300"/>
          </a:solidFill>
          <a:ln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248920" tIns="248920" rIns="248920" bIns="3093719" spcCol="1270" anchor="ctr"/>
          <a:lstStyle/>
          <a:p>
            <a:pPr algn="ctr" defTabSz="1555750">
              <a:lnSpc>
                <a:spcPct val="90000"/>
              </a:lnSpc>
              <a:spcAft>
                <a:spcPct val="35000"/>
              </a:spcAft>
              <a:defRPr/>
            </a:pPr>
            <a:endParaRPr lang="ko-KR" altLang="en-US" sz="3500" dirty="0">
              <a:solidFill>
                <a:srgbClr val="1F497D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직사각형 57"/>
          <p:cNvSpPr/>
          <p:nvPr/>
        </p:nvSpPr>
        <p:spPr bwMode="auto">
          <a:xfrm>
            <a:off x="6843364" y="2570345"/>
            <a:ext cx="3973313" cy="632522"/>
          </a:xfrm>
          <a:prstGeom prst="roundRect">
            <a:avLst>
              <a:gd name="adj" fmla="val 19824"/>
            </a:avLst>
          </a:prstGeom>
          <a:solidFill>
            <a:srgbClr val="800000"/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248920" tIns="248920" rIns="248920" bIns="3093719" spcCol="1270" anchor="ctr"/>
          <a:lstStyle/>
          <a:p>
            <a:pPr algn="ctr" defTabSz="1555750">
              <a:lnSpc>
                <a:spcPct val="90000"/>
              </a:lnSpc>
              <a:spcAft>
                <a:spcPct val="35000"/>
              </a:spcAft>
              <a:defRPr/>
            </a:pPr>
            <a:endParaRPr lang="ko-KR" altLang="en-US" sz="3500" dirty="0">
              <a:solidFill>
                <a:srgbClr val="1F497D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Box 38"/>
          <p:cNvSpPr txBox="1">
            <a:spLocks noChangeArrowheads="1"/>
          </p:cNvSpPr>
          <p:nvPr/>
        </p:nvSpPr>
        <p:spPr bwMode="auto">
          <a:xfrm>
            <a:off x="7545120" y="2547738"/>
            <a:ext cx="286219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ko-KR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НАПРАВЛЕНИЯ ФИНАНСИРОВАНИЯ</a:t>
            </a:r>
            <a:endParaRPr lang="en-US" altLang="ko-KR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 bwMode="auto">
          <a:xfrm>
            <a:off x="7038554" y="3306877"/>
            <a:ext cx="3778124" cy="32932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  <a:cs typeface="Arial" panose="020B0604020202020204" pitchFamily="34" charset="0"/>
              </a:rPr>
              <a:t>Р</a:t>
            </a:r>
            <a:r>
              <a:rPr lang="ru-RU" sz="1600" dirty="0" smtClean="0">
                <a:solidFill>
                  <a:schemeClr val="bg1"/>
                </a:solidFill>
                <a:cs typeface="Arial" panose="020B0604020202020204" pitchFamily="34" charset="0"/>
              </a:rPr>
              <a:t>азвитие </a:t>
            </a:r>
            <a:r>
              <a:rPr lang="ru-RU" sz="1600" dirty="0">
                <a:solidFill>
                  <a:schemeClr val="bg1"/>
                </a:solidFill>
                <a:cs typeface="Arial" panose="020B0604020202020204" pitchFamily="34" charset="0"/>
              </a:rPr>
              <a:t>товаропроводящей сети </a:t>
            </a:r>
            <a:r>
              <a:rPr lang="ru-RU" sz="1600" dirty="0" smtClean="0">
                <a:solidFill>
                  <a:schemeClr val="bg1"/>
                </a:solidFill>
                <a:cs typeface="Arial" panose="020B0604020202020204" pitchFamily="34" charset="0"/>
              </a:rPr>
              <a:t>(</a:t>
            </a:r>
            <a:r>
              <a:rPr lang="ru-RU" sz="1600" dirty="0">
                <a:solidFill>
                  <a:schemeClr val="bg1"/>
                </a:solidFill>
                <a:cs typeface="Arial" panose="020B0604020202020204" pitchFamily="34" charset="0"/>
              </a:rPr>
              <a:t>арендные платежи, выкуп помещения, ремонт, приобретение основных средств</a:t>
            </a:r>
            <a:r>
              <a:rPr lang="ru-RU" sz="1600" dirty="0" smtClean="0">
                <a:solidFill>
                  <a:schemeClr val="bg1"/>
                </a:solidFill>
                <a:cs typeface="Arial" panose="020B0604020202020204" pitchFamily="34" charset="0"/>
              </a:rPr>
              <a:t>)</a:t>
            </a:r>
            <a:endParaRPr lang="ru-RU" sz="1600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r>
              <a:rPr lang="ru-RU" sz="1600" dirty="0">
                <a:solidFill>
                  <a:schemeClr val="bg1"/>
                </a:solidFill>
                <a:cs typeface="Arial" panose="020B0604020202020204" pitchFamily="34" charset="0"/>
              </a:rPr>
              <a:t>П</a:t>
            </a:r>
            <a:r>
              <a:rPr lang="ru-RU" sz="1600" dirty="0" smtClean="0">
                <a:solidFill>
                  <a:schemeClr val="bg1"/>
                </a:solidFill>
                <a:cs typeface="Arial" panose="020B0604020202020204" pitchFamily="34" charset="0"/>
              </a:rPr>
              <a:t>риобретение </a:t>
            </a:r>
            <a:r>
              <a:rPr lang="ru-RU" sz="1600" dirty="0">
                <a:solidFill>
                  <a:schemeClr val="bg1"/>
                </a:solidFill>
                <a:cs typeface="Arial" panose="020B0604020202020204" pitchFamily="34" charset="0"/>
              </a:rPr>
              <a:t>сырья, расходных материалов и инструментов для изготовления изделий </a:t>
            </a:r>
            <a:r>
              <a:rPr lang="ru-RU" sz="1600" dirty="0" smtClean="0">
                <a:solidFill>
                  <a:schemeClr val="bg1"/>
                </a:solidFill>
                <a:cs typeface="Arial" panose="020B0604020202020204" pitchFamily="34" charset="0"/>
              </a:rPr>
              <a:t>НХП и ремесел</a:t>
            </a:r>
            <a:endParaRPr lang="ru-RU" sz="1600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r>
              <a:rPr lang="ru-RU" sz="1600" dirty="0">
                <a:solidFill>
                  <a:schemeClr val="bg1"/>
                </a:solidFill>
                <a:cs typeface="Arial" panose="020B0604020202020204" pitchFamily="34" charset="0"/>
              </a:rPr>
              <a:t>П</a:t>
            </a:r>
            <a:r>
              <a:rPr lang="ru-RU" sz="1600" dirty="0" smtClean="0">
                <a:solidFill>
                  <a:schemeClr val="bg1"/>
                </a:solidFill>
                <a:cs typeface="Arial" panose="020B0604020202020204" pitchFamily="34" charset="0"/>
              </a:rPr>
              <a:t>ервый </a:t>
            </a:r>
            <a:r>
              <a:rPr lang="ru-RU" sz="1600" dirty="0">
                <a:solidFill>
                  <a:schemeClr val="bg1"/>
                </a:solidFill>
                <a:cs typeface="Arial" panose="020B0604020202020204" pitchFamily="34" charset="0"/>
              </a:rPr>
              <a:t>взнос (аванс) по договорам лизинга </a:t>
            </a:r>
            <a:r>
              <a:rPr lang="ru-RU" sz="1600" dirty="0" smtClean="0">
                <a:solidFill>
                  <a:schemeClr val="bg1"/>
                </a:solidFill>
                <a:cs typeface="Arial" panose="020B0604020202020204" pitchFamily="34" charset="0"/>
              </a:rPr>
              <a:t>оборудования</a:t>
            </a:r>
            <a:endParaRPr lang="ru-RU" sz="1600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r>
              <a:rPr lang="ru-RU" sz="1600" dirty="0">
                <a:solidFill>
                  <a:schemeClr val="bg1"/>
                </a:solidFill>
                <a:cs typeface="Arial" panose="020B0604020202020204" pitchFamily="34" charset="0"/>
              </a:rPr>
              <a:t>П</a:t>
            </a:r>
            <a:r>
              <a:rPr lang="ru-RU" sz="1600" dirty="0" smtClean="0">
                <a:solidFill>
                  <a:schemeClr val="bg1"/>
                </a:solidFill>
                <a:cs typeface="Arial" panose="020B0604020202020204" pitchFamily="34" charset="0"/>
              </a:rPr>
              <a:t>риобретение </a:t>
            </a:r>
            <a:r>
              <a:rPr lang="ru-RU" sz="1600" dirty="0">
                <a:solidFill>
                  <a:schemeClr val="bg1"/>
                </a:solidFill>
                <a:cs typeface="Arial" panose="020B0604020202020204" pitchFamily="34" charset="0"/>
              </a:rPr>
              <a:t>оборудования в целях создания, и (или) развития либо модернизации производства товаров;</a:t>
            </a:r>
          </a:p>
          <a:p>
            <a:r>
              <a:rPr lang="ru-RU" sz="1600" dirty="0">
                <a:solidFill>
                  <a:schemeClr val="bg1"/>
                </a:solidFill>
                <a:cs typeface="Arial" panose="020B0604020202020204" pitchFamily="34" charset="0"/>
              </a:rPr>
              <a:t>П</a:t>
            </a:r>
            <a:r>
              <a:rPr lang="ru-RU" sz="1600" dirty="0" smtClean="0">
                <a:solidFill>
                  <a:schemeClr val="bg1"/>
                </a:solidFill>
                <a:cs typeface="Arial" panose="020B0604020202020204" pitchFamily="34" charset="0"/>
              </a:rPr>
              <a:t>роценты </a:t>
            </a:r>
            <a:r>
              <a:rPr lang="ru-RU" sz="1600" dirty="0">
                <a:solidFill>
                  <a:schemeClr val="bg1"/>
                </a:solidFill>
                <a:cs typeface="Arial" panose="020B0604020202020204" pitchFamily="34" charset="0"/>
              </a:rPr>
              <a:t>по </a:t>
            </a:r>
            <a:r>
              <a:rPr lang="ru-RU" sz="1600" dirty="0" smtClean="0">
                <a:solidFill>
                  <a:schemeClr val="bg1"/>
                </a:solidFill>
                <a:cs typeface="Arial" panose="020B0604020202020204" pitchFamily="34" charset="0"/>
              </a:rPr>
              <a:t>кредиту</a:t>
            </a:r>
            <a:endParaRPr lang="ru-RU" sz="16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pic>
        <p:nvPicPr>
          <p:cNvPr id="1026" name="Picture 2" descr="http://www.orel-adm.ru/images/%D1%80%D0%B5%D0%BC%D0%B5%D1%81%D0%BB%D0%BE.jpe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141" b="91445" l="2191" r="9671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561604" y="1547151"/>
            <a:ext cx="1333017" cy="1097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93701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965" y="1"/>
            <a:ext cx="1469419" cy="1136800"/>
          </a:xfrm>
          <a:prstGeom prst="rect">
            <a:avLst/>
          </a:prstGeom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2117903" y="-86800"/>
            <a:ext cx="10992678" cy="116758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b="1" dirty="0">
                <a:solidFill>
                  <a:srgbClr val="002060"/>
                </a:solidFill>
              </a:rPr>
              <a:t>Налоговые льготы для МСП</a:t>
            </a:r>
          </a:p>
        </p:txBody>
      </p:sp>
      <p:sp>
        <p:nvSpPr>
          <p:cNvPr id="17" name="자유형 38"/>
          <p:cNvSpPr/>
          <p:nvPr/>
        </p:nvSpPr>
        <p:spPr>
          <a:xfrm>
            <a:off x="2037111" y="2034388"/>
            <a:ext cx="2107995" cy="2107995"/>
          </a:xfrm>
          <a:custGeom>
            <a:avLst/>
            <a:gdLst>
              <a:gd name="connsiteX0" fmla="*/ 0 w 2438400"/>
              <a:gd name="connsiteY0" fmla="*/ 1219200 h 2438400"/>
              <a:gd name="connsiteX1" fmla="*/ 357097 w 2438400"/>
              <a:gd name="connsiteY1" fmla="*/ 357096 h 2438400"/>
              <a:gd name="connsiteX2" fmla="*/ 1219202 w 2438400"/>
              <a:gd name="connsiteY2" fmla="*/ 2 h 2438400"/>
              <a:gd name="connsiteX3" fmla="*/ 2081306 w 2438400"/>
              <a:gd name="connsiteY3" fmla="*/ 357099 h 2438400"/>
              <a:gd name="connsiteX4" fmla="*/ 2438400 w 2438400"/>
              <a:gd name="connsiteY4" fmla="*/ 1219204 h 2438400"/>
              <a:gd name="connsiteX5" fmla="*/ 2081304 w 2438400"/>
              <a:gd name="connsiteY5" fmla="*/ 2081309 h 2438400"/>
              <a:gd name="connsiteX6" fmla="*/ 1219199 w 2438400"/>
              <a:gd name="connsiteY6" fmla="*/ 2438404 h 2438400"/>
              <a:gd name="connsiteX7" fmla="*/ 357094 w 2438400"/>
              <a:gd name="connsiteY7" fmla="*/ 2081308 h 2438400"/>
              <a:gd name="connsiteX8" fmla="*/ -1 w 2438400"/>
              <a:gd name="connsiteY8" fmla="*/ 1219203 h 2438400"/>
              <a:gd name="connsiteX9" fmla="*/ 0 w 2438400"/>
              <a:gd name="connsiteY9" fmla="*/ 1219200 h 243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438400" h="2438400">
                <a:moveTo>
                  <a:pt x="0" y="1219200"/>
                </a:moveTo>
                <a:cubicBezTo>
                  <a:pt x="0" y="895848"/>
                  <a:pt x="128452" y="585740"/>
                  <a:pt x="357097" y="357096"/>
                </a:cubicBezTo>
                <a:cubicBezTo>
                  <a:pt x="585742" y="128452"/>
                  <a:pt x="895850" y="1"/>
                  <a:pt x="1219202" y="2"/>
                </a:cubicBezTo>
                <a:cubicBezTo>
                  <a:pt x="1542554" y="2"/>
                  <a:pt x="1852662" y="128454"/>
                  <a:pt x="2081306" y="357099"/>
                </a:cubicBezTo>
                <a:cubicBezTo>
                  <a:pt x="2309950" y="585744"/>
                  <a:pt x="2438401" y="895852"/>
                  <a:pt x="2438400" y="1219204"/>
                </a:cubicBezTo>
                <a:cubicBezTo>
                  <a:pt x="2438400" y="1542556"/>
                  <a:pt x="2309949" y="1852664"/>
                  <a:pt x="2081304" y="2081309"/>
                </a:cubicBezTo>
                <a:cubicBezTo>
                  <a:pt x="1852659" y="2309953"/>
                  <a:pt x="1542551" y="2438404"/>
                  <a:pt x="1219199" y="2438404"/>
                </a:cubicBezTo>
                <a:cubicBezTo>
                  <a:pt x="895847" y="2438404"/>
                  <a:pt x="585739" y="2309952"/>
                  <a:pt x="357094" y="2081308"/>
                </a:cubicBezTo>
                <a:cubicBezTo>
                  <a:pt x="128450" y="1852663"/>
                  <a:pt x="-1" y="1542555"/>
                  <a:pt x="-1" y="1219203"/>
                </a:cubicBezTo>
                <a:cubicBezTo>
                  <a:pt x="-1" y="1219202"/>
                  <a:pt x="0" y="1219201"/>
                  <a:pt x="0" y="1219200"/>
                </a:cubicBezTo>
                <a:close/>
              </a:path>
            </a:pathLst>
          </a:custGeom>
          <a:gradFill>
            <a:gsLst>
              <a:gs pos="0">
                <a:schemeClr val="tx2">
                  <a:lumMod val="60000"/>
                  <a:lumOff val="40000"/>
                </a:schemeClr>
              </a:gs>
              <a:gs pos="80000">
                <a:schemeClr val="bg1">
                  <a:lumMod val="75000"/>
                </a:schemeClr>
              </a:gs>
              <a:gs pos="100000">
                <a:schemeClr val="bg1">
                  <a:lumMod val="85000"/>
                </a:schemeClr>
              </a:gs>
            </a:gsLst>
            <a:lin ang="16200000" scaled="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spcFirstLastPara="0" vert="horz" wrap="square" lIns="745744" tIns="629920" rIns="229616" bIns="467360" numCol="1" spcCol="1270" anchor="ctr" anchorCtr="0">
            <a:noAutofit/>
          </a:bodyPr>
          <a:lstStyle/>
          <a:p>
            <a:pPr lvl="0" algn="ctr" defTabSz="2889250" latinLnBrk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ko-KR" altLang="en-US" sz="6000" kern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Freeform 22"/>
          <p:cNvSpPr>
            <a:spLocks/>
          </p:cNvSpPr>
          <p:nvPr/>
        </p:nvSpPr>
        <p:spPr bwMode="auto">
          <a:xfrm>
            <a:off x="2209279" y="2076722"/>
            <a:ext cx="1754885" cy="530884"/>
          </a:xfrm>
          <a:custGeom>
            <a:avLst/>
            <a:gdLst/>
            <a:ahLst/>
            <a:cxnLst>
              <a:cxn ang="0">
                <a:pos x="0" y="1576"/>
              </a:cxn>
              <a:cxn ang="0">
                <a:pos x="50" y="1462"/>
              </a:cxn>
              <a:cxn ang="0">
                <a:pos x="108" y="1350"/>
              </a:cxn>
              <a:cxn ang="0">
                <a:pos x="170" y="1242"/>
              </a:cxn>
              <a:cxn ang="0">
                <a:pos x="238" y="1138"/>
              </a:cxn>
              <a:cxn ang="0">
                <a:pos x="310" y="1036"/>
              </a:cxn>
              <a:cxn ang="0">
                <a:pos x="386" y="940"/>
              </a:cxn>
              <a:cxn ang="0">
                <a:pos x="468" y="846"/>
              </a:cxn>
              <a:cxn ang="0">
                <a:pos x="552" y="756"/>
              </a:cxn>
              <a:cxn ang="0">
                <a:pos x="596" y="712"/>
              </a:cxn>
              <a:cxn ang="0">
                <a:pos x="688" y="630"/>
              </a:cxn>
              <a:cxn ang="0">
                <a:pos x="784" y="550"/>
              </a:cxn>
              <a:cxn ang="0">
                <a:pos x="884" y="476"/>
              </a:cxn>
              <a:cxn ang="0">
                <a:pos x="986" y="406"/>
              </a:cxn>
              <a:cxn ang="0">
                <a:pos x="1092" y="342"/>
              </a:cxn>
              <a:cxn ang="0">
                <a:pos x="1202" y="282"/>
              </a:cxn>
              <a:cxn ang="0">
                <a:pos x="1316" y="228"/>
              </a:cxn>
              <a:cxn ang="0">
                <a:pos x="1374" y="202"/>
              </a:cxn>
              <a:cxn ang="0">
                <a:pos x="1490" y="156"/>
              </a:cxn>
              <a:cxn ang="0">
                <a:pos x="1610" y="116"/>
              </a:cxn>
              <a:cxn ang="0">
                <a:pos x="1732" y="80"/>
              </a:cxn>
              <a:cxn ang="0">
                <a:pos x="1858" y="52"/>
              </a:cxn>
              <a:cxn ang="0">
                <a:pos x="1984" y="30"/>
              </a:cxn>
              <a:cxn ang="0">
                <a:pos x="2114" y="12"/>
              </a:cxn>
              <a:cxn ang="0">
                <a:pos x="2246" y="2"/>
              </a:cxn>
              <a:cxn ang="0">
                <a:pos x="2378" y="0"/>
              </a:cxn>
              <a:cxn ang="0">
                <a:pos x="2444" y="0"/>
              </a:cxn>
              <a:cxn ang="0">
                <a:pos x="2576" y="8"/>
              </a:cxn>
              <a:cxn ang="0">
                <a:pos x="2706" y="20"/>
              </a:cxn>
              <a:cxn ang="0">
                <a:pos x="2834" y="40"/>
              </a:cxn>
              <a:cxn ang="0">
                <a:pos x="2962" y="66"/>
              </a:cxn>
              <a:cxn ang="0">
                <a:pos x="3084" y="98"/>
              </a:cxn>
              <a:cxn ang="0">
                <a:pos x="3206" y="136"/>
              </a:cxn>
              <a:cxn ang="0">
                <a:pos x="3324" y="178"/>
              </a:cxn>
              <a:cxn ang="0">
                <a:pos x="3382" y="202"/>
              </a:cxn>
              <a:cxn ang="0">
                <a:pos x="3498" y="254"/>
              </a:cxn>
              <a:cxn ang="0">
                <a:pos x="3608" y="312"/>
              </a:cxn>
              <a:cxn ang="0">
                <a:pos x="3716" y="374"/>
              </a:cxn>
              <a:cxn ang="0">
                <a:pos x="3822" y="440"/>
              </a:cxn>
              <a:cxn ang="0">
                <a:pos x="3922" y="512"/>
              </a:cxn>
              <a:cxn ang="0">
                <a:pos x="4020" y="590"/>
              </a:cxn>
              <a:cxn ang="0">
                <a:pos x="4114" y="670"/>
              </a:cxn>
              <a:cxn ang="0">
                <a:pos x="4204" y="756"/>
              </a:cxn>
              <a:cxn ang="0">
                <a:pos x="4246" y="800"/>
              </a:cxn>
              <a:cxn ang="0">
                <a:pos x="4330" y="892"/>
              </a:cxn>
              <a:cxn ang="0">
                <a:pos x="4410" y="988"/>
              </a:cxn>
              <a:cxn ang="0">
                <a:pos x="4484" y="1086"/>
              </a:cxn>
              <a:cxn ang="0">
                <a:pos x="4552" y="1190"/>
              </a:cxn>
              <a:cxn ang="0">
                <a:pos x="4618" y="1296"/>
              </a:cxn>
              <a:cxn ang="0">
                <a:pos x="4678" y="1406"/>
              </a:cxn>
              <a:cxn ang="0">
                <a:pos x="4732" y="1518"/>
              </a:cxn>
              <a:cxn ang="0">
                <a:pos x="0" y="1576"/>
              </a:cxn>
            </a:cxnLst>
            <a:rect l="0" t="0" r="r" b="b"/>
            <a:pathLst>
              <a:path w="4756" h="1576">
                <a:moveTo>
                  <a:pt x="0" y="1576"/>
                </a:moveTo>
                <a:lnTo>
                  <a:pt x="0" y="1576"/>
                </a:lnTo>
                <a:lnTo>
                  <a:pt x="24" y="1518"/>
                </a:lnTo>
                <a:lnTo>
                  <a:pt x="50" y="1462"/>
                </a:lnTo>
                <a:lnTo>
                  <a:pt x="78" y="1406"/>
                </a:lnTo>
                <a:lnTo>
                  <a:pt x="108" y="1350"/>
                </a:lnTo>
                <a:lnTo>
                  <a:pt x="138" y="1296"/>
                </a:lnTo>
                <a:lnTo>
                  <a:pt x="170" y="1242"/>
                </a:lnTo>
                <a:lnTo>
                  <a:pt x="204" y="1190"/>
                </a:lnTo>
                <a:lnTo>
                  <a:pt x="238" y="1138"/>
                </a:lnTo>
                <a:lnTo>
                  <a:pt x="272" y="1086"/>
                </a:lnTo>
                <a:lnTo>
                  <a:pt x="310" y="1036"/>
                </a:lnTo>
                <a:lnTo>
                  <a:pt x="348" y="988"/>
                </a:lnTo>
                <a:lnTo>
                  <a:pt x="386" y="940"/>
                </a:lnTo>
                <a:lnTo>
                  <a:pt x="426" y="892"/>
                </a:lnTo>
                <a:lnTo>
                  <a:pt x="468" y="846"/>
                </a:lnTo>
                <a:lnTo>
                  <a:pt x="510" y="800"/>
                </a:lnTo>
                <a:lnTo>
                  <a:pt x="552" y="756"/>
                </a:lnTo>
                <a:lnTo>
                  <a:pt x="552" y="756"/>
                </a:lnTo>
                <a:lnTo>
                  <a:pt x="596" y="712"/>
                </a:lnTo>
                <a:lnTo>
                  <a:pt x="642" y="670"/>
                </a:lnTo>
                <a:lnTo>
                  <a:pt x="688" y="630"/>
                </a:lnTo>
                <a:lnTo>
                  <a:pt x="736" y="590"/>
                </a:lnTo>
                <a:lnTo>
                  <a:pt x="784" y="550"/>
                </a:lnTo>
                <a:lnTo>
                  <a:pt x="834" y="512"/>
                </a:lnTo>
                <a:lnTo>
                  <a:pt x="884" y="476"/>
                </a:lnTo>
                <a:lnTo>
                  <a:pt x="934" y="440"/>
                </a:lnTo>
                <a:lnTo>
                  <a:pt x="986" y="406"/>
                </a:lnTo>
                <a:lnTo>
                  <a:pt x="1040" y="374"/>
                </a:lnTo>
                <a:lnTo>
                  <a:pt x="1092" y="342"/>
                </a:lnTo>
                <a:lnTo>
                  <a:pt x="1148" y="312"/>
                </a:lnTo>
                <a:lnTo>
                  <a:pt x="1202" y="282"/>
                </a:lnTo>
                <a:lnTo>
                  <a:pt x="1258" y="254"/>
                </a:lnTo>
                <a:lnTo>
                  <a:pt x="1316" y="228"/>
                </a:lnTo>
                <a:lnTo>
                  <a:pt x="1374" y="202"/>
                </a:lnTo>
                <a:lnTo>
                  <a:pt x="1374" y="202"/>
                </a:lnTo>
                <a:lnTo>
                  <a:pt x="1432" y="178"/>
                </a:lnTo>
                <a:lnTo>
                  <a:pt x="1490" y="156"/>
                </a:lnTo>
                <a:lnTo>
                  <a:pt x="1550" y="136"/>
                </a:lnTo>
                <a:lnTo>
                  <a:pt x="1610" y="116"/>
                </a:lnTo>
                <a:lnTo>
                  <a:pt x="1672" y="98"/>
                </a:lnTo>
                <a:lnTo>
                  <a:pt x="1732" y="80"/>
                </a:lnTo>
                <a:lnTo>
                  <a:pt x="1794" y="66"/>
                </a:lnTo>
                <a:lnTo>
                  <a:pt x="1858" y="52"/>
                </a:lnTo>
                <a:lnTo>
                  <a:pt x="1922" y="40"/>
                </a:lnTo>
                <a:lnTo>
                  <a:pt x="1984" y="30"/>
                </a:lnTo>
                <a:lnTo>
                  <a:pt x="2050" y="20"/>
                </a:lnTo>
                <a:lnTo>
                  <a:pt x="2114" y="12"/>
                </a:lnTo>
                <a:lnTo>
                  <a:pt x="2180" y="8"/>
                </a:lnTo>
                <a:lnTo>
                  <a:pt x="2246" y="2"/>
                </a:lnTo>
                <a:lnTo>
                  <a:pt x="2312" y="0"/>
                </a:lnTo>
                <a:lnTo>
                  <a:pt x="2378" y="0"/>
                </a:lnTo>
                <a:lnTo>
                  <a:pt x="2378" y="0"/>
                </a:lnTo>
                <a:lnTo>
                  <a:pt x="2444" y="0"/>
                </a:lnTo>
                <a:lnTo>
                  <a:pt x="2510" y="2"/>
                </a:lnTo>
                <a:lnTo>
                  <a:pt x="2576" y="8"/>
                </a:lnTo>
                <a:lnTo>
                  <a:pt x="2642" y="12"/>
                </a:lnTo>
                <a:lnTo>
                  <a:pt x="2706" y="20"/>
                </a:lnTo>
                <a:lnTo>
                  <a:pt x="2772" y="30"/>
                </a:lnTo>
                <a:lnTo>
                  <a:pt x="2834" y="40"/>
                </a:lnTo>
                <a:lnTo>
                  <a:pt x="2898" y="52"/>
                </a:lnTo>
                <a:lnTo>
                  <a:pt x="2962" y="66"/>
                </a:lnTo>
                <a:lnTo>
                  <a:pt x="3024" y="80"/>
                </a:lnTo>
                <a:lnTo>
                  <a:pt x="3084" y="98"/>
                </a:lnTo>
                <a:lnTo>
                  <a:pt x="3146" y="116"/>
                </a:lnTo>
                <a:lnTo>
                  <a:pt x="3206" y="136"/>
                </a:lnTo>
                <a:lnTo>
                  <a:pt x="3266" y="156"/>
                </a:lnTo>
                <a:lnTo>
                  <a:pt x="3324" y="178"/>
                </a:lnTo>
                <a:lnTo>
                  <a:pt x="3382" y="202"/>
                </a:lnTo>
                <a:lnTo>
                  <a:pt x="3382" y="202"/>
                </a:lnTo>
                <a:lnTo>
                  <a:pt x="3440" y="228"/>
                </a:lnTo>
                <a:lnTo>
                  <a:pt x="3498" y="254"/>
                </a:lnTo>
                <a:lnTo>
                  <a:pt x="3554" y="282"/>
                </a:lnTo>
                <a:lnTo>
                  <a:pt x="3608" y="312"/>
                </a:lnTo>
                <a:lnTo>
                  <a:pt x="3664" y="342"/>
                </a:lnTo>
                <a:lnTo>
                  <a:pt x="3716" y="374"/>
                </a:lnTo>
                <a:lnTo>
                  <a:pt x="3770" y="406"/>
                </a:lnTo>
                <a:lnTo>
                  <a:pt x="3822" y="440"/>
                </a:lnTo>
                <a:lnTo>
                  <a:pt x="3872" y="476"/>
                </a:lnTo>
                <a:lnTo>
                  <a:pt x="3922" y="512"/>
                </a:lnTo>
                <a:lnTo>
                  <a:pt x="3972" y="550"/>
                </a:lnTo>
                <a:lnTo>
                  <a:pt x="4020" y="590"/>
                </a:lnTo>
                <a:lnTo>
                  <a:pt x="4068" y="630"/>
                </a:lnTo>
                <a:lnTo>
                  <a:pt x="4114" y="670"/>
                </a:lnTo>
                <a:lnTo>
                  <a:pt x="4160" y="712"/>
                </a:lnTo>
                <a:lnTo>
                  <a:pt x="4204" y="756"/>
                </a:lnTo>
                <a:lnTo>
                  <a:pt x="4204" y="756"/>
                </a:lnTo>
                <a:lnTo>
                  <a:pt x="4246" y="800"/>
                </a:lnTo>
                <a:lnTo>
                  <a:pt x="4288" y="846"/>
                </a:lnTo>
                <a:lnTo>
                  <a:pt x="4330" y="892"/>
                </a:lnTo>
                <a:lnTo>
                  <a:pt x="4370" y="940"/>
                </a:lnTo>
                <a:lnTo>
                  <a:pt x="4410" y="988"/>
                </a:lnTo>
                <a:lnTo>
                  <a:pt x="4446" y="1036"/>
                </a:lnTo>
                <a:lnTo>
                  <a:pt x="4484" y="1086"/>
                </a:lnTo>
                <a:lnTo>
                  <a:pt x="4518" y="1138"/>
                </a:lnTo>
                <a:lnTo>
                  <a:pt x="4552" y="1190"/>
                </a:lnTo>
                <a:lnTo>
                  <a:pt x="4586" y="1242"/>
                </a:lnTo>
                <a:lnTo>
                  <a:pt x="4618" y="1296"/>
                </a:lnTo>
                <a:lnTo>
                  <a:pt x="4648" y="1350"/>
                </a:lnTo>
                <a:lnTo>
                  <a:pt x="4678" y="1406"/>
                </a:lnTo>
                <a:lnTo>
                  <a:pt x="4706" y="1462"/>
                </a:lnTo>
                <a:lnTo>
                  <a:pt x="4732" y="1518"/>
                </a:lnTo>
                <a:lnTo>
                  <a:pt x="4756" y="1576"/>
                </a:lnTo>
                <a:lnTo>
                  <a:pt x="0" y="1576"/>
                </a:lnTo>
                <a:close/>
              </a:path>
            </a:pathLst>
          </a:custGeom>
          <a:gradFill rotWithShape="1">
            <a:gsLst>
              <a:gs pos="0">
                <a:srgbClr val="FFFFFF"/>
              </a:gs>
              <a:gs pos="100000">
                <a:srgbClr val="FFFFFF">
                  <a:gamma/>
                  <a:shade val="46275"/>
                  <a:invGamma/>
                  <a:alpha val="0"/>
                </a:srgbClr>
              </a:gs>
            </a:gsLst>
            <a:lin ang="5400000" scaled="1"/>
          </a:gradFill>
          <a:ln w="12700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ko-KR" altLang="en-US" sz="1600"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Oval 23"/>
          <p:cNvSpPr>
            <a:spLocks noChangeArrowheads="1"/>
          </p:cNvSpPr>
          <p:nvPr/>
        </p:nvSpPr>
        <p:spPr bwMode="auto">
          <a:xfrm>
            <a:off x="2562888" y="2174975"/>
            <a:ext cx="276983" cy="274885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67ABF5">
                  <a:alpha val="0"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en-US" sz="160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4" name="그룹 41"/>
          <p:cNvGrpSpPr/>
          <p:nvPr/>
        </p:nvGrpSpPr>
        <p:grpSpPr>
          <a:xfrm>
            <a:off x="5942412" y="1368169"/>
            <a:ext cx="5086064" cy="1583066"/>
            <a:chOff x="6958505" y="1493786"/>
            <a:chExt cx="2129455" cy="1227712"/>
          </a:xfrm>
          <a:gradFill>
            <a:gsLst>
              <a:gs pos="0">
                <a:schemeClr val="accent1">
                  <a:shade val="51000"/>
                  <a:satMod val="130000"/>
                </a:schemeClr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lin ang="16200000" scaled="0"/>
          </a:gradFill>
        </p:grpSpPr>
        <p:sp>
          <p:nvSpPr>
            <p:cNvPr id="25" name="모서리가 둥근 직사각형 25"/>
            <p:cNvSpPr/>
            <p:nvPr/>
          </p:nvSpPr>
          <p:spPr>
            <a:xfrm>
              <a:off x="6967179" y="1493786"/>
              <a:ext cx="2070231" cy="1227712"/>
            </a:xfrm>
            <a:prstGeom prst="roundRect">
              <a:avLst>
                <a:gd name="adj" fmla="val 7000"/>
              </a:avLst>
            </a:prstGeom>
            <a:grpFill/>
            <a:ln>
              <a:noFill/>
            </a:ln>
            <a:effectLst/>
            <a:scene3d>
              <a:camera prst="obliqueBottomRight"/>
              <a:lightRig rig="balanced" dir="t"/>
            </a:scene3d>
            <a:sp3d prstMaterial="plastic">
              <a:bevelT w="0" h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26" name="그룹 46"/>
            <p:cNvGrpSpPr>
              <a:grpSpLocks/>
            </p:cNvGrpSpPr>
            <p:nvPr/>
          </p:nvGrpSpPr>
          <p:grpSpPr bwMode="auto">
            <a:xfrm>
              <a:off x="6958505" y="1510449"/>
              <a:ext cx="2129455" cy="1169579"/>
              <a:chOff x="1411094" y="1592862"/>
              <a:chExt cx="2130243" cy="1171151"/>
            </a:xfrm>
            <a:grpFill/>
          </p:grpSpPr>
          <p:sp>
            <p:nvSpPr>
              <p:cNvPr id="27" name="TextBox 26"/>
              <p:cNvSpPr txBox="1">
                <a:spLocks noChangeArrowheads="1"/>
              </p:cNvSpPr>
              <p:nvPr/>
            </p:nvSpPr>
            <p:spPr bwMode="auto">
              <a:xfrm>
                <a:off x="1411094" y="1592862"/>
                <a:ext cx="2070866" cy="2629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ru-RU" sz="16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Упрощенная система налогообложения </a:t>
                </a:r>
              </a:p>
            </p:txBody>
          </p:sp>
          <p:sp>
            <p:nvSpPr>
              <p:cNvPr id="28" name="TextBox 27"/>
              <p:cNvSpPr txBox="1"/>
              <p:nvPr/>
            </p:nvSpPr>
            <p:spPr bwMode="auto">
              <a:xfrm>
                <a:off x="1427593" y="1855774"/>
                <a:ext cx="2113744" cy="908239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/>
                <a:r>
                  <a:rPr lang="ru-RU" sz="14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Налоговая ставка </a:t>
                </a:r>
              </a:p>
              <a:p>
                <a:pPr algn="ctr"/>
                <a:r>
                  <a:rPr lang="ru-RU" sz="14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доход – расход = 10  % для 39 видов деятельности</a:t>
                </a:r>
              </a:p>
              <a:p>
                <a:pPr algn="ctr"/>
                <a:r>
                  <a:rPr lang="ru-RU" sz="14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Arial" pitchFamily="34" charset="0"/>
                  </a:rPr>
                  <a:t>Действует до 31.12.2018</a:t>
                </a:r>
              </a:p>
              <a:p>
                <a:pPr algn="ctr"/>
                <a:r>
                  <a:rPr lang="ru-RU" sz="1400" b="1" dirty="0">
                    <a:solidFill>
                      <a:schemeClr val="accent3">
                        <a:lumMod val="60000"/>
                        <a:lumOff val="4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Arial" pitchFamily="34" charset="0"/>
                  </a:rPr>
                  <a:t> (Закон МО от 09.04.2015 № 48/2015-ОЗ)</a:t>
                </a:r>
                <a:endParaRPr lang="ru-RU" sz="1400" b="1" dirty="0">
                  <a:solidFill>
                    <a:schemeClr val="accent3">
                      <a:lumMod val="60000"/>
                      <a:lumOff val="40000"/>
                    </a:schemeClr>
                  </a:solidFill>
                  <a:cs typeface="Arial" pitchFamily="34" charset="0"/>
                </a:endParaRPr>
              </a:p>
              <a:p>
                <a:pPr algn="ctr"/>
                <a:r>
                  <a:rPr lang="ru-RU" sz="14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Arial" pitchFamily="34" charset="0"/>
                  </a:rPr>
                  <a:t>Льгота предоставляется автоматически</a:t>
                </a:r>
                <a:endParaRPr kumimoji="0" lang="en-US" altLang="ko-KR" sz="1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endParaRPr>
              </a:p>
            </p:txBody>
          </p:sp>
        </p:grpSp>
      </p:grpSp>
      <p:grpSp>
        <p:nvGrpSpPr>
          <p:cNvPr id="29" name="그룹 43"/>
          <p:cNvGrpSpPr/>
          <p:nvPr/>
        </p:nvGrpSpPr>
        <p:grpSpPr>
          <a:xfrm>
            <a:off x="5933954" y="3168368"/>
            <a:ext cx="5160419" cy="1584176"/>
            <a:chOff x="6983413" y="3293124"/>
            <a:chExt cx="2160587" cy="1228572"/>
          </a:xfrm>
        </p:grpSpPr>
        <p:sp>
          <p:nvSpPr>
            <p:cNvPr id="30" name="모서리가 둥근 직사각형 29"/>
            <p:cNvSpPr/>
            <p:nvPr/>
          </p:nvSpPr>
          <p:spPr>
            <a:xfrm>
              <a:off x="7015938" y="3293985"/>
              <a:ext cx="2070230" cy="1227711"/>
            </a:xfrm>
            <a:prstGeom prst="roundRect">
              <a:avLst>
                <a:gd name="adj" fmla="val 7000"/>
              </a:avLst>
            </a:prstGeom>
            <a:gradFill>
              <a:gsLst>
                <a:gs pos="100000">
                  <a:schemeClr val="tx2">
                    <a:lumMod val="75000"/>
                  </a:schemeClr>
                </a:gs>
                <a:gs pos="80000">
                  <a:schemeClr val="tx2">
                    <a:lumMod val="75000"/>
                  </a:schemeClr>
                </a:gs>
                <a:gs pos="100000">
                  <a:srgbClr val="2A65AC"/>
                </a:gs>
              </a:gsLst>
              <a:lin ang="16200000" scaled="0"/>
            </a:gradFill>
            <a:ln>
              <a:noFill/>
            </a:ln>
            <a:effectLst/>
            <a:scene3d>
              <a:camera prst="obliqueBottomRight"/>
              <a:lightRig rig="balanced" dir="t"/>
            </a:scene3d>
            <a:sp3d prstMaterial="plastic">
              <a:bevelT w="0" h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 sz="160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31" name="그룹 49"/>
            <p:cNvGrpSpPr>
              <a:grpSpLocks/>
            </p:cNvGrpSpPr>
            <p:nvPr/>
          </p:nvGrpSpPr>
          <p:grpSpPr bwMode="auto">
            <a:xfrm>
              <a:off x="6983413" y="3293124"/>
              <a:ext cx="2160587" cy="1172729"/>
              <a:chOff x="1411094" y="1575312"/>
              <a:chExt cx="2159799" cy="1174305"/>
            </a:xfrm>
          </p:grpSpPr>
          <p:sp>
            <p:nvSpPr>
              <p:cNvPr id="32" name="TextBox 62"/>
              <p:cNvSpPr txBox="1">
                <a:spLocks noChangeArrowheads="1"/>
              </p:cNvSpPr>
              <p:nvPr/>
            </p:nvSpPr>
            <p:spPr bwMode="auto">
              <a:xfrm>
                <a:off x="1411094" y="1575312"/>
                <a:ext cx="2092733" cy="2629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ru-RU" sz="16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Патентная система налогообложения</a:t>
                </a:r>
                <a:endParaRPr kumimoji="0" lang="en-US" altLang="ko-KR" sz="1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ea typeface="맑은 고딕" pitchFamily="50" charset="-127"/>
                  <a:cs typeface="Arial" pitchFamily="34" charset="0"/>
                </a:endParaRPr>
              </a:p>
            </p:txBody>
          </p:sp>
          <p:sp>
            <p:nvSpPr>
              <p:cNvPr id="33" name="TextBox 32"/>
              <p:cNvSpPr txBox="1"/>
              <p:nvPr/>
            </p:nvSpPr>
            <p:spPr bwMode="auto">
              <a:xfrm>
                <a:off x="1457114" y="1841379"/>
                <a:ext cx="2113779" cy="908238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/>
                <a:r>
                  <a:rPr lang="ru-RU" sz="1400" b="1" dirty="0">
                    <a:solidFill>
                      <a:schemeClr val="accent3">
                        <a:lumMod val="60000"/>
                        <a:lumOff val="4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«Налоговые каникулы» ( 37 видов деятельности)</a:t>
                </a:r>
              </a:p>
              <a:p>
                <a:r>
                  <a:rPr lang="ru-RU" sz="14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Налоговая ставка 0 % для впервые зарегистрированных ИП  на 2 года (производственная, социальная   + с 1 января 2016 бытовые услуги населению)</a:t>
                </a:r>
              </a:p>
              <a:p>
                <a:pPr algn="ctr"/>
                <a:r>
                  <a:rPr lang="ru-RU" sz="14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Arial" pitchFamily="34" charset="0"/>
                  </a:rPr>
                  <a:t> Льгота предоставляется по письменному заявлению </a:t>
                </a:r>
              </a:p>
            </p:txBody>
          </p:sp>
        </p:grpSp>
      </p:grpSp>
      <p:grpSp>
        <p:nvGrpSpPr>
          <p:cNvPr id="34" name="그룹 40"/>
          <p:cNvGrpSpPr/>
          <p:nvPr/>
        </p:nvGrpSpPr>
        <p:grpSpPr>
          <a:xfrm>
            <a:off x="5909796" y="4969675"/>
            <a:ext cx="5156631" cy="1583065"/>
            <a:chOff x="6958505" y="4824155"/>
            <a:chExt cx="2159000" cy="1227711"/>
          </a:xfrm>
          <a:gradFill>
            <a:gsLst>
              <a:gs pos="0">
                <a:schemeClr val="bg1">
                  <a:lumMod val="50000"/>
                </a:schemeClr>
              </a:gs>
              <a:gs pos="80000">
                <a:schemeClr val="bg1">
                  <a:lumMod val="75000"/>
                </a:schemeClr>
              </a:gs>
              <a:gs pos="100000">
                <a:schemeClr val="bg1">
                  <a:lumMod val="85000"/>
                </a:schemeClr>
              </a:gs>
            </a:gsLst>
            <a:lin ang="16200000" scaled="0"/>
          </a:gradFill>
        </p:grpSpPr>
        <p:sp>
          <p:nvSpPr>
            <p:cNvPr id="35" name="모서리가 둥근 직사각형 33"/>
            <p:cNvSpPr/>
            <p:nvPr/>
          </p:nvSpPr>
          <p:spPr>
            <a:xfrm>
              <a:off x="7013295" y="4824155"/>
              <a:ext cx="2070230" cy="1227711"/>
            </a:xfrm>
            <a:prstGeom prst="roundRect">
              <a:avLst>
                <a:gd name="adj" fmla="val 7000"/>
              </a:avLst>
            </a:prstGeom>
            <a:grpFill/>
            <a:ln>
              <a:noFill/>
            </a:ln>
            <a:effectLst/>
            <a:scene3d>
              <a:camera prst="obliqueBottomRight"/>
              <a:lightRig rig="balanced" dir="t"/>
            </a:scene3d>
            <a:sp3d prstMaterial="plastic">
              <a:bevelT w="0" h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36" name="그룹 53"/>
            <p:cNvGrpSpPr>
              <a:grpSpLocks/>
            </p:cNvGrpSpPr>
            <p:nvPr/>
          </p:nvGrpSpPr>
          <p:grpSpPr bwMode="auto">
            <a:xfrm>
              <a:off x="6958505" y="4839960"/>
              <a:ext cx="2159000" cy="1113733"/>
              <a:chOff x="1411094" y="1592000"/>
              <a:chExt cx="2159799" cy="1115230"/>
            </a:xfrm>
            <a:grpFill/>
          </p:grpSpPr>
          <p:sp>
            <p:nvSpPr>
              <p:cNvPr id="37" name="TextBox 62"/>
              <p:cNvSpPr txBox="1">
                <a:spLocks noChangeArrowheads="1"/>
              </p:cNvSpPr>
              <p:nvPr/>
            </p:nvSpPr>
            <p:spPr bwMode="auto">
              <a:xfrm>
                <a:off x="1411094" y="1592000"/>
                <a:ext cx="2115333" cy="2629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ru-RU" sz="1600" b="1" dirty="0"/>
                  <a:t>Единый налог на вмененный доход</a:t>
                </a:r>
              </a:p>
            </p:txBody>
          </p:sp>
          <p:sp>
            <p:nvSpPr>
              <p:cNvPr id="38" name="TextBox 37"/>
              <p:cNvSpPr txBox="1"/>
              <p:nvPr/>
            </p:nvSpPr>
            <p:spPr bwMode="auto">
              <a:xfrm>
                <a:off x="1457148" y="1798992"/>
                <a:ext cx="2113745" cy="908238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/>
                <a:r>
                  <a:rPr lang="ru-RU" sz="14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«Налоговые каникулы» (49 видов деятельности)</a:t>
                </a:r>
              </a:p>
              <a:p>
                <a:r>
                  <a:rPr lang="ru-RU" sz="1400" dirty="0"/>
                  <a:t>Налоговая ставка 0 % для впервые зарегистрированных ИП  на 2 года (производственная, социальная и (или) научная сферы  + с 1 января 2016 бытовые услуги населению)</a:t>
                </a:r>
                <a:r>
                  <a:rPr lang="ru-RU" sz="1400" b="1" dirty="0">
                    <a:cs typeface="Arial" pitchFamily="34" charset="0"/>
                  </a:rPr>
                  <a:t> </a:t>
                </a:r>
              </a:p>
              <a:p>
                <a:pPr algn="ctr"/>
                <a:r>
                  <a:rPr lang="ru-RU" sz="1400" b="1" dirty="0">
                    <a:cs typeface="Arial" pitchFamily="34" charset="0"/>
                  </a:rPr>
                  <a:t>Льгота предоставляется по письменному заявлению </a:t>
                </a:r>
              </a:p>
            </p:txBody>
          </p:sp>
        </p:grpSp>
      </p:grpSp>
      <p:sp>
        <p:nvSpPr>
          <p:cNvPr id="39" name="자유형 9"/>
          <p:cNvSpPr/>
          <p:nvPr/>
        </p:nvSpPr>
        <p:spPr>
          <a:xfrm>
            <a:off x="2613733" y="3014524"/>
            <a:ext cx="2107995" cy="2107995"/>
          </a:xfrm>
          <a:custGeom>
            <a:avLst/>
            <a:gdLst>
              <a:gd name="connsiteX0" fmla="*/ 0 w 2438400"/>
              <a:gd name="connsiteY0" fmla="*/ 1219200 h 2438400"/>
              <a:gd name="connsiteX1" fmla="*/ 357097 w 2438400"/>
              <a:gd name="connsiteY1" fmla="*/ 357096 h 2438400"/>
              <a:gd name="connsiteX2" fmla="*/ 1219202 w 2438400"/>
              <a:gd name="connsiteY2" fmla="*/ 2 h 2438400"/>
              <a:gd name="connsiteX3" fmla="*/ 2081306 w 2438400"/>
              <a:gd name="connsiteY3" fmla="*/ 357099 h 2438400"/>
              <a:gd name="connsiteX4" fmla="*/ 2438400 w 2438400"/>
              <a:gd name="connsiteY4" fmla="*/ 1219204 h 2438400"/>
              <a:gd name="connsiteX5" fmla="*/ 2081304 w 2438400"/>
              <a:gd name="connsiteY5" fmla="*/ 2081309 h 2438400"/>
              <a:gd name="connsiteX6" fmla="*/ 1219199 w 2438400"/>
              <a:gd name="connsiteY6" fmla="*/ 2438404 h 2438400"/>
              <a:gd name="connsiteX7" fmla="*/ 357094 w 2438400"/>
              <a:gd name="connsiteY7" fmla="*/ 2081308 h 2438400"/>
              <a:gd name="connsiteX8" fmla="*/ -1 w 2438400"/>
              <a:gd name="connsiteY8" fmla="*/ 1219203 h 2438400"/>
              <a:gd name="connsiteX9" fmla="*/ 0 w 2438400"/>
              <a:gd name="connsiteY9" fmla="*/ 1219200 h 243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438400" h="2438400">
                <a:moveTo>
                  <a:pt x="0" y="1219200"/>
                </a:moveTo>
                <a:cubicBezTo>
                  <a:pt x="0" y="895848"/>
                  <a:pt x="128452" y="585740"/>
                  <a:pt x="357097" y="357096"/>
                </a:cubicBezTo>
                <a:cubicBezTo>
                  <a:pt x="585742" y="128452"/>
                  <a:pt x="895850" y="1"/>
                  <a:pt x="1219202" y="2"/>
                </a:cubicBezTo>
                <a:cubicBezTo>
                  <a:pt x="1542554" y="2"/>
                  <a:pt x="1852662" y="128454"/>
                  <a:pt x="2081306" y="357099"/>
                </a:cubicBezTo>
                <a:cubicBezTo>
                  <a:pt x="2309950" y="585744"/>
                  <a:pt x="2438401" y="895852"/>
                  <a:pt x="2438400" y="1219204"/>
                </a:cubicBezTo>
                <a:cubicBezTo>
                  <a:pt x="2438400" y="1542556"/>
                  <a:pt x="2309949" y="1852664"/>
                  <a:pt x="2081304" y="2081309"/>
                </a:cubicBezTo>
                <a:cubicBezTo>
                  <a:pt x="1852659" y="2309953"/>
                  <a:pt x="1542551" y="2438404"/>
                  <a:pt x="1219199" y="2438404"/>
                </a:cubicBezTo>
                <a:cubicBezTo>
                  <a:pt x="895847" y="2438404"/>
                  <a:pt x="585739" y="2309952"/>
                  <a:pt x="357094" y="2081308"/>
                </a:cubicBezTo>
                <a:cubicBezTo>
                  <a:pt x="128450" y="1852663"/>
                  <a:pt x="-1" y="1542555"/>
                  <a:pt x="-1" y="1219203"/>
                </a:cubicBezTo>
                <a:cubicBezTo>
                  <a:pt x="-1" y="1219202"/>
                  <a:pt x="0" y="1219201"/>
                  <a:pt x="0" y="1219200"/>
                </a:cubicBezTo>
                <a:close/>
              </a:path>
            </a:pathLst>
          </a:custGeom>
          <a:gradFill>
            <a:gsLst>
              <a:gs pos="0">
                <a:schemeClr val="tx1">
                  <a:lumMod val="85000"/>
                  <a:lumOff val="15000"/>
                </a:schemeClr>
              </a:gs>
              <a:gs pos="80000">
                <a:schemeClr val="bg1">
                  <a:lumMod val="75000"/>
                </a:schemeClr>
              </a:gs>
              <a:gs pos="100000">
                <a:schemeClr val="bg1">
                  <a:lumMod val="85000"/>
                </a:schemeClr>
              </a:gs>
            </a:gsLst>
            <a:lin ang="16200000" scaled="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spcFirstLastPara="0" vert="horz" wrap="square" lIns="745744" tIns="629920" rIns="229616" bIns="467360" numCol="1" spcCol="1270" anchor="ctr" anchorCtr="0">
            <a:noAutofit/>
          </a:bodyPr>
          <a:lstStyle/>
          <a:p>
            <a:pPr lvl="0" algn="ctr" defTabSz="2889250" latinLnBrk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ko-KR" altLang="en-US" sz="6000" kern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자유형 10"/>
          <p:cNvSpPr/>
          <p:nvPr/>
        </p:nvSpPr>
        <p:spPr>
          <a:xfrm>
            <a:off x="1483467" y="3014524"/>
            <a:ext cx="2107995" cy="2107995"/>
          </a:xfrm>
          <a:custGeom>
            <a:avLst/>
            <a:gdLst>
              <a:gd name="connsiteX0" fmla="*/ 0 w 2438400"/>
              <a:gd name="connsiteY0" fmla="*/ 1219200 h 2438400"/>
              <a:gd name="connsiteX1" fmla="*/ 357097 w 2438400"/>
              <a:gd name="connsiteY1" fmla="*/ 357096 h 2438400"/>
              <a:gd name="connsiteX2" fmla="*/ 1219202 w 2438400"/>
              <a:gd name="connsiteY2" fmla="*/ 2 h 2438400"/>
              <a:gd name="connsiteX3" fmla="*/ 2081306 w 2438400"/>
              <a:gd name="connsiteY3" fmla="*/ 357099 h 2438400"/>
              <a:gd name="connsiteX4" fmla="*/ 2438400 w 2438400"/>
              <a:gd name="connsiteY4" fmla="*/ 1219204 h 2438400"/>
              <a:gd name="connsiteX5" fmla="*/ 2081304 w 2438400"/>
              <a:gd name="connsiteY5" fmla="*/ 2081309 h 2438400"/>
              <a:gd name="connsiteX6" fmla="*/ 1219199 w 2438400"/>
              <a:gd name="connsiteY6" fmla="*/ 2438404 h 2438400"/>
              <a:gd name="connsiteX7" fmla="*/ 357094 w 2438400"/>
              <a:gd name="connsiteY7" fmla="*/ 2081308 h 2438400"/>
              <a:gd name="connsiteX8" fmla="*/ -1 w 2438400"/>
              <a:gd name="connsiteY8" fmla="*/ 1219203 h 2438400"/>
              <a:gd name="connsiteX9" fmla="*/ 0 w 2438400"/>
              <a:gd name="connsiteY9" fmla="*/ 1219200 h 243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438400" h="2438400">
                <a:moveTo>
                  <a:pt x="0" y="1219200"/>
                </a:moveTo>
                <a:cubicBezTo>
                  <a:pt x="0" y="895848"/>
                  <a:pt x="128452" y="585740"/>
                  <a:pt x="357097" y="357096"/>
                </a:cubicBezTo>
                <a:cubicBezTo>
                  <a:pt x="585742" y="128452"/>
                  <a:pt x="895850" y="1"/>
                  <a:pt x="1219202" y="2"/>
                </a:cubicBezTo>
                <a:cubicBezTo>
                  <a:pt x="1542554" y="2"/>
                  <a:pt x="1852662" y="128454"/>
                  <a:pt x="2081306" y="357099"/>
                </a:cubicBezTo>
                <a:cubicBezTo>
                  <a:pt x="2309950" y="585744"/>
                  <a:pt x="2438401" y="895852"/>
                  <a:pt x="2438400" y="1219204"/>
                </a:cubicBezTo>
                <a:cubicBezTo>
                  <a:pt x="2438400" y="1542556"/>
                  <a:pt x="2309949" y="1852664"/>
                  <a:pt x="2081304" y="2081309"/>
                </a:cubicBezTo>
                <a:cubicBezTo>
                  <a:pt x="1852659" y="2309953"/>
                  <a:pt x="1542551" y="2438404"/>
                  <a:pt x="1219199" y="2438404"/>
                </a:cubicBezTo>
                <a:cubicBezTo>
                  <a:pt x="895847" y="2438404"/>
                  <a:pt x="585739" y="2309952"/>
                  <a:pt x="357094" y="2081308"/>
                </a:cubicBezTo>
                <a:cubicBezTo>
                  <a:pt x="128450" y="1852663"/>
                  <a:pt x="-1" y="1542555"/>
                  <a:pt x="-1" y="1219203"/>
                </a:cubicBezTo>
                <a:cubicBezTo>
                  <a:pt x="-1" y="1219202"/>
                  <a:pt x="0" y="1219201"/>
                  <a:pt x="0" y="1219200"/>
                </a:cubicBezTo>
                <a:close/>
              </a:path>
            </a:pathLst>
          </a:custGeom>
          <a:gradFill>
            <a:gsLst>
              <a:gs pos="0">
                <a:schemeClr val="tx2">
                  <a:lumMod val="50000"/>
                </a:schemeClr>
              </a:gs>
              <a:gs pos="80000">
                <a:schemeClr val="bg1">
                  <a:lumMod val="75000"/>
                </a:schemeClr>
              </a:gs>
              <a:gs pos="100000">
                <a:schemeClr val="bg1">
                  <a:lumMod val="85000"/>
                </a:schemeClr>
              </a:gs>
            </a:gsLst>
            <a:lin ang="16200000" scaled="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spcFirstLastPara="0" vert="horz" wrap="square" lIns="229617" tIns="629920" rIns="745743" bIns="467360" numCol="1" spcCol="1270" anchor="ctr" anchorCtr="0">
            <a:noAutofit/>
          </a:bodyPr>
          <a:lstStyle/>
          <a:p>
            <a:pPr lvl="0" algn="ctr" defTabSz="2889250" latinLnBrk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ko-KR" altLang="en-US" sz="6000" kern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Freeform 14"/>
          <p:cNvSpPr>
            <a:spLocks/>
          </p:cNvSpPr>
          <p:nvPr/>
        </p:nvSpPr>
        <p:spPr bwMode="auto">
          <a:xfrm>
            <a:off x="2592643" y="4093943"/>
            <a:ext cx="1010054" cy="854144"/>
          </a:xfrm>
          <a:custGeom>
            <a:avLst/>
            <a:gdLst/>
            <a:ahLst/>
            <a:cxnLst>
              <a:cxn ang="0">
                <a:pos x="537" y="143"/>
              </a:cxn>
              <a:cxn ang="0">
                <a:pos x="464" y="141"/>
              </a:cxn>
              <a:cxn ang="0">
                <a:pos x="393" y="133"/>
              </a:cxn>
              <a:cxn ang="0">
                <a:pos x="323" y="122"/>
              </a:cxn>
              <a:cxn ang="0">
                <a:pos x="255" y="106"/>
              </a:cxn>
              <a:cxn ang="0">
                <a:pos x="188" y="85"/>
              </a:cxn>
              <a:cxn ang="0">
                <a:pos x="123" y="61"/>
              </a:cxn>
              <a:cxn ang="0">
                <a:pos x="61" y="32"/>
              </a:cxn>
              <a:cxn ang="0">
                <a:pos x="1" y="0"/>
              </a:cxn>
              <a:cxn ang="0">
                <a:pos x="0" y="9"/>
              </a:cxn>
              <a:cxn ang="0">
                <a:pos x="1" y="46"/>
              </a:cxn>
              <a:cxn ang="0">
                <a:pos x="6" y="120"/>
              </a:cxn>
              <a:cxn ang="0">
                <a:pos x="16" y="191"/>
              </a:cxn>
              <a:cxn ang="0">
                <a:pos x="31" y="261"/>
              </a:cxn>
              <a:cxn ang="0">
                <a:pos x="49" y="329"/>
              </a:cxn>
              <a:cxn ang="0">
                <a:pos x="73" y="397"/>
              </a:cxn>
              <a:cxn ang="0">
                <a:pos x="100" y="461"/>
              </a:cxn>
              <a:cxn ang="0">
                <a:pos x="132" y="523"/>
              </a:cxn>
              <a:cxn ang="0">
                <a:pos x="166" y="583"/>
              </a:cxn>
              <a:cxn ang="0">
                <a:pos x="205" y="640"/>
              </a:cxn>
              <a:cxn ang="0">
                <a:pos x="248" y="695"/>
              </a:cxn>
              <a:cxn ang="0">
                <a:pos x="294" y="746"/>
              </a:cxn>
              <a:cxn ang="0">
                <a:pos x="343" y="795"/>
              </a:cxn>
              <a:cxn ang="0">
                <a:pos x="395" y="840"/>
              </a:cxn>
              <a:cxn ang="0">
                <a:pos x="450" y="882"/>
              </a:cxn>
              <a:cxn ang="0">
                <a:pos x="508" y="920"/>
              </a:cxn>
              <a:cxn ang="0">
                <a:pos x="537" y="938"/>
              </a:cxn>
              <a:cxn ang="0">
                <a:pos x="596" y="902"/>
              </a:cxn>
              <a:cxn ang="0">
                <a:pos x="652" y="861"/>
              </a:cxn>
              <a:cxn ang="0">
                <a:pos x="705" y="818"/>
              </a:cxn>
              <a:cxn ang="0">
                <a:pos x="756" y="770"/>
              </a:cxn>
              <a:cxn ang="0">
                <a:pos x="803" y="721"/>
              </a:cxn>
              <a:cxn ang="0">
                <a:pos x="848" y="667"/>
              </a:cxn>
              <a:cxn ang="0">
                <a:pos x="889" y="611"/>
              </a:cxn>
              <a:cxn ang="0">
                <a:pos x="926" y="553"/>
              </a:cxn>
              <a:cxn ang="0">
                <a:pos x="959" y="492"/>
              </a:cxn>
              <a:cxn ang="0">
                <a:pos x="989" y="428"/>
              </a:cxn>
              <a:cxn ang="0">
                <a:pos x="1014" y="363"/>
              </a:cxn>
              <a:cxn ang="0">
                <a:pos x="1035" y="295"/>
              </a:cxn>
              <a:cxn ang="0">
                <a:pos x="1052" y="226"/>
              </a:cxn>
              <a:cxn ang="0">
                <a:pos x="1063" y="155"/>
              </a:cxn>
              <a:cxn ang="0">
                <a:pos x="1071" y="83"/>
              </a:cxn>
              <a:cxn ang="0">
                <a:pos x="1074" y="9"/>
              </a:cxn>
              <a:cxn ang="0">
                <a:pos x="1073" y="0"/>
              </a:cxn>
              <a:cxn ang="0">
                <a:pos x="1043" y="16"/>
              </a:cxn>
              <a:cxn ang="0">
                <a:pos x="982" y="47"/>
              </a:cxn>
              <a:cxn ang="0">
                <a:pos x="918" y="73"/>
              </a:cxn>
              <a:cxn ang="0">
                <a:pos x="853" y="95"/>
              </a:cxn>
              <a:cxn ang="0">
                <a:pos x="786" y="114"/>
              </a:cxn>
              <a:cxn ang="0">
                <a:pos x="716" y="128"/>
              </a:cxn>
              <a:cxn ang="0">
                <a:pos x="645" y="138"/>
              </a:cxn>
              <a:cxn ang="0">
                <a:pos x="574" y="143"/>
              </a:cxn>
              <a:cxn ang="0">
                <a:pos x="537" y="143"/>
              </a:cxn>
            </a:cxnLst>
            <a:rect l="0" t="0" r="r" b="b"/>
            <a:pathLst>
              <a:path w="1074" h="938">
                <a:moveTo>
                  <a:pt x="537" y="143"/>
                </a:moveTo>
                <a:lnTo>
                  <a:pt x="537" y="143"/>
                </a:lnTo>
                <a:lnTo>
                  <a:pt x="500" y="143"/>
                </a:lnTo>
                <a:lnTo>
                  <a:pt x="464" y="141"/>
                </a:lnTo>
                <a:lnTo>
                  <a:pt x="429" y="138"/>
                </a:lnTo>
                <a:lnTo>
                  <a:pt x="393" y="133"/>
                </a:lnTo>
                <a:lnTo>
                  <a:pt x="358" y="128"/>
                </a:lnTo>
                <a:lnTo>
                  <a:pt x="323" y="122"/>
                </a:lnTo>
                <a:lnTo>
                  <a:pt x="288" y="114"/>
                </a:lnTo>
                <a:lnTo>
                  <a:pt x="255" y="106"/>
                </a:lnTo>
                <a:lnTo>
                  <a:pt x="221" y="95"/>
                </a:lnTo>
                <a:lnTo>
                  <a:pt x="188" y="85"/>
                </a:lnTo>
                <a:lnTo>
                  <a:pt x="156" y="73"/>
                </a:lnTo>
                <a:lnTo>
                  <a:pt x="123" y="61"/>
                </a:lnTo>
                <a:lnTo>
                  <a:pt x="92" y="47"/>
                </a:lnTo>
                <a:lnTo>
                  <a:pt x="61" y="32"/>
                </a:lnTo>
                <a:lnTo>
                  <a:pt x="31" y="16"/>
                </a:lnTo>
                <a:lnTo>
                  <a:pt x="1" y="0"/>
                </a:lnTo>
                <a:lnTo>
                  <a:pt x="1" y="0"/>
                </a:lnTo>
                <a:lnTo>
                  <a:pt x="0" y="9"/>
                </a:lnTo>
                <a:lnTo>
                  <a:pt x="0" y="9"/>
                </a:lnTo>
                <a:lnTo>
                  <a:pt x="1" y="46"/>
                </a:lnTo>
                <a:lnTo>
                  <a:pt x="3" y="83"/>
                </a:lnTo>
                <a:lnTo>
                  <a:pt x="6" y="120"/>
                </a:lnTo>
                <a:lnTo>
                  <a:pt x="11" y="155"/>
                </a:lnTo>
                <a:lnTo>
                  <a:pt x="16" y="191"/>
                </a:lnTo>
                <a:lnTo>
                  <a:pt x="22" y="226"/>
                </a:lnTo>
                <a:lnTo>
                  <a:pt x="31" y="261"/>
                </a:lnTo>
                <a:lnTo>
                  <a:pt x="39" y="295"/>
                </a:lnTo>
                <a:lnTo>
                  <a:pt x="49" y="329"/>
                </a:lnTo>
                <a:lnTo>
                  <a:pt x="60" y="363"/>
                </a:lnTo>
                <a:lnTo>
                  <a:pt x="73" y="397"/>
                </a:lnTo>
                <a:lnTo>
                  <a:pt x="85" y="428"/>
                </a:lnTo>
                <a:lnTo>
                  <a:pt x="100" y="461"/>
                </a:lnTo>
                <a:lnTo>
                  <a:pt x="115" y="492"/>
                </a:lnTo>
                <a:lnTo>
                  <a:pt x="132" y="523"/>
                </a:lnTo>
                <a:lnTo>
                  <a:pt x="148" y="553"/>
                </a:lnTo>
                <a:lnTo>
                  <a:pt x="166" y="583"/>
                </a:lnTo>
                <a:lnTo>
                  <a:pt x="185" y="611"/>
                </a:lnTo>
                <a:lnTo>
                  <a:pt x="205" y="640"/>
                </a:lnTo>
                <a:lnTo>
                  <a:pt x="226" y="667"/>
                </a:lnTo>
                <a:lnTo>
                  <a:pt x="248" y="695"/>
                </a:lnTo>
                <a:lnTo>
                  <a:pt x="271" y="721"/>
                </a:lnTo>
                <a:lnTo>
                  <a:pt x="294" y="746"/>
                </a:lnTo>
                <a:lnTo>
                  <a:pt x="318" y="770"/>
                </a:lnTo>
                <a:lnTo>
                  <a:pt x="343" y="795"/>
                </a:lnTo>
                <a:lnTo>
                  <a:pt x="369" y="818"/>
                </a:lnTo>
                <a:lnTo>
                  <a:pt x="395" y="840"/>
                </a:lnTo>
                <a:lnTo>
                  <a:pt x="422" y="861"/>
                </a:lnTo>
                <a:lnTo>
                  <a:pt x="450" y="882"/>
                </a:lnTo>
                <a:lnTo>
                  <a:pt x="478" y="902"/>
                </a:lnTo>
                <a:lnTo>
                  <a:pt x="508" y="920"/>
                </a:lnTo>
                <a:lnTo>
                  <a:pt x="537" y="938"/>
                </a:lnTo>
                <a:lnTo>
                  <a:pt x="537" y="938"/>
                </a:lnTo>
                <a:lnTo>
                  <a:pt x="566" y="920"/>
                </a:lnTo>
                <a:lnTo>
                  <a:pt x="596" y="902"/>
                </a:lnTo>
                <a:lnTo>
                  <a:pt x="624" y="882"/>
                </a:lnTo>
                <a:lnTo>
                  <a:pt x="652" y="861"/>
                </a:lnTo>
                <a:lnTo>
                  <a:pt x="679" y="840"/>
                </a:lnTo>
                <a:lnTo>
                  <a:pt x="705" y="818"/>
                </a:lnTo>
                <a:lnTo>
                  <a:pt x="731" y="795"/>
                </a:lnTo>
                <a:lnTo>
                  <a:pt x="756" y="770"/>
                </a:lnTo>
                <a:lnTo>
                  <a:pt x="780" y="746"/>
                </a:lnTo>
                <a:lnTo>
                  <a:pt x="803" y="721"/>
                </a:lnTo>
                <a:lnTo>
                  <a:pt x="827" y="695"/>
                </a:lnTo>
                <a:lnTo>
                  <a:pt x="848" y="667"/>
                </a:lnTo>
                <a:lnTo>
                  <a:pt x="869" y="640"/>
                </a:lnTo>
                <a:lnTo>
                  <a:pt x="889" y="611"/>
                </a:lnTo>
                <a:lnTo>
                  <a:pt x="908" y="583"/>
                </a:lnTo>
                <a:lnTo>
                  <a:pt x="926" y="553"/>
                </a:lnTo>
                <a:lnTo>
                  <a:pt x="942" y="523"/>
                </a:lnTo>
                <a:lnTo>
                  <a:pt x="959" y="492"/>
                </a:lnTo>
                <a:lnTo>
                  <a:pt x="974" y="461"/>
                </a:lnTo>
                <a:lnTo>
                  <a:pt x="989" y="428"/>
                </a:lnTo>
                <a:lnTo>
                  <a:pt x="1001" y="397"/>
                </a:lnTo>
                <a:lnTo>
                  <a:pt x="1014" y="363"/>
                </a:lnTo>
                <a:lnTo>
                  <a:pt x="1025" y="329"/>
                </a:lnTo>
                <a:lnTo>
                  <a:pt x="1035" y="295"/>
                </a:lnTo>
                <a:lnTo>
                  <a:pt x="1043" y="261"/>
                </a:lnTo>
                <a:lnTo>
                  <a:pt x="1052" y="226"/>
                </a:lnTo>
                <a:lnTo>
                  <a:pt x="1058" y="191"/>
                </a:lnTo>
                <a:lnTo>
                  <a:pt x="1063" y="155"/>
                </a:lnTo>
                <a:lnTo>
                  <a:pt x="1068" y="120"/>
                </a:lnTo>
                <a:lnTo>
                  <a:pt x="1071" y="83"/>
                </a:lnTo>
                <a:lnTo>
                  <a:pt x="1073" y="46"/>
                </a:lnTo>
                <a:lnTo>
                  <a:pt x="1074" y="9"/>
                </a:lnTo>
                <a:lnTo>
                  <a:pt x="1074" y="9"/>
                </a:lnTo>
                <a:lnTo>
                  <a:pt x="1073" y="0"/>
                </a:lnTo>
                <a:lnTo>
                  <a:pt x="1073" y="0"/>
                </a:lnTo>
                <a:lnTo>
                  <a:pt x="1043" y="16"/>
                </a:lnTo>
                <a:lnTo>
                  <a:pt x="1013" y="32"/>
                </a:lnTo>
                <a:lnTo>
                  <a:pt x="982" y="47"/>
                </a:lnTo>
                <a:lnTo>
                  <a:pt x="951" y="61"/>
                </a:lnTo>
                <a:lnTo>
                  <a:pt x="918" y="73"/>
                </a:lnTo>
                <a:lnTo>
                  <a:pt x="886" y="85"/>
                </a:lnTo>
                <a:lnTo>
                  <a:pt x="853" y="95"/>
                </a:lnTo>
                <a:lnTo>
                  <a:pt x="819" y="106"/>
                </a:lnTo>
                <a:lnTo>
                  <a:pt x="786" y="114"/>
                </a:lnTo>
                <a:lnTo>
                  <a:pt x="751" y="122"/>
                </a:lnTo>
                <a:lnTo>
                  <a:pt x="716" y="128"/>
                </a:lnTo>
                <a:lnTo>
                  <a:pt x="681" y="133"/>
                </a:lnTo>
                <a:lnTo>
                  <a:pt x="645" y="138"/>
                </a:lnTo>
                <a:lnTo>
                  <a:pt x="610" y="141"/>
                </a:lnTo>
                <a:lnTo>
                  <a:pt x="574" y="143"/>
                </a:lnTo>
                <a:lnTo>
                  <a:pt x="537" y="143"/>
                </a:lnTo>
                <a:lnTo>
                  <a:pt x="537" y="143"/>
                </a:lnTo>
                <a:close/>
              </a:path>
            </a:pathLst>
          </a:custGeom>
          <a:gradFill>
            <a:gsLst>
              <a:gs pos="0">
                <a:schemeClr val="accent1">
                  <a:shade val="51000"/>
                  <a:satMod val="130000"/>
                </a:schemeClr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lin ang="16200000" scaled="0"/>
          </a:gradFill>
          <a:ln>
            <a:noFill/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ko-KR" altLang="en-US" sz="1600"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Freeform 15"/>
          <p:cNvSpPr>
            <a:spLocks/>
          </p:cNvSpPr>
          <p:nvPr/>
        </p:nvSpPr>
        <p:spPr bwMode="auto">
          <a:xfrm>
            <a:off x="2594404" y="3196946"/>
            <a:ext cx="1010579" cy="1014606"/>
          </a:xfrm>
          <a:custGeom>
            <a:avLst/>
            <a:gdLst/>
            <a:ahLst/>
            <a:cxnLst>
              <a:cxn ang="0">
                <a:pos x="536" y="0"/>
              </a:cxn>
              <a:cxn ang="0">
                <a:pos x="478" y="37"/>
              </a:cxn>
              <a:cxn ang="0">
                <a:pos x="422" y="77"/>
              </a:cxn>
              <a:cxn ang="0">
                <a:pos x="369" y="120"/>
              </a:cxn>
              <a:cxn ang="0">
                <a:pos x="318" y="167"/>
              </a:cxn>
              <a:cxn ang="0">
                <a:pos x="272" y="216"/>
              </a:cxn>
              <a:cxn ang="0">
                <a:pos x="227" y="269"/>
              </a:cxn>
              <a:cxn ang="0">
                <a:pos x="186" y="325"/>
              </a:cxn>
              <a:cxn ang="0">
                <a:pos x="150" y="383"/>
              </a:cxn>
              <a:cxn ang="0">
                <a:pos x="117" y="443"/>
              </a:cxn>
              <a:cxn ang="0">
                <a:pos x="87" y="505"/>
              </a:cxn>
              <a:cxn ang="0">
                <a:pos x="61" y="570"/>
              </a:cxn>
              <a:cxn ang="0">
                <a:pos x="40" y="636"/>
              </a:cxn>
              <a:cxn ang="0">
                <a:pos x="23" y="706"/>
              </a:cxn>
              <a:cxn ang="0">
                <a:pos x="11" y="775"/>
              </a:cxn>
              <a:cxn ang="0">
                <a:pos x="3" y="847"/>
              </a:cxn>
              <a:cxn ang="0">
                <a:pos x="0" y="921"/>
              </a:cxn>
              <a:cxn ang="0">
                <a:pos x="30" y="937"/>
              </a:cxn>
              <a:cxn ang="0">
                <a:pos x="91" y="968"/>
              </a:cxn>
              <a:cxn ang="0">
                <a:pos x="155" y="994"/>
              </a:cxn>
              <a:cxn ang="0">
                <a:pos x="220" y="1016"/>
              </a:cxn>
              <a:cxn ang="0">
                <a:pos x="287" y="1035"/>
              </a:cxn>
              <a:cxn ang="0">
                <a:pos x="357" y="1049"/>
              </a:cxn>
              <a:cxn ang="0">
                <a:pos x="428" y="1059"/>
              </a:cxn>
              <a:cxn ang="0">
                <a:pos x="499" y="1064"/>
              </a:cxn>
              <a:cxn ang="0">
                <a:pos x="536" y="1064"/>
              </a:cxn>
              <a:cxn ang="0">
                <a:pos x="609" y="1062"/>
              </a:cxn>
              <a:cxn ang="0">
                <a:pos x="680" y="1054"/>
              </a:cxn>
              <a:cxn ang="0">
                <a:pos x="750" y="1043"/>
              </a:cxn>
              <a:cxn ang="0">
                <a:pos x="818" y="1027"/>
              </a:cxn>
              <a:cxn ang="0">
                <a:pos x="885" y="1006"/>
              </a:cxn>
              <a:cxn ang="0">
                <a:pos x="950" y="982"/>
              </a:cxn>
              <a:cxn ang="0">
                <a:pos x="1012" y="953"/>
              </a:cxn>
              <a:cxn ang="0">
                <a:pos x="1072" y="921"/>
              </a:cxn>
              <a:cxn ang="0">
                <a:pos x="1071" y="884"/>
              </a:cxn>
              <a:cxn ang="0">
                <a:pos x="1066" y="811"/>
              </a:cxn>
              <a:cxn ang="0">
                <a:pos x="1056" y="741"/>
              </a:cxn>
              <a:cxn ang="0">
                <a:pos x="1040" y="671"/>
              </a:cxn>
              <a:cxn ang="0">
                <a:pos x="1021" y="603"/>
              </a:cxn>
              <a:cxn ang="0">
                <a:pos x="998" y="537"/>
              </a:cxn>
              <a:cxn ang="0">
                <a:pos x="971" y="473"/>
              </a:cxn>
              <a:cxn ang="0">
                <a:pos x="939" y="412"/>
              </a:cxn>
              <a:cxn ang="0">
                <a:pos x="905" y="353"/>
              </a:cxn>
              <a:cxn ang="0">
                <a:pos x="866" y="296"/>
              </a:cxn>
              <a:cxn ang="0">
                <a:pos x="823" y="243"/>
              </a:cxn>
              <a:cxn ang="0">
                <a:pos x="777" y="191"/>
              </a:cxn>
              <a:cxn ang="0">
                <a:pos x="729" y="144"/>
              </a:cxn>
              <a:cxn ang="0">
                <a:pos x="677" y="98"/>
              </a:cxn>
              <a:cxn ang="0">
                <a:pos x="622" y="56"/>
              </a:cxn>
              <a:cxn ang="0">
                <a:pos x="565" y="18"/>
              </a:cxn>
              <a:cxn ang="0">
                <a:pos x="536" y="0"/>
              </a:cxn>
            </a:cxnLst>
            <a:rect l="0" t="0" r="r" b="b"/>
            <a:pathLst>
              <a:path w="1072" h="1064">
                <a:moveTo>
                  <a:pt x="536" y="0"/>
                </a:moveTo>
                <a:lnTo>
                  <a:pt x="536" y="0"/>
                </a:lnTo>
                <a:lnTo>
                  <a:pt x="507" y="18"/>
                </a:lnTo>
                <a:lnTo>
                  <a:pt x="478" y="37"/>
                </a:lnTo>
                <a:lnTo>
                  <a:pt x="450" y="56"/>
                </a:lnTo>
                <a:lnTo>
                  <a:pt x="422" y="77"/>
                </a:lnTo>
                <a:lnTo>
                  <a:pt x="395" y="98"/>
                </a:lnTo>
                <a:lnTo>
                  <a:pt x="369" y="120"/>
                </a:lnTo>
                <a:lnTo>
                  <a:pt x="343" y="144"/>
                </a:lnTo>
                <a:lnTo>
                  <a:pt x="318" y="167"/>
                </a:lnTo>
                <a:lnTo>
                  <a:pt x="295" y="191"/>
                </a:lnTo>
                <a:lnTo>
                  <a:pt x="272" y="216"/>
                </a:lnTo>
                <a:lnTo>
                  <a:pt x="249" y="243"/>
                </a:lnTo>
                <a:lnTo>
                  <a:pt x="227" y="269"/>
                </a:lnTo>
                <a:lnTo>
                  <a:pt x="206" y="296"/>
                </a:lnTo>
                <a:lnTo>
                  <a:pt x="186" y="325"/>
                </a:lnTo>
                <a:lnTo>
                  <a:pt x="167" y="353"/>
                </a:lnTo>
                <a:lnTo>
                  <a:pt x="150" y="383"/>
                </a:lnTo>
                <a:lnTo>
                  <a:pt x="133" y="412"/>
                </a:lnTo>
                <a:lnTo>
                  <a:pt x="117" y="443"/>
                </a:lnTo>
                <a:lnTo>
                  <a:pt x="101" y="473"/>
                </a:lnTo>
                <a:lnTo>
                  <a:pt x="87" y="505"/>
                </a:lnTo>
                <a:lnTo>
                  <a:pt x="74" y="537"/>
                </a:lnTo>
                <a:lnTo>
                  <a:pt x="61" y="570"/>
                </a:lnTo>
                <a:lnTo>
                  <a:pt x="51" y="603"/>
                </a:lnTo>
                <a:lnTo>
                  <a:pt x="40" y="636"/>
                </a:lnTo>
                <a:lnTo>
                  <a:pt x="32" y="671"/>
                </a:lnTo>
                <a:lnTo>
                  <a:pt x="23" y="706"/>
                </a:lnTo>
                <a:lnTo>
                  <a:pt x="17" y="741"/>
                </a:lnTo>
                <a:lnTo>
                  <a:pt x="11" y="775"/>
                </a:lnTo>
                <a:lnTo>
                  <a:pt x="6" y="811"/>
                </a:lnTo>
                <a:lnTo>
                  <a:pt x="3" y="847"/>
                </a:lnTo>
                <a:lnTo>
                  <a:pt x="1" y="884"/>
                </a:lnTo>
                <a:lnTo>
                  <a:pt x="0" y="921"/>
                </a:lnTo>
                <a:lnTo>
                  <a:pt x="0" y="921"/>
                </a:lnTo>
                <a:lnTo>
                  <a:pt x="30" y="937"/>
                </a:lnTo>
                <a:lnTo>
                  <a:pt x="60" y="953"/>
                </a:lnTo>
                <a:lnTo>
                  <a:pt x="91" y="968"/>
                </a:lnTo>
                <a:lnTo>
                  <a:pt x="122" y="982"/>
                </a:lnTo>
                <a:lnTo>
                  <a:pt x="155" y="994"/>
                </a:lnTo>
                <a:lnTo>
                  <a:pt x="187" y="1006"/>
                </a:lnTo>
                <a:lnTo>
                  <a:pt x="220" y="1016"/>
                </a:lnTo>
                <a:lnTo>
                  <a:pt x="254" y="1027"/>
                </a:lnTo>
                <a:lnTo>
                  <a:pt x="287" y="1035"/>
                </a:lnTo>
                <a:lnTo>
                  <a:pt x="322" y="1043"/>
                </a:lnTo>
                <a:lnTo>
                  <a:pt x="357" y="1049"/>
                </a:lnTo>
                <a:lnTo>
                  <a:pt x="392" y="1054"/>
                </a:lnTo>
                <a:lnTo>
                  <a:pt x="428" y="1059"/>
                </a:lnTo>
                <a:lnTo>
                  <a:pt x="463" y="1062"/>
                </a:lnTo>
                <a:lnTo>
                  <a:pt x="499" y="1064"/>
                </a:lnTo>
                <a:lnTo>
                  <a:pt x="536" y="1064"/>
                </a:lnTo>
                <a:lnTo>
                  <a:pt x="536" y="1064"/>
                </a:lnTo>
                <a:lnTo>
                  <a:pt x="573" y="1064"/>
                </a:lnTo>
                <a:lnTo>
                  <a:pt x="609" y="1062"/>
                </a:lnTo>
                <a:lnTo>
                  <a:pt x="644" y="1059"/>
                </a:lnTo>
                <a:lnTo>
                  <a:pt x="680" y="1054"/>
                </a:lnTo>
                <a:lnTo>
                  <a:pt x="715" y="1049"/>
                </a:lnTo>
                <a:lnTo>
                  <a:pt x="750" y="1043"/>
                </a:lnTo>
                <a:lnTo>
                  <a:pt x="785" y="1035"/>
                </a:lnTo>
                <a:lnTo>
                  <a:pt x="818" y="1027"/>
                </a:lnTo>
                <a:lnTo>
                  <a:pt x="852" y="1016"/>
                </a:lnTo>
                <a:lnTo>
                  <a:pt x="885" y="1006"/>
                </a:lnTo>
                <a:lnTo>
                  <a:pt x="917" y="994"/>
                </a:lnTo>
                <a:lnTo>
                  <a:pt x="950" y="982"/>
                </a:lnTo>
                <a:lnTo>
                  <a:pt x="981" y="968"/>
                </a:lnTo>
                <a:lnTo>
                  <a:pt x="1012" y="953"/>
                </a:lnTo>
                <a:lnTo>
                  <a:pt x="1042" y="937"/>
                </a:lnTo>
                <a:lnTo>
                  <a:pt x="1072" y="921"/>
                </a:lnTo>
                <a:lnTo>
                  <a:pt x="1072" y="921"/>
                </a:lnTo>
                <a:lnTo>
                  <a:pt x="1071" y="884"/>
                </a:lnTo>
                <a:lnTo>
                  <a:pt x="1069" y="847"/>
                </a:lnTo>
                <a:lnTo>
                  <a:pt x="1066" y="811"/>
                </a:lnTo>
                <a:lnTo>
                  <a:pt x="1061" y="775"/>
                </a:lnTo>
                <a:lnTo>
                  <a:pt x="1056" y="741"/>
                </a:lnTo>
                <a:lnTo>
                  <a:pt x="1049" y="706"/>
                </a:lnTo>
                <a:lnTo>
                  <a:pt x="1040" y="671"/>
                </a:lnTo>
                <a:lnTo>
                  <a:pt x="1032" y="636"/>
                </a:lnTo>
                <a:lnTo>
                  <a:pt x="1021" y="603"/>
                </a:lnTo>
                <a:lnTo>
                  <a:pt x="1011" y="570"/>
                </a:lnTo>
                <a:lnTo>
                  <a:pt x="998" y="537"/>
                </a:lnTo>
                <a:lnTo>
                  <a:pt x="985" y="505"/>
                </a:lnTo>
                <a:lnTo>
                  <a:pt x="971" y="473"/>
                </a:lnTo>
                <a:lnTo>
                  <a:pt x="955" y="443"/>
                </a:lnTo>
                <a:lnTo>
                  <a:pt x="939" y="412"/>
                </a:lnTo>
                <a:lnTo>
                  <a:pt x="922" y="383"/>
                </a:lnTo>
                <a:lnTo>
                  <a:pt x="905" y="353"/>
                </a:lnTo>
                <a:lnTo>
                  <a:pt x="886" y="325"/>
                </a:lnTo>
                <a:lnTo>
                  <a:pt x="866" y="296"/>
                </a:lnTo>
                <a:lnTo>
                  <a:pt x="845" y="269"/>
                </a:lnTo>
                <a:lnTo>
                  <a:pt x="823" y="243"/>
                </a:lnTo>
                <a:lnTo>
                  <a:pt x="800" y="216"/>
                </a:lnTo>
                <a:lnTo>
                  <a:pt x="777" y="191"/>
                </a:lnTo>
                <a:lnTo>
                  <a:pt x="754" y="167"/>
                </a:lnTo>
                <a:lnTo>
                  <a:pt x="729" y="144"/>
                </a:lnTo>
                <a:lnTo>
                  <a:pt x="703" y="120"/>
                </a:lnTo>
                <a:lnTo>
                  <a:pt x="677" y="98"/>
                </a:lnTo>
                <a:lnTo>
                  <a:pt x="650" y="77"/>
                </a:lnTo>
                <a:lnTo>
                  <a:pt x="622" y="56"/>
                </a:lnTo>
                <a:lnTo>
                  <a:pt x="594" y="37"/>
                </a:lnTo>
                <a:lnTo>
                  <a:pt x="565" y="18"/>
                </a:lnTo>
                <a:lnTo>
                  <a:pt x="536" y="0"/>
                </a:lnTo>
                <a:lnTo>
                  <a:pt x="536" y="0"/>
                </a:lnTo>
                <a:close/>
              </a:path>
            </a:pathLst>
          </a:custGeom>
          <a:gradFill>
            <a:gsLst>
              <a:gs pos="0">
                <a:schemeClr val="tx2">
                  <a:lumMod val="75000"/>
                </a:schemeClr>
              </a:gs>
              <a:gs pos="80000">
                <a:schemeClr val="tx2">
                  <a:lumMod val="75000"/>
                </a:schemeClr>
              </a:gs>
              <a:gs pos="100000">
                <a:srgbClr val="2A65AC"/>
              </a:gs>
            </a:gsLst>
          </a:gradFill>
          <a:ln>
            <a:noFill/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ko-KR" altLang="en-US" sz="1600"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Freeform 16"/>
          <p:cNvSpPr>
            <a:spLocks/>
          </p:cNvSpPr>
          <p:nvPr/>
        </p:nvSpPr>
        <p:spPr bwMode="auto">
          <a:xfrm>
            <a:off x="2060089" y="3053862"/>
            <a:ext cx="1036375" cy="1015798"/>
          </a:xfrm>
          <a:custGeom>
            <a:avLst/>
            <a:gdLst/>
            <a:ahLst/>
            <a:cxnLst>
              <a:cxn ang="0">
                <a:pos x="1073" y="143"/>
              </a:cxn>
              <a:cxn ang="0">
                <a:pos x="1013" y="112"/>
              </a:cxn>
              <a:cxn ang="0">
                <a:pos x="950" y="82"/>
              </a:cxn>
              <a:cxn ang="0">
                <a:pos x="886" y="58"/>
              </a:cxn>
              <a:cxn ang="0">
                <a:pos x="819" y="38"/>
              </a:cxn>
              <a:cxn ang="0">
                <a:pos x="751" y="21"/>
              </a:cxn>
              <a:cxn ang="0">
                <a:pos x="680" y="10"/>
              </a:cxn>
              <a:cxn ang="0">
                <a:pos x="609" y="2"/>
              </a:cxn>
              <a:cxn ang="0">
                <a:pos x="536" y="0"/>
              </a:cxn>
              <a:cxn ang="0">
                <a:pos x="500" y="0"/>
              </a:cxn>
              <a:cxn ang="0">
                <a:pos x="428" y="5"/>
              </a:cxn>
              <a:cxn ang="0">
                <a:pos x="357" y="15"/>
              </a:cxn>
              <a:cxn ang="0">
                <a:pos x="289" y="29"/>
              </a:cxn>
              <a:cxn ang="0">
                <a:pos x="221" y="48"/>
              </a:cxn>
              <a:cxn ang="0">
                <a:pos x="155" y="70"/>
              </a:cxn>
              <a:cxn ang="0">
                <a:pos x="92" y="96"/>
              </a:cxn>
              <a:cxn ang="0">
                <a:pos x="30" y="127"/>
              </a:cxn>
              <a:cxn ang="0">
                <a:pos x="0" y="143"/>
              </a:cxn>
              <a:cxn ang="0">
                <a:pos x="3" y="217"/>
              </a:cxn>
              <a:cxn ang="0">
                <a:pos x="11" y="289"/>
              </a:cxn>
              <a:cxn ang="0">
                <a:pos x="23" y="359"/>
              </a:cxn>
              <a:cxn ang="0">
                <a:pos x="41" y="428"/>
              </a:cxn>
              <a:cxn ang="0">
                <a:pos x="62" y="494"/>
              </a:cxn>
              <a:cxn ang="0">
                <a:pos x="87" y="559"/>
              </a:cxn>
              <a:cxn ang="0">
                <a:pos x="117" y="621"/>
              </a:cxn>
              <a:cxn ang="0">
                <a:pos x="151" y="682"/>
              </a:cxn>
              <a:cxn ang="0">
                <a:pos x="187" y="740"/>
              </a:cxn>
              <a:cxn ang="0">
                <a:pos x="229" y="795"/>
              </a:cxn>
              <a:cxn ang="0">
                <a:pos x="272" y="848"/>
              </a:cxn>
              <a:cxn ang="0">
                <a:pos x="319" y="897"/>
              </a:cxn>
              <a:cxn ang="0">
                <a:pos x="370" y="944"/>
              </a:cxn>
              <a:cxn ang="0">
                <a:pos x="422" y="987"/>
              </a:cxn>
              <a:cxn ang="0">
                <a:pos x="478" y="1027"/>
              </a:cxn>
              <a:cxn ang="0">
                <a:pos x="537" y="1064"/>
              </a:cxn>
              <a:cxn ang="0">
                <a:pos x="538" y="1027"/>
              </a:cxn>
              <a:cxn ang="0">
                <a:pos x="543" y="954"/>
              </a:cxn>
              <a:cxn ang="0">
                <a:pos x="554" y="884"/>
              </a:cxn>
              <a:cxn ang="0">
                <a:pos x="569" y="814"/>
              </a:cxn>
              <a:cxn ang="0">
                <a:pos x="588" y="746"/>
              </a:cxn>
              <a:cxn ang="0">
                <a:pos x="611" y="680"/>
              </a:cxn>
              <a:cxn ang="0">
                <a:pos x="638" y="616"/>
              </a:cxn>
              <a:cxn ang="0">
                <a:pos x="670" y="555"/>
              </a:cxn>
              <a:cxn ang="0">
                <a:pos x="704" y="496"/>
              </a:cxn>
              <a:cxn ang="0">
                <a:pos x="743" y="439"/>
              </a:cxn>
              <a:cxn ang="0">
                <a:pos x="786" y="386"/>
              </a:cxn>
              <a:cxn ang="0">
                <a:pos x="832" y="334"/>
              </a:cxn>
              <a:cxn ang="0">
                <a:pos x="880" y="287"/>
              </a:cxn>
              <a:cxn ang="0">
                <a:pos x="932" y="241"/>
              </a:cxn>
              <a:cxn ang="0">
                <a:pos x="987" y="199"/>
              </a:cxn>
              <a:cxn ang="0">
                <a:pos x="1044" y="161"/>
              </a:cxn>
              <a:cxn ang="0">
                <a:pos x="1073" y="143"/>
              </a:cxn>
            </a:cxnLst>
            <a:rect l="0" t="0" r="r" b="b"/>
            <a:pathLst>
              <a:path w="1073" h="1064">
                <a:moveTo>
                  <a:pt x="1073" y="143"/>
                </a:moveTo>
                <a:lnTo>
                  <a:pt x="1073" y="143"/>
                </a:lnTo>
                <a:lnTo>
                  <a:pt x="1044" y="128"/>
                </a:lnTo>
                <a:lnTo>
                  <a:pt x="1013" y="112"/>
                </a:lnTo>
                <a:lnTo>
                  <a:pt x="981" y="97"/>
                </a:lnTo>
                <a:lnTo>
                  <a:pt x="950" y="82"/>
                </a:lnTo>
                <a:lnTo>
                  <a:pt x="918" y="70"/>
                </a:lnTo>
                <a:lnTo>
                  <a:pt x="886" y="58"/>
                </a:lnTo>
                <a:lnTo>
                  <a:pt x="852" y="48"/>
                </a:lnTo>
                <a:lnTo>
                  <a:pt x="819" y="38"/>
                </a:lnTo>
                <a:lnTo>
                  <a:pt x="784" y="29"/>
                </a:lnTo>
                <a:lnTo>
                  <a:pt x="751" y="21"/>
                </a:lnTo>
                <a:lnTo>
                  <a:pt x="716" y="15"/>
                </a:lnTo>
                <a:lnTo>
                  <a:pt x="680" y="10"/>
                </a:lnTo>
                <a:lnTo>
                  <a:pt x="645" y="5"/>
                </a:lnTo>
                <a:lnTo>
                  <a:pt x="609" y="2"/>
                </a:lnTo>
                <a:lnTo>
                  <a:pt x="573" y="0"/>
                </a:lnTo>
                <a:lnTo>
                  <a:pt x="536" y="0"/>
                </a:lnTo>
                <a:lnTo>
                  <a:pt x="536" y="0"/>
                </a:lnTo>
                <a:lnTo>
                  <a:pt x="500" y="0"/>
                </a:lnTo>
                <a:lnTo>
                  <a:pt x="463" y="2"/>
                </a:lnTo>
                <a:lnTo>
                  <a:pt x="428" y="5"/>
                </a:lnTo>
                <a:lnTo>
                  <a:pt x="393" y="10"/>
                </a:lnTo>
                <a:lnTo>
                  <a:pt x="357" y="15"/>
                </a:lnTo>
                <a:lnTo>
                  <a:pt x="322" y="21"/>
                </a:lnTo>
                <a:lnTo>
                  <a:pt x="289" y="29"/>
                </a:lnTo>
                <a:lnTo>
                  <a:pt x="254" y="37"/>
                </a:lnTo>
                <a:lnTo>
                  <a:pt x="221" y="48"/>
                </a:lnTo>
                <a:lnTo>
                  <a:pt x="187" y="58"/>
                </a:lnTo>
                <a:lnTo>
                  <a:pt x="155" y="70"/>
                </a:lnTo>
                <a:lnTo>
                  <a:pt x="123" y="82"/>
                </a:lnTo>
                <a:lnTo>
                  <a:pt x="92" y="96"/>
                </a:lnTo>
                <a:lnTo>
                  <a:pt x="60" y="112"/>
                </a:lnTo>
                <a:lnTo>
                  <a:pt x="30" y="127"/>
                </a:lnTo>
                <a:lnTo>
                  <a:pt x="0" y="143"/>
                </a:lnTo>
                <a:lnTo>
                  <a:pt x="0" y="143"/>
                </a:lnTo>
                <a:lnTo>
                  <a:pt x="1" y="180"/>
                </a:lnTo>
                <a:lnTo>
                  <a:pt x="3" y="217"/>
                </a:lnTo>
                <a:lnTo>
                  <a:pt x="6" y="253"/>
                </a:lnTo>
                <a:lnTo>
                  <a:pt x="11" y="289"/>
                </a:lnTo>
                <a:lnTo>
                  <a:pt x="17" y="323"/>
                </a:lnTo>
                <a:lnTo>
                  <a:pt x="23" y="359"/>
                </a:lnTo>
                <a:lnTo>
                  <a:pt x="32" y="393"/>
                </a:lnTo>
                <a:lnTo>
                  <a:pt x="41" y="428"/>
                </a:lnTo>
                <a:lnTo>
                  <a:pt x="51" y="461"/>
                </a:lnTo>
                <a:lnTo>
                  <a:pt x="62" y="494"/>
                </a:lnTo>
                <a:lnTo>
                  <a:pt x="74" y="527"/>
                </a:lnTo>
                <a:lnTo>
                  <a:pt x="87" y="559"/>
                </a:lnTo>
                <a:lnTo>
                  <a:pt x="102" y="591"/>
                </a:lnTo>
                <a:lnTo>
                  <a:pt x="117" y="621"/>
                </a:lnTo>
                <a:lnTo>
                  <a:pt x="133" y="652"/>
                </a:lnTo>
                <a:lnTo>
                  <a:pt x="151" y="682"/>
                </a:lnTo>
                <a:lnTo>
                  <a:pt x="168" y="711"/>
                </a:lnTo>
                <a:lnTo>
                  <a:pt x="187" y="740"/>
                </a:lnTo>
                <a:lnTo>
                  <a:pt x="207" y="768"/>
                </a:lnTo>
                <a:lnTo>
                  <a:pt x="229" y="795"/>
                </a:lnTo>
                <a:lnTo>
                  <a:pt x="250" y="821"/>
                </a:lnTo>
                <a:lnTo>
                  <a:pt x="272" y="848"/>
                </a:lnTo>
                <a:lnTo>
                  <a:pt x="295" y="873"/>
                </a:lnTo>
                <a:lnTo>
                  <a:pt x="319" y="897"/>
                </a:lnTo>
                <a:lnTo>
                  <a:pt x="344" y="921"/>
                </a:lnTo>
                <a:lnTo>
                  <a:pt x="370" y="944"/>
                </a:lnTo>
                <a:lnTo>
                  <a:pt x="396" y="966"/>
                </a:lnTo>
                <a:lnTo>
                  <a:pt x="422" y="987"/>
                </a:lnTo>
                <a:lnTo>
                  <a:pt x="450" y="1008"/>
                </a:lnTo>
                <a:lnTo>
                  <a:pt x="478" y="1027"/>
                </a:lnTo>
                <a:lnTo>
                  <a:pt x="508" y="1046"/>
                </a:lnTo>
                <a:lnTo>
                  <a:pt x="537" y="1064"/>
                </a:lnTo>
                <a:lnTo>
                  <a:pt x="537" y="1064"/>
                </a:lnTo>
                <a:lnTo>
                  <a:pt x="538" y="1027"/>
                </a:lnTo>
                <a:lnTo>
                  <a:pt x="540" y="990"/>
                </a:lnTo>
                <a:lnTo>
                  <a:pt x="543" y="954"/>
                </a:lnTo>
                <a:lnTo>
                  <a:pt x="548" y="918"/>
                </a:lnTo>
                <a:lnTo>
                  <a:pt x="554" y="884"/>
                </a:lnTo>
                <a:lnTo>
                  <a:pt x="560" y="849"/>
                </a:lnTo>
                <a:lnTo>
                  <a:pt x="569" y="814"/>
                </a:lnTo>
                <a:lnTo>
                  <a:pt x="577" y="779"/>
                </a:lnTo>
                <a:lnTo>
                  <a:pt x="588" y="746"/>
                </a:lnTo>
                <a:lnTo>
                  <a:pt x="598" y="713"/>
                </a:lnTo>
                <a:lnTo>
                  <a:pt x="611" y="680"/>
                </a:lnTo>
                <a:lnTo>
                  <a:pt x="624" y="648"/>
                </a:lnTo>
                <a:lnTo>
                  <a:pt x="638" y="616"/>
                </a:lnTo>
                <a:lnTo>
                  <a:pt x="654" y="586"/>
                </a:lnTo>
                <a:lnTo>
                  <a:pt x="670" y="555"/>
                </a:lnTo>
                <a:lnTo>
                  <a:pt x="687" y="526"/>
                </a:lnTo>
                <a:lnTo>
                  <a:pt x="704" y="496"/>
                </a:lnTo>
                <a:lnTo>
                  <a:pt x="723" y="468"/>
                </a:lnTo>
                <a:lnTo>
                  <a:pt x="743" y="439"/>
                </a:lnTo>
                <a:lnTo>
                  <a:pt x="764" y="412"/>
                </a:lnTo>
                <a:lnTo>
                  <a:pt x="786" y="386"/>
                </a:lnTo>
                <a:lnTo>
                  <a:pt x="809" y="359"/>
                </a:lnTo>
                <a:lnTo>
                  <a:pt x="832" y="334"/>
                </a:lnTo>
                <a:lnTo>
                  <a:pt x="855" y="310"/>
                </a:lnTo>
                <a:lnTo>
                  <a:pt x="880" y="287"/>
                </a:lnTo>
                <a:lnTo>
                  <a:pt x="906" y="263"/>
                </a:lnTo>
                <a:lnTo>
                  <a:pt x="932" y="241"/>
                </a:lnTo>
                <a:lnTo>
                  <a:pt x="959" y="220"/>
                </a:lnTo>
                <a:lnTo>
                  <a:pt x="987" y="199"/>
                </a:lnTo>
                <a:lnTo>
                  <a:pt x="1015" y="180"/>
                </a:lnTo>
                <a:lnTo>
                  <a:pt x="1044" y="161"/>
                </a:lnTo>
                <a:lnTo>
                  <a:pt x="1073" y="143"/>
                </a:lnTo>
                <a:lnTo>
                  <a:pt x="1073" y="143"/>
                </a:lnTo>
                <a:close/>
              </a:path>
            </a:pathLst>
          </a:custGeom>
          <a:gradFill>
            <a:gsLst>
              <a:gs pos="0">
                <a:schemeClr val="accent1">
                  <a:shade val="51000"/>
                  <a:satMod val="130000"/>
                </a:schemeClr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lin ang="16200000" scaled="0"/>
          </a:gradFill>
          <a:ln>
            <a:noFill/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ko-KR" altLang="en-US" sz="1600"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Freeform 17"/>
          <p:cNvSpPr>
            <a:spLocks/>
          </p:cNvSpPr>
          <p:nvPr/>
        </p:nvSpPr>
        <p:spPr bwMode="auto">
          <a:xfrm>
            <a:off x="3096464" y="3053862"/>
            <a:ext cx="1036375" cy="1015798"/>
          </a:xfrm>
          <a:custGeom>
            <a:avLst/>
            <a:gdLst/>
            <a:ahLst/>
            <a:cxnLst>
              <a:cxn ang="0">
                <a:pos x="537" y="0"/>
              </a:cxn>
              <a:cxn ang="0">
                <a:pos x="464" y="2"/>
              </a:cxn>
              <a:cxn ang="0">
                <a:pos x="393" y="10"/>
              </a:cxn>
              <a:cxn ang="0">
                <a:pos x="322" y="21"/>
              </a:cxn>
              <a:cxn ang="0">
                <a:pos x="254" y="38"/>
              </a:cxn>
              <a:cxn ang="0">
                <a:pos x="187" y="58"/>
              </a:cxn>
              <a:cxn ang="0">
                <a:pos x="123" y="82"/>
              </a:cxn>
              <a:cxn ang="0">
                <a:pos x="60" y="112"/>
              </a:cxn>
              <a:cxn ang="0">
                <a:pos x="0" y="143"/>
              </a:cxn>
              <a:cxn ang="0">
                <a:pos x="29" y="161"/>
              </a:cxn>
              <a:cxn ang="0">
                <a:pos x="86" y="199"/>
              </a:cxn>
              <a:cxn ang="0">
                <a:pos x="141" y="241"/>
              </a:cxn>
              <a:cxn ang="0">
                <a:pos x="193" y="287"/>
              </a:cxn>
              <a:cxn ang="0">
                <a:pos x="241" y="334"/>
              </a:cxn>
              <a:cxn ang="0">
                <a:pos x="287" y="386"/>
              </a:cxn>
              <a:cxn ang="0">
                <a:pos x="330" y="439"/>
              </a:cxn>
              <a:cxn ang="0">
                <a:pos x="369" y="496"/>
              </a:cxn>
              <a:cxn ang="0">
                <a:pos x="403" y="555"/>
              </a:cxn>
              <a:cxn ang="0">
                <a:pos x="435" y="616"/>
              </a:cxn>
              <a:cxn ang="0">
                <a:pos x="462" y="680"/>
              </a:cxn>
              <a:cxn ang="0">
                <a:pos x="485" y="746"/>
              </a:cxn>
              <a:cxn ang="0">
                <a:pos x="504" y="814"/>
              </a:cxn>
              <a:cxn ang="0">
                <a:pos x="520" y="884"/>
              </a:cxn>
              <a:cxn ang="0">
                <a:pos x="530" y="954"/>
              </a:cxn>
              <a:cxn ang="0">
                <a:pos x="535" y="1027"/>
              </a:cxn>
              <a:cxn ang="0">
                <a:pos x="536" y="1064"/>
              </a:cxn>
              <a:cxn ang="0">
                <a:pos x="595" y="1027"/>
              </a:cxn>
              <a:cxn ang="0">
                <a:pos x="651" y="987"/>
              </a:cxn>
              <a:cxn ang="0">
                <a:pos x="703" y="944"/>
              </a:cxn>
              <a:cxn ang="0">
                <a:pos x="754" y="897"/>
              </a:cxn>
              <a:cxn ang="0">
                <a:pos x="801" y="848"/>
              </a:cxn>
              <a:cxn ang="0">
                <a:pos x="846" y="795"/>
              </a:cxn>
              <a:cxn ang="0">
                <a:pos x="886" y="740"/>
              </a:cxn>
              <a:cxn ang="0">
                <a:pos x="922" y="682"/>
              </a:cxn>
              <a:cxn ang="0">
                <a:pos x="956" y="621"/>
              </a:cxn>
              <a:cxn ang="0">
                <a:pos x="986" y="559"/>
              </a:cxn>
              <a:cxn ang="0">
                <a:pos x="1011" y="494"/>
              </a:cxn>
              <a:cxn ang="0">
                <a:pos x="1032" y="428"/>
              </a:cxn>
              <a:cxn ang="0">
                <a:pos x="1050" y="359"/>
              </a:cxn>
              <a:cxn ang="0">
                <a:pos x="1062" y="289"/>
              </a:cxn>
              <a:cxn ang="0">
                <a:pos x="1070" y="217"/>
              </a:cxn>
              <a:cxn ang="0">
                <a:pos x="1073" y="143"/>
              </a:cxn>
              <a:cxn ang="0">
                <a:pos x="1043" y="127"/>
              </a:cxn>
              <a:cxn ang="0">
                <a:pos x="981" y="96"/>
              </a:cxn>
              <a:cxn ang="0">
                <a:pos x="918" y="70"/>
              </a:cxn>
              <a:cxn ang="0">
                <a:pos x="853" y="48"/>
              </a:cxn>
              <a:cxn ang="0">
                <a:pos x="784" y="29"/>
              </a:cxn>
              <a:cxn ang="0">
                <a:pos x="716" y="15"/>
              </a:cxn>
              <a:cxn ang="0">
                <a:pos x="645" y="5"/>
              </a:cxn>
              <a:cxn ang="0">
                <a:pos x="573" y="0"/>
              </a:cxn>
              <a:cxn ang="0">
                <a:pos x="537" y="0"/>
              </a:cxn>
            </a:cxnLst>
            <a:rect l="0" t="0" r="r" b="b"/>
            <a:pathLst>
              <a:path w="1073" h="1064">
                <a:moveTo>
                  <a:pt x="537" y="0"/>
                </a:moveTo>
                <a:lnTo>
                  <a:pt x="537" y="0"/>
                </a:lnTo>
                <a:lnTo>
                  <a:pt x="500" y="0"/>
                </a:lnTo>
                <a:lnTo>
                  <a:pt x="464" y="2"/>
                </a:lnTo>
                <a:lnTo>
                  <a:pt x="428" y="5"/>
                </a:lnTo>
                <a:lnTo>
                  <a:pt x="393" y="10"/>
                </a:lnTo>
                <a:lnTo>
                  <a:pt x="357" y="15"/>
                </a:lnTo>
                <a:lnTo>
                  <a:pt x="322" y="21"/>
                </a:lnTo>
                <a:lnTo>
                  <a:pt x="289" y="29"/>
                </a:lnTo>
                <a:lnTo>
                  <a:pt x="254" y="38"/>
                </a:lnTo>
                <a:lnTo>
                  <a:pt x="221" y="48"/>
                </a:lnTo>
                <a:lnTo>
                  <a:pt x="187" y="58"/>
                </a:lnTo>
                <a:lnTo>
                  <a:pt x="155" y="70"/>
                </a:lnTo>
                <a:lnTo>
                  <a:pt x="123" y="82"/>
                </a:lnTo>
                <a:lnTo>
                  <a:pt x="92" y="97"/>
                </a:lnTo>
                <a:lnTo>
                  <a:pt x="60" y="112"/>
                </a:lnTo>
                <a:lnTo>
                  <a:pt x="29" y="128"/>
                </a:lnTo>
                <a:lnTo>
                  <a:pt x="0" y="143"/>
                </a:lnTo>
                <a:lnTo>
                  <a:pt x="0" y="143"/>
                </a:lnTo>
                <a:lnTo>
                  <a:pt x="29" y="161"/>
                </a:lnTo>
                <a:lnTo>
                  <a:pt x="59" y="180"/>
                </a:lnTo>
                <a:lnTo>
                  <a:pt x="86" y="199"/>
                </a:lnTo>
                <a:lnTo>
                  <a:pt x="115" y="220"/>
                </a:lnTo>
                <a:lnTo>
                  <a:pt x="141" y="241"/>
                </a:lnTo>
                <a:lnTo>
                  <a:pt x="167" y="263"/>
                </a:lnTo>
                <a:lnTo>
                  <a:pt x="193" y="287"/>
                </a:lnTo>
                <a:lnTo>
                  <a:pt x="218" y="310"/>
                </a:lnTo>
                <a:lnTo>
                  <a:pt x="241" y="334"/>
                </a:lnTo>
                <a:lnTo>
                  <a:pt x="264" y="359"/>
                </a:lnTo>
                <a:lnTo>
                  <a:pt x="287" y="386"/>
                </a:lnTo>
                <a:lnTo>
                  <a:pt x="309" y="412"/>
                </a:lnTo>
                <a:lnTo>
                  <a:pt x="330" y="439"/>
                </a:lnTo>
                <a:lnTo>
                  <a:pt x="350" y="468"/>
                </a:lnTo>
                <a:lnTo>
                  <a:pt x="369" y="496"/>
                </a:lnTo>
                <a:lnTo>
                  <a:pt x="386" y="526"/>
                </a:lnTo>
                <a:lnTo>
                  <a:pt x="403" y="555"/>
                </a:lnTo>
                <a:lnTo>
                  <a:pt x="419" y="586"/>
                </a:lnTo>
                <a:lnTo>
                  <a:pt x="435" y="616"/>
                </a:lnTo>
                <a:lnTo>
                  <a:pt x="449" y="648"/>
                </a:lnTo>
                <a:lnTo>
                  <a:pt x="462" y="680"/>
                </a:lnTo>
                <a:lnTo>
                  <a:pt x="475" y="713"/>
                </a:lnTo>
                <a:lnTo>
                  <a:pt x="485" y="746"/>
                </a:lnTo>
                <a:lnTo>
                  <a:pt x="496" y="779"/>
                </a:lnTo>
                <a:lnTo>
                  <a:pt x="504" y="814"/>
                </a:lnTo>
                <a:lnTo>
                  <a:pt x="513" y="849"/>
                </a:lnTo>
                <a:lnTo>
                  <a:pt x="520" y="884"/>
                </a:lnTo>
                <a:lnTo>
                  <a:pt x="525" y="918"/>
                </a:lnTo>
                <a:lnTo>
                  <a:pt x="530" y="954"/>
                </a:lnTo>
                <a:lnTo>
                  <a:pt x="533" y="990"/>
                </a:lnTo>
                <a:lnTo>
                  <a:pt x="535" y="1027"/>
                </a:lnTo>
                <a:lnTo>
                  <a:pt x="536" y="1064"/>
                </a:lnTo>
                <a:lnTo>
                  <a:pt x="536" y="1064"/>
                </a:lnTo>
                <a:lnTo>
                  <a:pt x="565" y="1046"/>
                </a:lnTo>
                <a:lnTo>
                  <a:pt x="595" y="1027"/>
                </a:lnTo>
                <a:lnTo>
                  <a:pt x="623" y="1008"/>
                </a:lnTo>
                <a:lnTo>
                  <a:pt x="651" y="987"/>
                </a:lnTo>
                <a:lnTo>
                  <a:pt x="677" y="966"/>
                </a:lnTo>
                <a:lnTo>
                  <a:pt x="703" y="944"/>
                </a:lnTo>
                <a:lnTo>
                  <a:pt x="730" y="921"/>
                </a:lnTo>
                <a:lnTo>
                  <a:pt x="754" y="897"/>
                </a:lnTo>
                <a:lnTo>
                  <a:pt x="778" y="873"/>
                </a:lnTo>
                <a:lnTo>
                  <a:pt x="801" y="848"/>
                </a:lnTo>
                <a:lnTo>
                  <a:pt x="823" y="821"/>
                </a:lnTo>
                <a:lnTo>
                  <a:pt x="846" y="795"/>
                </a:lnTo>
                <a:lnTo>
                  <a:pt x="866" y="768"/>
                </a:lnTo>
                <a:lnTo>
                  <a:pt x="886" y="740"/>
                </a:lnTo>
                <a:lnTo>
                  <a:pt x="905" y="711"/>
                </a:lnTo>
                <a:lnTo>
                  <a:pt x="922" y="682"/>
                </a:lnTo>
                <a:lnTo>
                  <a:pt x="940" y="652"/>
                </a:lnTo>
                <a:lnTo>
                  <a:pt x="956" y="621"/>
                </a:lnTo>
                <a:lnTo>
                  <a:pt x="971" y="591"/>
                </a:lnTo>
                <a:lnTo>
                  <a:pt x="986" y="559"/>
                </a:lnTo>
                <a:lnTo>
                  <a:pt x="999" y="527"/>
                </a:lnTo>
                <a:lnTo>
                  <a:pt x="1011" y="494"/>
                </a:lnTo>
                <a:lnTo>
                  <a:pt x="1022" y="461"/>
                </a:lnTo>
                <a:lnTo>
                  <a:pt x="1032" y="428"/>
                </a:lnTo>
                <a:lnTo>
                  <a:pt x="1041" y="393"/>
                </a:lnTo>
                <a:lnTo>
                  <a:pt x="1050" y="359"/>
                </a:lnTo>
                <a:lnTo>
                  <a:pt x="1056" y="323"/>
                </a:lnTo>
                <a:lnTo>
                  <a:pt x="1062" y="289"/>
                </a:lnTo>
                <a:lnTo>
                  <a:pt x="1067" y="253"/>
                </a:lnTo>
                <a:lnTo>
                  <a:pt x="1070" y="217"/>
                </a:lnTo>
                <a:lnTo>
                  <a:pt x="1072" y="180"/>
                </a:lnTo>
                <a:lnTo>
                  <a:pt x="1073" y="143"/>
                </a:lnTo>
                <a:lnTo>
                  <a:pt x="1073" y="143"/>
                </a:lnTo>
                <a:lnTo>
                  <a:pt x="1043" y="127"/>
                </a:lnTo>
                <a:lnTo>
                  <a:pt x="1013" y="112"/>
                </a:lnTo>
                <a:lnTo>
                  <a:pt x="981" y="96"/>
                </a:lnTo>
                <a:lnTo>
                  <a:pt x="950" y="82"/>
                </a:lnTo>
                <a:lnTo>
                  <a:pt x="918" y="70"/>
                </a:lnTo>
                <a:lnTo>
                  <a:pt x="886" y="58"/>
                </a:lnTo>
                <a:lnTo>
                  <a:pt x="853" y="48"/>
                </a:lnTo>
                <a:lnTo>
                  <a:pt x="819" y="37"/>
                </a:lnTo>
                <a:lnTo>
                  <a:pt x="784" y="29"/>
                </a:lnTo>
                <a:lnTo>
                  <a:pt x="751" y="21"/>
                </a:lnTo>
                <a:lnTo>
                  <a:pt x="716" y="15"/>
                </a:lnTo>
                <a:lnTo>
                  <a:pt x="680" y="10"/>
                </a:lnTo>
                <a:lnTo>
                  <a:pt x="645" y="5"/>
                </a:lnTo>
                <a:lnTo>
                  <a:pt x="610" y="2"/>
                </a:lnTo>
                <a:lnTo>
                  <a:pt x="573" y="0"/>
                </a:lnTo>
                <a:lnTo>
                  <a:pt x="537" y="0"/>
                </a:lnTo>
                <a:lnTo>
                  <a:pt x="537" y="0"/>
                </a:lnTo>
                <a:close/>
              </a:path>
            </a:pathLst>
          </a:custGeom>
          <a:gradFill>
            <a:gsLst>
              <a:gs pos="0">
                <a:schemeClr val="accent1">
                  <a:shade val="51000"/>
                  <a:satMod val="130000"/>
                </a:schemeClr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lin ang="16200000" scaled="0"/>
          </a:gradFill>
          <a:ln>
            <a:noFill/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ko-KR" altLang="en-US" sz="1600"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Freeform 22"/>
          <p:cNvSpPr>
            <a:spLocks/>
          </p:cNvSpPr>
          <p:nvPr/>
        </p:nvSpPr>
        <p:spPr bwMode="auto">
          <a:xfrm>
            <a:off x="1668225" y="3053335"/>
            <a:ext cx="1754885" cy="530884"/>
          </a:xfrm>
          <a:custGeom>
            <a:avLst/>
            <a:gdLst/>
            <a:ahLst/>
            <a:cxnLst>
              <a:cxn ang="0">
                <a:pos x="0" y="1576"/>
              </a:cxn>
              <a:cxn ang="0">
                <a:pos x="50" y="1462"/>
              </a:cxn>
              <a:cxn ang="0">
                <a:pos x="108" y="1350"/>
              </a:cxn>
              <a:cxn ang="0">
                <a:pos x="170" y="1242"/>
              </a:cxn>
              <a:cxn ang="0">
                <a:pos x="238" y="1138"/>
              </a:cxn>
              <a:cxn ang="0">
                <a:pos x="310" y="1036"/>
              </a:cxn>
              <a:cxn ang="0">
                <a:pos x="386" y="940"/>
              </a:cxn>
              <a:cxn ang="0">
                <a:pos x="468" y="846"/>
              </a:cxn>
              <a:cxn ang="0">
                <a:pos x="552" y="756"/>
              </a:cxn>
              <a:cxn ang="0">
                <a:pos x="596" y="712"/>
              </a:cxn>
              <a:cxn ang="0">
                <a:pos x="688" y="630"/>
              </a:cxn>
              <a:cxn ang="0">
                <a:pos x="784" y="550"/>
              </a:cxn>
              <a:cxn ang="0">
                <a:pos x="884" y="476"/>
              </a:cxn>
              <a:cxn ang="0">
                <a:pos x="986" y="406"/>
              </a:cxn>
              <a:cxn ang="0">
                <a:pos x="1092" y="342"/>
              </a:cxn>
              <a:cxn ang="0">
                <a:pos x="1202" y="282"/>
              </a:cxn>
              <a:cxn ang="0">
                <a:pos x="1316" y="228"/>
              </a:cxn>
              <a:cxn ang="0">
                <a:pos x="1374" y="202"/>
              </a:cxn>
              <a:cxn ang="0">
                <a:pos x="1490" y="156"/>
              </a:cxn>
              <a:cxn ang="0">
                <a:pos x="1610" y="116"/>
              </a:cxn>
              <a:cxn ang="0">
                <a:pos x="1732" y="80"/>
              </a:cxn>
              <a:cxn ang="0">
                <a:pos x="1858" y="52"/>
              </a:cxn>
              <a:cxn ang="0">
                <a:pos x="1984" y="30"/>
              </a:cxn>
              <a:cxn ang="0">
                <a:pos x="2114" y="12"/>
              </a:cxn>
              <a:cxn ang="0">
                <a:pos x="2246" y="2"/>
              </a:cxn>
              <a:cxn ang="0">
                <a:pos x="2378" y="0"/>
              </a:cxn>
              <a:cxn ang="0">
                <a:pos x="2444" y="0"/>
              </a:cxn>
              <a:cxn ang="0">
                <a:pos x="2576" y="8"/>
              </a:cxn>
              <a:cxn ang="0">
                <a:pos x="2706" y="20"/>
              </a:cxn>
              <a:cxn ang="0">
                <a:pos x="2834" y="40"/>
              </a:cxn>
              <a:cxn ang="0">
                <a:pos x="2962" y="66"/>
              </a:cxn>
              <a:cxn ang="0">
                <a:pos x="3084" y="98"/>
              </a:cxn>
              <a:cxn ang="0">
                <a:pos x="3206" y="136"/>
              </a:cxn>
              <a:cxn ang="0">
                <a:pos x="3324" y="178"/>
              </a:cxn>
              <a:cxn ang="0">
                <a:pos x="3382" y="202"/>
              </a:cxn>
              <a:cxn ang="0">
                <a:pos x="3498" y="254"/>
              </a:cxn>
              <a:cxn ang="0">
                <a:pos x="3608" y="312"/>
              </a:cxn>
              <a:cxn ang="0">
                <a:pos x="3716" y="374"/>
              </a:cxn>
              <a:cxn ang="0">
                <a:pos x="3822" y="440"/>
              </a:cxn>
              <a:cxn ang="0">
                <a:pos x="3922" y="512"/>
              </a:cxn>
              <a:cxn ang="0">
                <a:pos x="4020" y="590"/>
              </a:cxn>
              <a:cxn ang="0">
                <a:pos x="4114" y="670"/>
              </a:cxn>
              <a:cxn ang="0">
                <a:pos x="4204" y="756"/>
              </a:cxn>
              <a:cxn ang="0">
                <a:pos x="4246" y="800"/>
              </a:cxn>
              <a:cxn ang="0">
                <a:pos x="4330" y="892"/>
              </a:cxn>
              <a:cxn ang="0">
                <a:pos x="4410" y="988"/>
              </a:cxn>
              <a:cxn ang="0">
                <a:pos x="4484" y="1086"/>
              </a:cxn>
              <a:cxn ang="0">
                <a:pos x="4552" y="1190"/>
              </a:cxn>
              <a:cxn ang="0">
                <a:pos x="4618" y="1296"/>
              </a:cxn>
              <a:cxn ang="0">
                <a:pos x="4678" y="1406"/>
              </a:cxn>
              <a:cxn ang="0">
                <a:pos x="4732" y="1518"/>
              </a:cxn>
              <a:cxn ang="0">
                <a:pos x="0" y="1576"/>
              </a:cxn>
            </a:cxnLst>
            <a:rect l="0" t="0" r="r" b="b"/>
            <a:pathLst>
              <a:path w="4756" h="1576">
                <a:moveTo>
                  <a:pt x="0" y="1576"/>
                </a:moveTo>
                <a:lnTo>
                  <a:pt x="0" y="1576"/>
                </a:lnTo>
                <a:lnTo>
                  <a:pt x="24" y="1518"/>
                </a:lnTo>
                <a:lnTo>
                  <a:pt x="50" y="1462"/>
                </a:lnTo>
                <a:lnTo>
                  <a:pt x="78" y="1406"/>
                </a:lnTo>
                <a:lnTo>
                  <a:pt x="108" y="1350"/>
                </a:lnTo>
                <a:lnTo>
                  <a:pt x="138" y="1296"/>
                </a:lnTo>
                <a:lnTo>
                  <a:pt x="170" y="1242"/>
                </a:lnTo>
                <a:lnTo>
                  <a:pt x="204" y="1190"/>
                </a:lnTo>
                <a:lnTo>
                  <a:pt x="238" y="1138"/>
                </a:lnTo>
                <a:lnTo>
                  <a:pt x="272" y="1086"/>
                </a:lnTo>
                <a:lnTo>
                  <a:pt x="310" y="1036"/>
                </a:lnTo>
                <a:lnTo>
                  <a:pt x="348" y="988"/>
                </a:lnTo>
                <a:lnTo>
                  <a:pt x="386" y="940"/>
                </a:lnTo>
                <a:lnTo>
                  <a:pt x="426" y="892"/>
                </a:lnTo>
                <a:lnTo>
                  <a:pt x="468" y="846"/>
                </a:lnTo>
                <a:lnTo>
                  <a:pt x="510" y="800"/>
                </a:lnTo>
                <a:lnTo>
                  <a:pt x="552" y="756"/>
                </a:lnTo>
                <a:lnTo>
                  <a:pt x="552" y="756"/>
                </a:lnTo>
                <a:lnTo>
                  <a:pt x="596" y="712"/>
                </a:lnTo>
                <a:lnTo>
                  <a:pt x="642" y="670"/>
                </a:lnTo>
                <a:lnTo>
                  <a:pt x="688" y="630"/>
                </a:lnTo>
                <a:lnTo>
                  <a:pt x="736" y="590"/>
                </a:lnTo>
                <a:lnTo>
                  <a:pt x="784" y="550"/>
                </a:lnTo>
                <a:lnTo>
                  <a:pt x="834" y="512"/>
                </a:lnTo>
                <a:lnTo>
                  <a:pt x="884" y="476"/>
                </a:lnTo>
                <a:lnTo>
                  <a:pt x="934" y="440"/>
                </a:lnTo>
                <a:lnTo>
                  <a:pt x="986" y="406"/>
                </a:lnTo>
                <a:lnTo>
                  <a:pt x="1040" y="374"/>
                </a:lnTo>
                <a:lnTo>
                  <a:pt x="1092" y="342"/>
                </a:lnTo>
                <a:lnTo>
                  <a:pt x="1148" y="312"/>
                </a:lnTo>
                <a:lnTo>
                  <a:pt x="1202" y="282"/>
                </a:lnTo>
                <a:lnTo>
                  <a:pt x="1258" y="254"/>
                </a:lnTo>
                <a:lnTo>
                  <a:pt x="1316" y="228"/>
                </a:lnTo>
                <a:lnTo>
                  <a:pt x="1374" y="202"/>
                </a:lnTo>
                <a:lnTo>
                  <a:pt x="1374" y="202"/>
                </a:lnTo>
                <a:lnTo>
                  <a:pt x="1432" y="178"/>
                </a:lnTo>
                <a:lnTo>
                  <a:pt x="1490" y="156"/>
                </a:lnTo>
                <a:lnTo>
                  <a:pt x="1550" y="136"/>
                </a:lnTo>
                <a:lnTo>
                  <a:pt x="1610" y="116"/>
                </a:lnTo>
                <a:lnTo>
                  <a:pt x="1672" y="98"/>
                </a:lnTo>
                <a:lnTo>
                  <a:pt x="1732" y="80"/>
                </a:lnTo>
                <a:lnTo>
                  <a:pt x="1794" y="66"/>
                </a:lnTo>
                <a:lnTo>
                  <a:pt x="1858" y="52"/>
                </a:lnTo>
                <a:lnTo>
                  <a:pt x="1922" y="40"/>
                </a:lnTo>
                <a:lnTo>
                  <a:pt x="1984" y="30"/>
                </a:lnTo>
                <a:lnTo>
                  <a:pt x="2050" y="20"/>
                </a:lnTo>
                <a:lnTo>
                  <a:pt x="2114" y="12"/>
                </a:lnTo>
                <a:lnTo>
                  <a:pt x="2180" y="8"/>
                </a:lnTo>
                <a:lnTo>
                  <a:pt x="2246" y="2"/>
                </a:lnTo>
                <a:lnTo>
                  <a:pt x="2312" y="0"/>
                </a:lnTo>
                <a:lnTo>
                  <a:pt x="2378" y="0"/>
                </a:lnTo>
                <a:lnTo>
                  <a:pt x="2378" y="0"/>
                </a:lnTo>
                <a:lnTo>
                  <a:pt x="2444" y="0"/>
                </a:lnTo>
                <a:lnTo>
                  <a:pt x="2510" y="2"/>
                </a:lnTo>
                <a:lnTo>
                  <a:pt x="2576" y="8"/>
                </a:lnTo>
                <a:lnTo>
                  <a:pt x="2642" y="12"/>
                </a:lnTo>
                <a:lnTo>
                  <a:pt x="2706" y="20"/>
                </a:lnTo>
                <a:lnTo>
                  <a:pt x="2772" y="30"/>
                </a:lnTo>
                <a:lnTo>
                  <a:pt x="2834" y="40"/>
                </a:lnTo>
                <a:lnTo>
                  <a:pt x="2898" y="52"/>
                </a:lnTo>
                <a:lnTo>
                  <a:pt x="2962" y="66"/>
                </a:lnTo>
                <a:lnTo>
                  <a:pt x="3024" y="80"/>
                </a:lnTo>
                <a:lnTo>
                  <a:pt x="3084" y="98"/>
                </a:lnTo>
                <a:lnTo>
                  <a:pt x="3146" y="116"/>
                </a:lnTo>
                <a:lnTo>
                  <a:pt x="3206" y="136"/>
                </a:lnTo>
                <a:lnTo>
                  <a:pt x="3266" y="156"/>
                </a:lnTo>
                <a:lnTo>
                  <a:pt x="3324" y="178"/>
                </a:lnTo>
                <a:lnTo>
                  <a:pt x="3382" y="202"/>
                </a:lnTo>
                <a:lnTo>
                  <a:pt x="3382" y="202"/>
                </a:lnTo>
                <a:lnTo>
                  <a:pt x="3440" y="228"/>
                </a:lnTo>
                <a:lnTo>
                  <a:pt x="3498" y="254"/>
                </a:lnTo>
                <a:lnTo>
                  <a:pt x="3554" y="282"/>
                </a:lnTo>
                <a:lnTo>
                  <a:pt x="3608" y="312"/>
                </a:lnTo>
                <a:lnTo>
                  <a:pt x="3664" y="342"/>
                </a:lnTo>
                <a:lnTo>
                  <a:pt x="3716" y="374"/>
                </a:lnTo>
                <a:lnTo>
                  <a:pt x="3770" y="406"/>
                </a:lnTo>
                <a:lnTo>
                  <a:pt x="3822" y="440"/>
                </a:lnTo>
                <a:lnTo>
                  <a:pt x="3872" y="476"/>
                </a:lnTo>
                <a:lnTo>
                  <a:pt x="3922" y="512"/>
                </a:lnTo>
                <a:lnTo>
                  <a:pt x="3972" y="550"/>
                </a:lnTo>
                <a:lnTo>
                  <a:pt x="4020" y="590"/>
                </a:lnTo>
                <a:lnTo>
                  <a:pt x="4068" y="630"/>
                </a:lnTo>
                <a:lnTo>
                  <a:pt x="4114" y="670"/>
                </a:lnTo>
                <a:lnTo>
                  <a:pt x="4160" y="712"/>
                </a:lnTo>
                <a:lnTo>
                  <a:pt x="4204" y="756"/>
                </a:lnTo>
                <a:lnTo>
                  <a:pt x="4204" y="756"/>
                </a:lnTo>
                <a:lnTo>
                  <a:pt x="4246" y="800"/>
                </a:lnTo>
                <a:lnTo>
                  <a:pt x="4288" y="846"/>
                </a:lnTo>
                <a:lnTo>
                  <a:pt x="4330" y="892"/>
                </a:lnTo>
                <a:lnTo>
                  <a:pt x="4370" y="940"/>
                </a:lnTo>
                <a:lnTo>
                  <a:pt x="4410" y="988"/>
                </a:lnTo>
                <a:lnTo>
                  <a:pt x="4446" y="1036"/>
                </a:lnTo>
                <a:lnTo>
                  <a:pt x="4484" y="1086"/>
                </a:lnTo>
                <a:lnTo>
                  <a:pt x="4518" y="1138"/>
                </a:lnTo>
                <a:lnTo>
                  <a:pt x="4552" y="1190"/>
                </a:lnTo>
                <a:lnTo>
                  <a:pt x="4586" y="1242"/>
                </a:lnTo>
                <a:lnTo>
                  <a:pt x="4618" y="1296"/>
                </a:lnTo>
                <a:lnTo>
                  <a:pt x="4648" y="1350"/>
                </a:lnTo>
                <a:lnTo>
                  <a:pt x="4678" y="1406"/>
                </a:lnTo>
                <a:lnTo>
                  <a:pt x="4706" y="1462"/>
                </a:lnTo>
                <a:lnTo>
                  <a:pt x="4732" y="1518"/>
                </a:lnTo>
                <a:lnTo>
                  <a:pt x="4756" y="1576"/>
                </a:lnTo>
                <a:lnTo>
                  <a:pt x="0" y="1576"/>
                </a:lnTo>
                <a:close/>
              </a:path>
            </a:pathLst>
          </a:custGeom>
          <a:gradFill rotWithShape="1">
            <a:gsLst>
              <a:gs pos="0">
                <a:srgbClr val="FFFFFF"/>
              </a:gs>
              <a:gs pos="100000">
                <a:srgbClr val="FFFFFF">
                  <a:gamma/>
                  <a:shade val="46275"/>
                  <a:invGamma/>
                  <a:alpha val="0"/>
                </a:srgbClr>
              </a:gs>
            </a:gsLst>
            <a:lin ang="5400000" scaled="1"/>
          </a:gradFill>
          <a:ln w="12700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ko-KR" altLang="en-US" sz="1600"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Freeform 22"/>
          <p:cNvSpPr>
            <a:spLocks/>
          </p:cNvSpPr>
          <p:nvPr/>
        </p:nvSpPr>
        <p:spPr bwMode="auto">
          <a:xfrm>
            <a:off x="2772508" y="3056858"/>
            <a:ext cx="1754885" cy="530884"/>
          </a:xfrm>
          <a:custGeom>
            <a:avLst/>
            <a:gdLst/>
            <a:ahLst/>
            <a:cxnLst>
              <a:cxn ang="0">
                <a:pos x="0" y="1576"/>
              </a:cxn>
              <a:cxn ang="0">
                <a:pos x="50" y="1462"/>
              </a:cxn>
              <a:cxn ang="0">
                <a:pos x="108" y="1350"/>
              </a:cxn>
              <a:cxn ang="0">
                <a:pos x="170" y="1242"/>
              </a:cxn>
              <a:cxn ang="0">
                <a:pos x="238" y="1138"/>
              </a:cxn>
              <a:cxn ang="0">
                <a:pos x="310" y="1036"/>
              </a:cxn>
              <a:cxn ang="0">
                <a:pos x="386" y="940"/>
              </a:cxn>
              <a:cxn ang="0">
                <a:pos x="468" y="846"/>
              </a:cxn>
              <a:cxn ang="0">
                <a:pos x="552" y="756"/>
              </a:cxn>
              <a:cxn ang="0">
                <a:pos x="596" y="712"/>
              </a:cxn>
              <a:cxn ang="0">
                <a:pos x="688" y="630"/>
              </a:cxn>
              <a:cxn ang="0">
                <a:pos x="784" y="550"/>
              </a:cxn>
              <a:cxn ang="0">
                <a:pos x="884" y="476"/>
              </a:cxn>
              <a:cxn ang="0">
                <a:pos x="986" y="406"/>
              </a:cxn>
              <a:cxn ang="0">
                <a:pos x="1092" y="342"/>
              </a:cxn>
              <a:cxn ang="0">
                <a:pos x="1202" y="282"/>
              </a:cxn>
              <a:cxn ang="0">
                <a:pos x="1316" y="228"/>
              </a:cxn>
              <a:cxn ang="0">
                <a:pos x="1374" y="202"/>
              </a:cxn>
              <a:cxn ang="0">
                <a:pos x="1490" y="156"/>
              </a:cxn>
              <a:cxn ang="0">
                <a:pos x="1610" y="116"/>
              </a:cxn>
              <a:cxn ang="0">
                <a:pos x="1732" y="80"/>
              </a:cxn>
              <a:cxn ang="0">
                <a:pos x="1858" y="52"/>
              </a:cxn>
              <a:cxn ang="0">
                <a:pos x="1984" y="30"/>
              </a:cxn>
              <a:cxn ang="0">
                <a:pos x="2114" y="12"/>
              </a:cxn>
              <a:cxn ang="0">
                <a:pos x="2246" y="2"/>
              </a:cxn>
              <a:cxn ang="0">
                <a:pos x="2378" y="0"/>
              </a:cxn>
              <a:cxn ang="0">
                <a:pos x="2444" y="0"/>
              </a:cxn>
              <a:cxn ang="0">
                <a:pos x="2576" y="8"/>
              </a:cxn>
              <a:cxn ang="0">
                <a:pos x="2706" y="20"/>
              </a:cxn>
              <a:cxn ang="0">
                <a:pos x="2834" y="40"/>
              </a:cxn>
              <a:cxn ang="0">
                <a:pos x="2962" y="66"/>
              </a:cxn>
              <a:cxn ang="0">
                <a:pos x="3084" y="98"/>
              </a:cxn>
              <a:cxn ang="0">
                <a:pos x="3206" y="136"/>
              </a:cxn>
              <a:cxn ang="0">
                <a:pos x="3324" y="178"/>
              </a:cxn>
              <a:cxn ang="0">
                <a:pos x="3382" y="202"/>
              </a:cxn>
              <a:cxn ang="0">
                <a:pos x="3498" y="254"/>
              </a:cxn>
              <a:cxn ang="0">
                <a:pos x="3608" y="312"/>
              </a:cxn>
              <a:cxn ang="0">
                <a:pos x="3716" y="374"/>
              </a:cxn>
              <a:cxn ang="0">
                <a:pos x="3822" y="440"/>
              </a:cxn>
              <a:cxn ang="0">
                <a:pos x="3922" y="512"/>
              </a:cxn>
              <a:cxn ang="0">
                <a:pos x="4020" y="590"/>
              </a:cxn>
              <a:cxn ang="0">
                <a:pos x="4114" y="670"/>
              </a:cxn>
              <a:cxn ang="0">
                <a:pos x="4204" y="756"/>
              </a:cxn>
              <a:cxn ang="0">
                <a:pos x="4246" y="800"/>
              </a:cxn>
              <a:cxn ang="0">
                <a:pos x="4330" y="892"/>
              </a:cxn>
              <a:cxn ang="0">
                <a:pos x="4410" y="988"/>
              </a:cxn>
              <a:cxn ang="0">
                <a:pos x="4484" y="1086"/>
              </a:cxn>
              <a:cxn ang="0">
                <a:pos x="4552" y="1190"/>
              </a:cxn>
              <a:cxn ang="0">
                <a:pos x="4618" y="1296"/>
              </a:cxn>
              <a:cxn ang="0">
                <a:pos x="4678" y="1406"/>
              </a:cxn>
              <a:cxn ang="0">
                <a:pos x="4732" y="1518"/>
              </a:cxn>
              <a:cxn ang="0">
                <a:pos x="0" y="1576"/>
              </a:cxn>
            </a:cxnLst>
            <a:rect l="0" t="0" r="r" b="b"/>
            <a:pathLst>
              <a:path w="4756" h="1576">
                <a:moveTo>
                  <a:pt x="0" y="1576"/>
                </a:moveTo>
                <a:lnTo>
                  <a:pt x="0" y="1576"/>
                </a:lnTo>
                <a:lnTo>
                  <a:pt x="24" y="1518"/>
                </a:lnTo>
                <a:lnTo>
                  <a:pt x="50" y="1462"/>
                </a:lnTo>
                <a:lnTo>
                  <a:pt x="78" y="1406"/>
                </a:lnTo>
                <a:lnTo>
                  <a:pt x="108" y="1350"/>
                </a:lnTo>
                <a:lnTo>
                  <a:pt x="138" y="1296"/>
                </a:lnTo>
                <a:lnTo>
                  <a:pt x="170" y="1242"/>
                </a:lnTo>
                <a:lnTo>
                  <a:pt x="204" y="1190"/>
                </a:lnTo>
                <a:lnTo>
                  <a:pt x="238" y="1138"/>
                </a:lnTo>
                <a:lnTo>
                  <a:pt x="272" y="1086"/>
                </a:lnTo>
                <a:lnTo>
                  <a:pt x="310" y="1036"/>
                </a:lnTo>
                <a:lnTo>
                  <a:pt x="348" y="988"/>
                </a:lnTo>
                <a:lnTo>
                  <a:pt x="386" y="940"/>
                </a:lnTo>
                <a:lnTo>
                  <a:pt x="426" y="892"/>
                </a:lnTo>
                <a:lnTo>
                  <a:pt x="468" y="846"/>
                </a:lnTo>
                <a:lnTo>
                  <a:pt x="510" y="800"/>
                </a:lnTo>
                <a:lnTo>
                  <a:pt x="552" y="756"/>
                </a:lnTo>
                <a:lnTo>
                  <a:pt x="552" y="756"/>
                </a:lnTo>
                <a:lnTo>
                  <a:pt x="596" y="712"/>
                </a:lnTo>
                <a:lnTo>
                  <a:pt x="642" y="670"/>
                </a:lnTo>
                <a:lnTo>
                  <a:pt x="688" y="630"/>
                </a:lnTo>
                <a:lnTo>
                  <a:pt x="736" y="590"/>
                </a:lnTo>
                <a:lnTo>
                  <a:pt x="784" y="550"/>
                </a:lnTo>
                <a:lnTo>
                  <a:pt x="834" y="512"/>
                </a:lnTo>
                <a:lnTo>
                  <a:pt x="884" y="476"/>
                </a:lnTo>
                <a:lnTo>
                  <a:pt x="934" y="440"/>
                </a:lnTo>
                <a:lnTo>
                  <a:pt x="986" y="406"/>
                </a:lnTo>
                <a:lnTo>
                  <a:pt x="1040" y="374"/>
                </a:lnTo>
                <a:lnTo>
                  <a:pt x="1092" y="342"/>
                </a:lnTo>
                <a:lnTo>
                  <a:pt x="1148" y="312"/>
                </a:lnTo>
                <a:lnTo>
                  <a:pt x="1202" y="282"/>
                </a:lnTo>
                <a:lnTo>
                  <a:pt x="1258" y="254"/>
                </a:lnTo>
                <a:lnTo>
                  <a:pt x="1316" y="228"/>
                </a:lnTo>
                <a:lnTo>
                  <a:pt x="1374" y="202"/>
                </a:lnTo>
                <a:lnTo>
                  <a:pt x="1374" y="202"/>
                </a:lnTo>
                <a:lnTo>
                  <a:pt x="1432" y="178"/>
                </a:lnTo>
                <a:lnTo>
                  <a:pt x="1490" y="156"/>
                </a:lnTo>
                <a:lnTo>
                  <a:pt x="1550" y="136"/>
                </a:lnTo>
                <a:lnTo>
                  <a:pt x="1610" y="116"/>
                </a:lnTo>
                <a:lnTo>
                  <a:pt x="1672" y="98"/>
                </a:lnTo>
                <a:lnTo>
                  <a:pt x="1732" y="80"/>
                </a:lnTo>
                <a:lnTo>
                  <a:pt x="1794" y="66"/>
                </a:lnTo>
                <a:lnTo>
                  <a:pt x="1858" y="52"/>
                </a:lnTo>
                <a:lnTo>
                  <a:pt x="1922" y="40"/>
                </a:lnTo>
                <a:lnTo>
                  <a:pt x="1984" y="30"/>
                </a:lnTo>
                <a:lnTo>
                  <a:pt x="2050" y="20"/>
                </a:lnTo>
                <a:lnTo>
                  <a:pt x="2114" y="12"/>
                </a:lnTo>
                <a:lnTo>
                  <a:pt x="2180" y="8"/>
                </a:lnTo>
                <a:lnTo>
                  <a:pt x="2246" y="2"/>
                </a:lnTo>
                <a:lnTo>
                  <a:pt x="2312" y="0"/>
                </a:lnTo>
                <a:lnTo>
                  <a:pt x="2378" y="0"/>
                </a:lnTo>
                <a:lnTo>
                  <a:pt x="2378" y="0"/>
                </a:lnTo>
                <a:lnTo>
                  <a:pt x="2444" y="0"/>
                </a:lnTo>
                <a:lnTo>
                  <a:pt x="2510" y="2"/>
                </a:lnTo>
                <a:lnTo>
                  <a:pt x="2576" y="8"/>
                </a:lnTo>
                <a:lnTo>
                  <a:pt x="2642" y="12"/>
                </a:lnTo>
                <a:lnTo>
                  <a:pt x="2706" y="20"/>
                </a:lnTo>
                <a:lnTo>
                  <a:pt x="2772" y="30"/>
                </a:lnTo>
                <a:lnTo>
                  <a:pt x="2834" y="40"/>
                </a:lnTo>
                <a:lnTo>
                  <a:pt x="2898" y="52"/>
                </a:lnTo>
                <a:lnTo>
                  <a:pt x="2962" y="66"/>
                </a:lnTo>
                <a:lnTo>
                  <a:pt x="3024" y="80"/>
                </a:lnTo>
                <a:lnTo>
                  <a:pt x="3084" y="98"/>
                </a:lnTo>
                <a:lnTo>
                  <a:pt x="3146" y="116"/>
                </a:lnTo>
                <a:lnTo>
                  <a:pt x="3206" y="136"/>
                </a:lnTo>
                <a:lnTo>
                  <a:pt x="3266" y="156"/>
                </a:lnTo>
                <a:lnTo>
                  <a:pt x="3324" y="178"/>
                </a:lnTo>
                <a:lnTo>
                  <a:pt x="3382" y="202"/>
                </a:lnTo>
                <a:lnTo>
                  <a:pt x="3382" y="202"/>
                </a:lnTo>
                <a:lnTo>
                  <a:pt x="3440" y="228"/>
                </a:lnTo>
                <a:lnTo>
                  <a:pt x="3498" y="254"/>
                </a:lnTo>
                <a:lnTo>
                  <a:pt x="3554" y="282"/>
                </a:lnTo>
                <a:lnTo>
                  <a:pt x="3608" y="312"/>
                </a:lnTo>
                <a:lnTo>
                  <a:pt x="3664" y="342"/>
                </a:lnTo>
                <a:lnTo>
                  <a:pt x="3716" y="374"/>
                </a:lnTo>
                <a:lnTo>
                  <a:pt x="3770" y="406"/>
                </a:lnTo>
                <a:lnTo>
                  <a:pt x="3822" y="440"/>
                </a:lnTo>
                <a:lnTo>
                  <a:pt x="3872" y="476"/>
                </a:lnTo>
                <a:lnTo>
                  <a:pt x="3922" y="512"/>
                </a:lnTo>
                <a:lnTo>
                  <a:pt x="3972" y="550"/>
                </a:lnTo>
                <a:lnTo>
                  <a:pt x="4020" y="590"/>
                </a:lnTo>
                <a:lnTo>
                  <a:pt x="4068" y="630"/>
                </a:lnTo>
                <a:lnTo>
                  <a:pt x="4114" y="670"/>
                </a:lnTo>
                <a:lnTo>
                  <a:pt x="4160" y="712"/>
                </a:lnTo>
                <a:lnTo>
                  <a:pt x="4204" y="756"/>
                </a:lnTo>
                <a:lnTo>
                  <a:pt x="4204" y="756"/>
                </a:lnTo>
                <a:lnTo>
                  <a:pt x="4246" y="800"/>
                </a:lnTo>
                <a:lnTo>
                  <a:pt x="4288" y="846"/>
                </a:lnTo>
                <a:lnTo>
                  <a:pt x="4330" y="892"/>
                </a:lnTo>
                <a:lnTo>
                  <a:pt x="4370" y="940"/>
                </a:lnTo>
                <a:lnTo>
                  <a:pt x="4410" y="988"/>
                </a:lnTo>
                <a:lnTo>
                  <a:pt x="4446" y="1036"/>
                </a:lnTo>
                <a:lnTo>
                  <a:pt x="4484" y="1086"/>
                </a:lnTo>
                <a:lnTo>
                  <a:pt x="4518" y="1138"/>
                </a:lnTo>
                <a:lnTo>
                  <a:pt x="4552" y="1190"/>
                </a:lnTo>
                <a:lnTo>
                  <a:pt x="4586" y="1242"/>
                </a:lnTo>
                <a:lnTo>
                  <a:pt x="4618" y="1296"/>
                </a:lnTo>
                <a:lnTo>
                  <a:pt x="4648" y="1350"/>
                </a:lnTo>
                <a:lnTo>
                  <a:pt x="4678" y="1406"/>
                </a:lnTo>
                <a:lnTo>
                  <a:pt x="4706" y="1462"/>
                </a:lnTo>
                <a:lnTo>
                  <a:pt x="4732" y="1518"/>
                </a:lnTo>
                <a:lnTo>
                  <a:pt x="4756" y="1576"/>
                </a:lnTo>
                <a:lnTo>
                  <a:pt x="0" y="1576"/>
                </a:lnTo>
                <a:close/>
              </a:path>
            </a:pathLst>
          </a:custGeom>
          <a:gradFill rotWithShape="1">
            <a:gsLst>
              <a:gs pos="0">
                <a:srgbClr val="FFFFFF"/>
              </a:gs>
              <a:gs pos="100000">
                <a:srgbClr val="FFFFFF">
                  <a:gamma/>
                  <a:shade val="46275"/>
                  <a:invGamma/>
                  <a:alpha val="0"/>
                </a:srgbClr>
              </a:gs>
            </a:gsLst>
            <a:lin ang="5400000" scaled="1"/>
          </a:gradFill>
          <a:ln w="12700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ko-KR" altLang="en-US" sz="1600"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Oval 23"/>
          <p:cNvSpPr>
            <a:spLocks noChangeArrowheads="1"/>
          </p:cNvSpPr>
          <p:nvPr/>
        </p:nvSpPr>
        <p:spPr bwMode="auto">
          <a:xfrm>
            <a:off x="1855517" y="3206353"/>
            <a:ext cx="276983" cy="274885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67ABF5">
                  <a:alpha val="0"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en-US" sz="1600"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Oval 23"/>
          <p:cNvSpPr>
            <a:spLocks noChangeArrowheads="1"/>
          </p:cNvSpPr>
          <p:nvPr/>
        </p:nvSpPr>
        <p:spPr bwMode="auto">
          <a:xfrm>
            <a:off x="4100923" y="3206353"/>
            <a:ext cx="276983" cy="274885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67ABF5">
                  <a:alpha val="0"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en-US" sz="1600"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Freeform 20"/>
          <p:cNvSpPr>
            <a:spLocks/>
          </p:cNvSpPr>
          <p:nvPr/>
        </p:nvSpPr>
        <p:spPr bwMode="auto">
          <a:xfrm>
            <a:off x="2728376" y="3247867"/>
            <a:ext cx="731005" cy="406033"/>
          </a:xfrm>
          <a:custGeom>
            <a:avLst/>
            <a:gdLst/>
            <a:ahLst/>
            <a:cxnLst>
              <a:cxn ang="0">
                <a:pos x="824" y="492"/>
              </a:cxn>
              <a:cxn ang="0">
                <a:pos x="816" y="468"/>
              </a:cxn>
              <a:cxn ang="0">
                <a:pos x="804" y="440"/>
              </a:cxn>
              <a:cxn ang="0">
                <a:pos x="792" y="412"/>
              </a:cxn>
              <a:cxn ang="0">
                <a:pos x="778" y="386"/>
              </a:cxn>
              <a:cxn ang="0">
                <a:pos x="764" y="360"/>
              </a:cxn>
              <a:cxn ang="0">
                <a:pos x="750" y="334"/>
              </a:cxn>
              <a:cxn ang="0">
                <a:pos x="734" y="308"/>
              </a:cxn>
              <a:cxn ang="0">
                <a:pos x="718" y="284"/>
              </a:cxn>
              <a:cxn ang="0">
                <a:pos x="700" y="258"/>
              </a:cxn>
              <a:cxn ang="0">
                <a:pos x="682" y="234"/>
              </a:cxn>
              <a:cxn ang="0">
                <a:pos x="662" y="212"/>
              </a:cxn>
              <a:cxn ang="0">
                <a:pos x="642" y="188"/>
              </a:cxn>
              <a:cxn ang="0">
                <a:pos x="622" y="166"/>
              </a:cxn>
              <a:cxn ang="0">
                <a:pos x="602" y="146"/>
              </a:cxn>
              <a:cxn ang="0">
                <a:pos x="580" y="126"/>
              </a:cxn>
              <a:cxn ang="0">
                <a:pos x="558" y="104"/>
              </a:cxn>
              <a:cxn ang="0">
                <a:pos x="536" y="86"/>
              </a:cxn>
              <a:cxn ang="0">
                <a:pos x="512" y="68"/>
              </a:cxn>
              <a:cxn ang="0">
                <a:pos x="488" y="48"/>
              </a:cxn>
              <a:cxn ang="0">
                <a:pos x="464" y="32"/>
              </a:cxn>
              <a:cxn ang="0">
                <a:pos x="438" y="16"/>
              </a:cxn>
              <a:cxn ang="0">
                <a:pos x="412" y="0"/>
              </a:cxn>
              <a:cxn ang="0">
                <a:pos x="388" y="16"/>
              </a:cxn>
              <a:cxn ang="0">
                <a:pos x="362" y="32"/>
              </a:cxn>
              <a:cxn ang="0">
                <a:pos x="338" y="48"/>
              </a:cxn>
              <a:cxn ang="0">
                <a:pos x="314" y="68"/>
              </a:cxn>
              <a:cxn ang="0">
                <a:pos x="290" y="86"/>
              </a:cxn>
              <a:cxn ang="0">
                <a:pos x="266" y="104"/>
              </a:cxn>
              <a:cxn ang="0">
                <a:pos x="244" y="126"/>
              </a:cxn>
              <a:cxn ang="0">
                <a:pos x="222" y="146"/>
              </a:cxn>
              <a:cxn ang="0">
                <a:pos x="202" y="166"/>
              </a:cxn>
              <a:cxn ang="0">
                <a:pos x="182" y="188"/>
              </a:cxn>
              <a:cxn ang="0">
                <a:pos x="162" y="212"/>
              </a:cxn>
              <a:cxn ang="0">
                <a:pos x="144" y="234"/>
              </a:cxn>
              <a:cxn ang="0">
                <a:pos x="124" y="258"/>
              </a:cxn>
              <a:cxn ang="0">
                <a:pos x="108" y="284"/>
              </a:cxn>
              <a:cxn ang="0">
                <a:pos x="90" y="308"/>
              </a:cxn>
              <a:cxn ang="0">
                <a:pos x="76" y="334"/>
              </a:cxn>
              <a:cxn ang="0">
                <a:pos x="62" y="360"/>
              </a:cxn>
              <a:cxn ang="0">
                <a:pos x="48" y="386"/>
              </a:cxn>
              <a:cxn ang="0">
                <a:pos x="34" y="412"/>
              </a:cxn>
              <a:cxn ang="0">
                <a:pos x="20" y="440"/>
              </a:cxn>
              <a:cxn ang="0">
                <a:pos x="10" y="468"/>
              </a:cxn>
              <a:cxn ang="0">
                <a:pos x="0" y="492"/>
              </a:cxn>
              <a:cxn ang="0">
                <a:pos x="824" y="492"/>
              </a:cxn>
            </a:cxnLst>
            <a:rect l="0" t="0" r="r" b="b"/>
            <a:pathLst>
              <a:path w="824" h="492">
                <a:moveTo>
                  <a:pt x="824" y="492"/>
                </a:moveTo>
                <a:lnTo>
                  <a:pt x="816" y="468"/>
                </a:lnTo>
                <a:lnTo>
                  <a:pt x="804" y="440"/>
                </a:lnTo>
                <a:lnTo>
                  <a:pt x="792" y="412"/>
                </a:lnTo>
                <a:lnTo>
                  <a:pt x="778" y="386"/>
                </a:lnTo>
                <a:lnTo>
                  <a:pt x="764" y="360"/>
                </a:lnTo>
                <a:lnTo>
                  <a:pt x="750" y="334"/>
                </a:lnTo>
                <a:lnTo>
                  <a:pt x="734" y="308"/>
                </a:lnTo>
                <a:lnTo>
                  <a:pt x="718" y="284"/>
                </a:lnTo>
                <a:lnTo>
                  <a:pt x="700" y="258"/>
                </a:lnTo>
                <a:lnTo>
                  <a:pt x="682" y="234"/>
                </a:lnTo>
                <a:lnTo>
                  <a:pt x="662" y="212"/>
                </a:lnTo>
                <a:lnTo>
                  <a:pt x="642" y="188"/>
                </a:lnTo>
                <a:lnTo>
                  <a:pt x="622" y="166"/>
                </a:lnTo>
                <a:lnTo>
                  <a:pt x="602" y="146"/>
                </a:lnTo>
                <a:lnTo>
                  <a:pt x="580" y="126"/>
                </a:lnTo>
                <a:lnTo>
                  <a:pt x="558" y="104"/>
                </a:lnTo>
                <a:lnTo>
                  <a:pt x="536" y="86"/>
                </a:lnTo>
                <a:lnTo>
                  <a:pt x="512" y="68"/>
                </a:lnTo>
                <a:lnTo>
                  <a:pt x="488" y="48"/>
                </a:lnTo>
                <a:lnTo>
                  <a:pt x="464" y="32"/>
                </a:lnTo>
                <a:lnTo>
                  <a:pt x="438" y="16"/>
                </a:lnTo>
                <a:lnTo>
                  <a:pt x="412" y="0"/>
                </a:lnTo>
                <a:lnTo>
                  <a:pt x="388" y="16"/>
                </a:lnTo>
                <a:lnTo>
                  <a:pt x="362" y="32"/>
                </a:lnTo>
                <a:lnTo>
                  <a:pt x="338" y="48"/>
                </a:lnTo>
                <a:lnTo>
                  <a:pt x="314" y="68"/>
                </a:lnTo>
                <a:lnTo>
                  <a:pt x="290" y="86"/>
                </a:lnTo>
                <a:lnTo>
                  <a:pt x="266" y="104"/>
                </a:lnTo>
                <a:lnTo>
                  <a:pt x="244" y="126"/>
                </a:lnTo>
                <a:lnTo>
                  <a:pt x="222" y="146"/>
                </a:lnTo>
                <a:lnTo>
                  <a:pt x="202" y="166"/>
                </a:lnTo>
                <a:lnTo>
                  <a:pt x="182" y="188"/>
                </a:lnTo>
                <a:lnTo>
                  <a:pt x="162" y="212"/>
                </a:lnTo>
                <a:lnTo>
                  <a:pt x="144" y="234"/>
                </a:lnTo>
                <a:lnTo>
                  <a:pt x="124" y="258"/>
                </a:lnTo>
                <a:lnTo>
                  <a:pt x="108" y="284"/>
                </a:lnTo>
                <a:lnTo>
                  <a:pt x="90" y="308"/>
                </a:lnTo>
                <a:lnTo>
                  <a:pt x="76" y="334"/>
                </a:lnTo>
                <a:lnTo>
                  <a:pt x="62" y="360"/>
                </a:lnTo>
                <a:lnTo>
                  <a:pt x="48" y="386"/>
                </a:lnTo>
                <a:lnTo>
                  <a:pt x="34" y="412"/>
                </a:lnTo>
                <a:lnTo>
                  <a:pt x="20" y="440"/>
                </a:lnTo>
                <a:lnTo>
                  <a:pt x="10" y="468"/>
                </a:lnTo>
                <a:lnTo>
                  <a:pt x="0" y="492"/>
                </a:lnTo>
                <a:lnTo>
                  <a:pt x="824" y="492"/>
                </a:lnTo>
                <a:close/>
              </a:path>
            </a:pathLst>
          </a:custGeom>
          <a:gradFill rotWithShape="1">
            <a:gsLst>
              <a:gs pos="0">
                <a:srgbClr val="FFFFFF"/>
              </a:gs>
              <a:gs pos="100000">
                <a:srgbClr val="FFFFFF">
                  <a:gamma/>
                  <a:shade val="46275"/>
                  <a:invGamma/>
                  <a:alpha val="0"/>
                </a:srgbClr>
              </a:gs>
            </a:gsLst>
            <a:lin ang="5400000" scaled="1"/>
          </a:gradFill>
          <a:ln w="12700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ko-KR" altLang="en-US" sz="1600"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Text Box 29"/>
          <p:cNvSpPr txBox="1">
            <a:spLocks noChangeArrowheads="1"/>
          </p:cNvSpPr>
          <p:nvPr/>
        </p:nvSpPr>
        <p:spPr bwMode="auto">
          <a:xfrm rot="3534736">
            <a:off x="1433693" y="4032089"/>
            <a:ext cx="153035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altLang="ko-K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ПАТЕНТ</a:t>
            </a:r>
            <a:endParaRPr lang="en-US" altLang="ko-KR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51" name="Text Box 29"/>
          <p:cNvSpPr txBox="1">
            <a:spLocks noChangeArrowheads="1"/>
          </p:cNvSpPr>
          <p:nvPr/>
        </p:nvSpPr>
        <p:spPr bwMode="auto">
          <a:xfrm rot="17749456">
            <a:off x="3509365" y="4060868"/>
            <a:ext cx="115127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ЕНВД</a:t>
            </a:r>
            <a:endParaRPr lang="en-US" altLang="ko-KR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2" name="Text Box 29"/>
          <p:cNvSpPr txBox="1">
            <a:spLocks noChangeArrowheads="1"/>
          </p:cNvSpPr>
          <p:nvPr/>
        </p:nvSpPr>
        <p:spPr bwMode="auto">
          <a:xfrm>
            <a:off x="2642845" y="2406488"/>
            <a:ext cx="87575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altLang="ko-KR" sz="3200" b="1" dirty="0">
                <a:cs typeface="Arial" pitchFamily="34" charset="0"/>
              </a:rPr>
              <a:t>УСН</a:t>
            </a:r>
            <a:endParaRPr lang="en-US" altLang="ko-KR" sz="3200" b="1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006753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381</TotalTime>
  <Words>1339</Words>
  <Application>Microsoft Office PowerPoint</Application>
  <PresentationFormat>Произвольный</PresentationFormat>
  <Paragraphs>233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слайдов</vt:lpstr>
      </vt:variant>
      <vt:variant>
        <vt:i4>15</vt:i4>
      </vt:variant>
    </vt:vector>
  </HeadingPairs>
  <TitlesOfParts>
    <vt:vector size="19" baseType="lpstr">
      <vt:lpstr>Тема Office</vt:lpstr>
      <vt:lpstr>1_Тема Office</vt:lpstr>
      <vt:lpstr>Специальное оформление</vt:lpstr>
      <vt:lpstr>2_Тема Office</vt:lpstr>
      <vt:lpstr>РЕГИОНАЛЬНЫЕ  МЕРЫ ПОДДЕРЖКИ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Zakharov.Roman</dc:creator>
  <cp:lastModifiedBy>Трифонова Мария Олеговна</cp:lastModifiedBy>
  <cp:revision>55</cp:revision>
  <dcterms:created xsi:type="dcterms:W3CDTF">2016-06-08T03:46:25Z</dcterms:created>
  <dcterms:modified xsi:type="dcterms:W3CDTF">2016-06-09T16:12:39Z</dcterms:modified>
</cp:coreProperties>
</file>