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3679" r:id="rId2"/>
  </p:sldMasterIdLst>
  <p:notesMasterIdLst>
    <p:notesMasterId r:id="rId22"/>
  </p:notesMasterIdLst>
  <p:sldIdLst>
    <p:sldId id="699" r:id="rId3"/>
    <p:sldId id="654" r:id="rId4"/>
    <p:sldId id="691" r:id="rId5"/>
    <p:sldId id="692" r:id="rId6"/>
    <p:sldId id="693" r:id="rId7"/>
    <p:sldId id="694" r:id="rId8"/>
    <p:sldId id="695" r:id="rId9"/>
    <p:sldId id="696" r:id="rId10"/>
    <p:sldId id="698" r:id="rId11"/>
    <p:sldId id="670" r:id="rId12"/>
    <p:sldId id="685" r:id="rId13"/>
    <p:sldId id="684" r:id="rId14"/>
    <p:sldId id="655" r:id="rId15"/>
    <p:sldId id="679" r:id="rId16"/>
    <p:sldId id="678" r:id="rId17"/>
    <p:sldId id="677" r:id="rId18"/>
    <p:sldId id="690" r:id="rId19"/>
    <p:sldId id="681" r:id="rId20"/>
    <p:sldId id="680" r:id="rId21"/>
  </p:sldIdLst>
  <p:sldSz cx="9906000" cy="6858000" type="A4"/>
  <p:notesSz cx="6797675" cy="9928225"/>
  <p:defaultTextStyle>
    <a:defPPr>
      <a:defRPr lang="ru-RU"/>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3" algn="l" defTabSz="914195" rtl="0" eaLnBrk="1" latinLnBrk="0" hangingPunct="1">
      <a:defRPr sz="1800" kern="1200">
        <a:solidFill>
          <a:schemeClr val="tx1"/>
        </a:solidFill>
        <a:latin typeface="+mn-lt"/>
        <a:ea typeface="+mn-ea"/>
        <a:cs typeface="+mn-cs"/>
      </a:defRPr>
    </a:lvl4pPr>
    <a:lvl5pPr marL="1828390" algn="l" defTabSz="914195" rtl="0" eaLnBrk="1" latinLnBrk="0" hangingPunct="1">
      <a:defRPr sz="1800" kern="1200">
        <a:solidFill>
          <a:schemeClr val="tx1"/>
        </a:solidFill>
        <a:latin typeface="+mn-lt"/>
        <a:ea typeface="+mn-ea"/>
        <a:cs typeface="+mn-cs"/>
      </a:defRPr>
    </a:lvl5pPr>
    <a:lvl6pPr marL="2285488" algn="l" defTabSz="914195" rtl="0" eaLnBrk="1" latinLnBrk="0" hangingPunct="1">
      <a:defRPr sz="1800" kern="1200">
        <a:solidFill>
          <a:schemeClr val="tx1"/>
        </a:solidFill>
        <a:latin typeface="+mn-lt"/>
        <a:ea typeface="+mn-ea"/>
        <a:cs typeface="+mn-cs"/>
      </a:defRPr>
    </a:lvl6pPr>
    <a:lvl7pPr marL="2742585" algn="l" defTabSz="914195" rtl="0" eaLnBrk="1" latinLnBrk="0" hangingPunct="1">
      <a:defRPr sz="1800" kern="1200">
        <a:solidFill>
          <a:schemeClr val="tx1"/>
        </a:solidFill>
        <a:latin typeface="+mn-lt"/>
        <a:ea typeface="+mn-ea"/>
        <a:cs typeface="+mn-cs"/>
      </a:defRPr>
    </a:lvl7pPr>
    <a:lvl8pPr marL="3199682" algn="l" defTabSz="914195" rtl="0" eaLnBrk="1" latinLnBrk="0" hangingPunct="1">
      <a:defRPr sz="1800" kern="1200">
        <a:solidFill>
          <a:schemeClr val="tx1"/>
        </a:solidFill>
        <a:latin typeface="+mn-lt"/>
        <a:ea typeface="+mn-ea"/>
        <a:cs typeface="+mn-cs"/>
      </a:defRPr>
    </a:lvl8pPr>
    <a:lvl9pPr marL="3656779" algn="l" defTabSz="9141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74" userDrawn="1">
          <p15:clr>
            <a:srgbClr val="A4A3A4"/>
          </p15:clr>
        </p15:guide>
        <p15:guide id="2" pos="2802" userDrawn="1">
          <p15:clr>
            <a:srgbClr val="A4A3A4"/>
          </p15:clr>
        </p15:guide>
        <p15:guide id="3" orient="horz" pos="4319">
          <p15:clr>
            <a:srgbClr val="A4A3A4"/>
          </p15:clr>
        </p15:guide>
        <p15:guide id="4" pos="1374" userDrawn="1">
          <p15:clr>
            <a:srgbClr val="A4A3A4"/>
          </p15:clr>
        </p15:guide>
        <p15:guide id="5" orient="horz" pos="3317" userDrawn="1">
          <p15:clr>
            <a:srgbClr val="A4A3A4"/>
          </p15:clr>
        </p15:guide>
        <p15:guide id="6" orient="horz" pos="4292" userDrawn="1">
          <p15:clr>
            <a:srgbClr val="A4A3A4"/>
          </p15:clr>
        </p15:guide>
        <p15:guide id="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AAAAAA"/>
    <a:srgbClr val="E1FBFF"/>
    <a:srgbClr val="41BD6A"/>
    <a:srgbClr val="D7EDF4"/>
    <a:srgbClr val="00B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9" autoAdjust="0"/>
    <p:restoredTop sz="99190" autoAdjust="0"/>
  </p:normalViewPr>
  <p:slideViewPr>
    <p:cSldViewPr snapToGrid="0" showGuides="1">
      <p:cViewPr>
        <p:scale>
          <a:sx n="110" d="100"/>
          <a:sy n="110" d="100"/>
        </p:scale>
        <p:origin x="-1566" y="-222"/>
      </p:cViewPr>
      <p:guideLst>
        <p:guide orient="horz" pos="3974"/>
        <p:guide orient="horz" pos="4319"/>
        <p:guide orient="horz" pos="3317"/>
        <p:guide orient="horz" pos="4292"/>
        <p:guide pos="2802"/>
        <p:guide pos="1374"/>
        <p:guide/>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2.3782980304719401E-2"/>
          <c:y val="2.39130393849642E-2"/>
          <c:w val="0.96135265700483097"/>
          <c:h val="0.79185796099658301"/>
        </c:manualLayout>
      </c:layout>
      <c:barChart>
        <c:barDir val="col"/>
        <c:grouping val="clustered"/>
        <c:varyColors val="0"/>
        <c:ser>
          <c:idx val="0"/>
          <c:order val="0"/>
          <c:tx>
            <c:strRef>
              <c:f>Лист1!$B$1</c:f>
              <c:strCache>
                <c:ptCount val="1"/>
                <c:pt idx="0">
                  <c:v>положительные  решения</c:v>
                </c:pt>
              </c:strCache>
            </c:strRef>
          </c:tx>
          <c:invertIfNegative val="0"/>
          <c:dLbls>
            <c:dLbl>
              <c:idx val="0"/>
              <c:layout>
                <c:manualLayout>
                  <c:x val="-4.4593088071348897E-3"/>
                  <c:y val="-5.1115874582446E-2"/>
                </c:manualLayout>
              </c:layout>
              <c:tx>
                <c:rich>
                  <a:bodyPr/>
                  <a:lstStyle/>
                  <a:p>
                    <a:r>
                      <a:rPr lang="ru-RU" b="1" dirty="0"/>
                      <a:t>218</a:t>
                    </a:r>
                  </a:p>
                </c:rich>
              </c:tx>
              <c:showLegendKey val="0"/>
              <c:showVal val="1"/>
              <c:showCatName val="0"/>
              <c:showSerName val="0"/>
              <c:showPercent val="0"/>
              <c:showBubbleSize val="0"/>
            </c:dLbl>
            <c:dLbl>
              <c:idx val="1"/>
              <c:layout>
                <c:manualLayout>
                  <c:x val="-2.9728725380899299E-3"/>
                  <c:y val="-7.5328657279394098E-2"/>
                </c:manualLayout>
              </c:layout>
              <c:showLegendKey val="0"/>
              <c:showVal val="1"/>
              <c:showCatName val="0"/>
              <c:showSerName val="0"/>
              <c:showPercent val="0"/>
              <c:showBubbleSize val="0"/>
            </c:dLbl>
            <c:dLbl>
              <c:idx val="2"/>
              <c:layout>
                <c:manualLayout>
                  <c:x val="-1.09004067172345E-16"/>
                  <c:y val="-6.9948038902294493E-2"/>
                </c:manualLayout>
              </c:layout>
              <c:showLegendKey val="0"/>
              <c:showVal val="1"/>
              <c:showCatName val="0"/>
              <c:showSerName val="0"/>
              <c:showPercent val="0"/>
              <c:showBubbleSize val="0"/>
            </c:dLbl>
            <c:dLbl>
              <c:idx val="3"/>
              <c:layout>
                <c:manualLayout>
                  <c:x val="-1.04052879677665E-2"/>
                  <c:y val="-7.3017949700080201E-2"/>
                </c:manualLayout>
              </c:layout>
              <c:showLegendKey val="0"/>
              <c:showVal val="1"/>
              <c:showCatName val="0"/>
              <c:showSerName val="0"/>
              <c:showPercent val="0"/>
              <c:showBubbleSize val="0"/>
            </c:dLbl>
            <c:txPr>
              <a:bodyPr/>
              <a:lstStyle/>
              <a:p>
                <a:pPr>
                  <a:defRPr b="1">
                    <a:latin typeface="Arial"/>
                    <a:cs typeface="Arial"/>
                  </a:defRPr>
                </a:pPr>
                <a:endParaRPr lang="ru-RU"/>
              </a:p>
            </c:txPr>
            <c:showLegendKey val="0"/>
            <c:showVal val="1"/>
            <c:showCatName val="0"/>
            <c:showSerName val="0"/>
            <c:showPercent val="0"/>
            <c:showBubbleSize val="0"/>
            <c:showLeaderLines val="0"/>
          </c:dLbls>
          <c:cat>
            <c:strRef>
              <c:f>Лист1!$A$2:$A$5</c:f>
              <c:strCache>
                <c:ptCount val="4"/>
                <c:pt idx="0">
                  <c:v>2014</c:v>
                </c:pt>
                <c:pt idx="1">
                  <c:v>2014</c:v>
                </c:pt>
                <c:pt idx="2">
                  <c:v>2015 комиссии</c:v>
                </c:pt>
                <c:pt idx="3">
                  <c:v> 2015 суды</c:v>
                </c:pt>
              </c:strCache>
            </c:strRef>
          </c:cat>
          <c:val>
            <c:numRef>
              <c:f>Лист1!$B$2:$B$5</c:f>
              <c:numCache>
                <c:formatCode>General</c:formatCode>
                <c:ptCount val="4"/>
                <c:pt idx="0">
                  <c:v>218</c:v>
                </c:pt>
                <c:pt idx="1">
                  <c:v>571</c:v>
                </c:pt>
                <c:pt idx="2">
                  <c:v>694</c:v>
                </c:pt>
                <c:pt idx="3">
                  <c:v>200</c:v>
                </c:pt>
              </c:numCache>
            </c:numRef>
          </c:val>
        </c:ser>
        <c:ser>
          <c:idx val="1"/>
          <c:order val="1"/>
          <c:tx>
            <c:strRef>
              <c:f>Лист1!$C$1</c:f>
              <c:strCache>
                <c:ptCount val="1"/>
                <c:pt idx="0">
                  <c:v>подано заявлений</c:v>
                </c:pt>
              </c:strCache>
            </c:strRef>
          </c:tx>
          <c:invertIfNegative val="0"/>
          <c:dLbls>
            <c:dLbl>
              <c:idx val="3"/>
              <c:layout>
                <c:manualLayout>
                  <c:x val="0"/>
                  <c:y val="-9.2436997726377396E-3"/>
                </c:manualLayout>
              </c:layout>
              <c:showLegendKey val="0"/>
              <c:showVal val="1"/>
              <c:showCatName val="0"/>
              <c:showSerName val="0"/>
              <c:showPercent val="0"/>
              <c:showBubbleSize val="0"/>
            </c:dLbl>
            <c:txPr>
              <a:bodyPr/>
              <a:lstStyle/>
              <a:p>
                <a:pPr>
                  <a:defRPr b="1">
                    <a:latin typeface="Arial"/>
                    <a:cs typeface="Arial"/>
                  </a:defRPr>
                </a:pPr>
                <a:endParaRPr lang="ru-RU"/>
              </a:p>
            </c:txPr>
            <c:showLegendKey val="0"/>
            <c:showVal val="1"/>
            <c:showCatName val="0"/>
            <c:showSerName val="0"/>
            <c:showPercent val="0"/>
            <c:showBubbleSize val="0"/>
            <c:showLeaderLines val="0"/>
          </c:dLbls>
          <c:cat>
            <c:strRef>
              <c:f>Лист1!$A$2:$A$5</c:f>
              <c:strCache>
                <c:ptCount val="4"/>
                <c:pt idx="0">
                  <c:v>2014</c:v>
                </c:pt>
                <c:pt idx="1">
                  <c:v>2014</c:v>
                </c:pt>
                <c:pt idx="2">
                  <c:v>2015 комиссии</c:v>
                </c:pt>
                <c:pt idx="3">
                  <c:v> 2015 суды</c:v>
                </c:pt>
              </c:strCache>
            </c:strRef>
          </c:cat>
          <c:val>
            <c:numRef>
              <c:f>Лист1!$C$2:$C$5</c:f>
              <c:numCache>
                <c:formatCode>General</c:formatCode>
                <c:ptCount val="4"/>
                <c:pt idx="0">
                  <c:v>607</c:v>
                </c:pt>
                <c:pt idx="1">
                  <c:v>1079</c:v>
                </c:pt>
                <c:pt idx="2">
                  <c:v>1348</c:v>
                </c:pt>
                <c:pt idx="3">
                  <c:v>327</c:v>
                </c:pt>
              </c:numCache>
            </c:numRef>
          </c:val>
        </c:ser>
        <c:dLbls>
          <c:showLegendKey val="0"/>
          <c:showVal val="1"/>
          <c:showCatName val="0"/>
          <c:showSerName val="0"/>
          <c:showPercent val="0"/>
          <c:showBubbleSize val="0"/>
        </c:dLbls>
        <c:gapWidth val="75"/>
        <c:axId val="107545344"/>
        <c:axId val="107546880"/>
      </c:barChart>
      <c:catAx>
        <c:axId val="107545344"/>
        <c:scaling>
          <c:orientation val="minMax"/>
        </c:scaling>
        <c:delete val="0"/>
        <c:axPos val="b"/>
        <c:majorTickMark val="none"/>
        <c:minorTickMark val="none"/>
        <c:tickLblPos val="none"/>
        <c:crossAx val="107546880"/>
        <c:crosses val="autoZero"/>
        <c:auto val="1"/>
        <c:lblAlgn val="ctr"/>
        <c:lblOffset val="100"/>
        <c:noMultiLvlLbl val="0"/>
      </c:catAx>
      <c:valAx>
        <c:axId val="107546880"/>
        <c:scaling>
          <c:orientation val="minMax"/>
        </c:scaling>
        <c:delete val="1"/>
        <c:axPos val="l"/>
        <c:numFmt formatCode="General" sourceLinked="1"/>
        <c:majorTickMark val="none"/>
        <c:minorTickMark val="none"/>
        <c:tickLblPos val="nextTo"/>
        <c:crossAx val="107545344"/>
        <c:crosses val="autoZero"/>
        <c:crossBetween val="between"/>
      </c:valAx>
    </c:plotArea>
    <c:legend>
      <c:legendPos val="b"/>
      <c:layout>
        <c:manualLayout>
          <c:xMode val="edge"/>
          <c:yMode val="edge"/>
          <c:x val="0.159348777055042"/>
          <c:y val="3.0845595541664599E-2"/>
          <c:w val="0.67991362283727896"/>
          <c:h val="6.4663802693631797E-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0613370168"/>
          <c:y val="2.3040806856389501E-2"/>
          <c:w val="0.88068792733010903"/>
          <c:h val="0.83878135684574895"/>
        </c:manualLayout>
      </c:layout>
      <c:barChart>
        <c:barDir val="col"/>
        <c:grouping val="stacked"/>
        <c:varyColors val="0"/>
        <c:ser>
          <c:idx val="0"/>
          <c:order val="0"/>
          <c:tx>
            <c:strRef>
              <c:f>Лист1!$B$1</c:f>
              <c:strCache>
                <c:ptCount val="1"/>
                <c:pt idx="0">
                  <c:v>Столбец1</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cat>
            <c:numRef>
              <c:f>Лист1!$A$2:$A$5</c:f>
              <c:numCache>
                <c:formatCode>General</c:formatCode>
                <c:ptCount val="4"/>
                <c:pt idx="0">
                  <c:v>2012</c:v>
                </c:pt>
                <c:pt idx="1">
                  <c:v>2013</c:v>
                </c:pt>
                <c:pt idx="2">
                  <c:v>2014</c:v>
                </c:pt>
                <c:pt idx="3">
                  <c:v>2015</c:v>
                </c:pt>
              </c:numCache>
            </c:numRef>
          </c:cat>
          <c:val>
            <c:numRef>
              <c:f>Лист1!$B$2:$B$5</c:f>
              <c:numCache>
                <c:formatCode>General</c:formatCode>
                <c:ptCount val="4"/>
                <c:pt idx="0">
                  <c:v>12</c:v>
                </c:pt>
                <c:pt idx="1">
                  <c:v>17</c:v>
                </c:pt>
                <c:pt idx="2">
                  <c:v>25</c:v>
                </c:pt>
                <c:pt idx="3">
                  <c:v>33</c:v>
                </c:pt>
              </c:numCache>
            </c:numRef>
          </c:val>
        </c:ser>
        <c:dLbls>
          <c:showLegendKey val="0"/>
          <c:showVal val="0"/>
          <c:showCatName val="0"/>
          <c:showSerName val="0"/>
          <c:showPercent val="0"/>
          <c:showBubbleSize val="0"/>
        </c:dLbls>
        <c:gapWidth val="150"/>
        <c:overlap val="100"/>
        <c:axId val="107658624"/>
        <c:axId val="108008576"/>
      </c:barChart>
      <c:catAx>
        <c:axId val="107658624"/>
        <c:scaling>
          <c:orientation val="minMax"/>
        </c:scaling>
        <c:delete val="0"/>
        <c:axPos val="b"/>
        <c:numFmt formatCode="General" sourceLinked="1"/>
        <c:majorTickMark val="out"/>
        <c:minorTickMark val="none"/>
        <c:tickLblPos val="nextTo"/>
        <c:crossAx val="108008576"/>
        <c:crosses val="autoZero"/>
        <c:auto val="1"/>
        <c:lblAlgn val="ctr"/>
        <c:lblOffset val="100"/>
        <c:noMultiLvlLbl val="0"/>
      </c:catAx>
      <c:valAx>
        <c:axId val="108008576"/>
        <c:scaling>
          <c:orientation val="minMax"/>
        </c:scaling>
        <c:delete val="1"/>
        <c:axPos val="l"/>
        <c:majorGridlines/>
        <c:numFmt formatCode="General" sourceLinked="1"/>
        <c:majorTickMark val="out"/>
        <c:minorTickMark val="none"/>
        <c:tickLblPos val="none"/>
        <c:crossAx val="10765862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0.19492</cdr:x>
      <cdr:y>0.49067</cdr:y>
    </cdr:from>
    <cdr:to>
      <cdr:x>0.30253</cdr:x>
      <cdr:y>0.69836</cdr:y>
    </cdr:to>
    <cdr:sp macro="" textlink="">
      <cdr:nvSpPr>
        <cdr:cNvPr id="2" name="TextBox 1"/>
        <cdr:cNvSpPr txBox="1"/>
      </cdr:nvSpPr>
      <cdr:spPr>
        <a:xfrm xmlns:a="http://schemas.openxmlformats.org/drawingml/2006/main">
          <a:off x="1656184" y="21602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0.83678</cdr:x>
      <cdr:y>0.37448</cdr:y>
    </cdr:from>
    <cdr:to>
      <cdr:x>0.93979</cdr:x>
      <cdr:y>0.52128</cdr:y>
    </cdr:to>
    <cdr:sp macro="" textlink="">
      <cdr:nvSpPr>
        <cdr:cNvPr id="3" name="TextBox 2"/>
        <cdr:cNvSpPr txBox="1"/>
      </cdr:nvSpPr>
      <cdr:spPr>
        <a:xfrm xmlns:a="http://schemas.openxmlformats.org/drawingml/2006/main">
          <a:off x="7652325" y="1648691"/>
          <a:ext cx="94211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3" algn="l" defTabSz="914195" rtl="0" eaLnBrk="1" latinLnBrk="0" hangingPunct="1">
            <a:defRPr sz="1800" kern="1200">
              <a:solidFill>
                <a:schemeClr val="tx1"/>
              </a:solidFill>
              <a:latin typeface="+mn-lt"/>
              <a:ea typeface="+mn-ea"/>
              <a:cs typeface="+mn-cs"/>
            </a:defRPr>
          </a:lvl4pPr>
          <a:lvl5pPr marL="1828390" algn="l" defTabSz="914195" rtl="0" eaLnBrk="1" latinLnBrk="0" hangingPunct="1">
            <a:defRPr sz="1800" kern="1200">
              <a:solidFill>
                <a:schemeClr val="tx1"/>
              </a:solidFill>
              <a:latin typeface="+mn-lt"/>
              <a:ea typeface="+mn-ea"/>
              <a:cs typeface="+mn-cs"/>
            </a:defRPr>
          </a:lvl5pPr>
          <a:lvl6pPr marL="2285488" algn="l" defTabSz="914195" rtl="0" eaLnBrk="1" latinLnBrk="0" hangingPunct="1">
            <a:defRPr sz="1800" kern="1200">
              <a:solidFill>
                <a:schemeClr val="tx1"/>
              </a:solidFill>
              <a:latin typeface="+mn-lt"/>
              <a:ea typeface="+mn-ea"/>
              <a:cs typeface="+mn-cs"/>
            </a:defRPr>
          </a:lvl6pPr>
          <a:lvl7pPr marL="2742585" algn="l" defTabSz="914195" rtl="0" eaLnBrk="1" latinLnBrk="0" hangingPunct="1">
            <a:defRPr sz="1800" kern="1200">
              <a:solidFill>
                <a:schemeClr val="tx1"/>
              </a:solidFill>
              <a:latin typeface="+mn-lt"/>
              <a:ea typeface="+mn-ea"/>
              <a:cs typeface="+mn-cs"/>
            </a:defRPr>
          </a:lvl7pPr>
          <a:lvl8pPr marL="3199682" algn="l" defTabSz="914195" rtl="0" eaLnBrk="1" latinLnBrk="0" hangingPunct="1">
            <a:defRPr sz="1800" kern="1200">
              <a:solidFill>
                <a:schemeClr val="tx1"/>
              </a:solidFill>
              <a:latin typeface="+mn-lt"/>
              <a:ea typeface="+mn-ea"/>
              <a:cs typeface="+mn-cs"/>
            </a:defRPr>
          </a:lvl8pPr>
          <a:lvl9pPr marL="3656779" algn="l" defTabSz="914195" rtl="0" eaLnBrk="1" latinLnBrk="0" hangingPunct="1">
            <a:defRPr sz="1800" kern="1200">
              <a:solidFill>
                <a:schemeClr val="tx1"/>
              </a:solidFill>
              <a:latin typeface="+mn-lt"/>
              <a:ea typeface="+mn-ea"/>
              <a:cs typeface="+mn-cs"/>
            </a:defRPr>
          </a:lvl9pPr>
        </a:lstStyle>
        <a:p xmlns:a="http://schemas.openxmlformats.org/drawingml/2006/main">
          <a:r>
            <a:rPr lang="ru-RU" dirty="0" smtClean="0"/>
            <a:t> </a:t>
          </a:r>
        </a:p>
        <a:p xmlns:a="http://schemas.openxmlformats.org/drawingml/2006/main">
          <a:r>
            <a:rPr lang="ru-RU" b="1" dirty="0"/>
            <a:t> </a:t>
          </a:r>
          <a:r>
            <a:rPr lang="ru-RU" b="1" dirty="0" smtClean="0"/>
            <a:t>+ 35</a:t>
          </a:r>
          <a:r>
            <a:rPr lang="en-US" b="1" dirty="0" smtClean="0"/>
            <a:t>%</a:t>
          </a:r>
          <a:endParaRPr lang="ru-RU"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2"/>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7" y="2"/>
            <a:ext cx="2945659" cy="498135"/>
          </a:xfrm>
          <a:prstGeom prst="rect">
            <a:avLst/>
          </a:prstGeom>
        </p:spPr>
        <p:txBody>
          <a:bodyPr vert="horz" lIns="91440" tIns="45720" rIns="91440" bIns="45720" rtlCol="0"/>
          <a:lstStyle>
            <a:lvl1pPr algn="r">
              <a:defRPr sz="1200"/>
            </a:lvl1pPr>
          </a:lstStyle>
          <a:p>
            <a:fld id="{A480C11D-9CE2-40FB-A136-FE1272BF8DE8}" type="datetimeFigureOut">
              <a:rPr lang="ru-RU" smtClean="0"/>
              <a:t>14.06.2016</a:t>
            </a:fld>
            <a:endParaRPr lang="ru-RU"/>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60"/>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4"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7" y="9430091"/>
            <a:ext cx="2945659" cy="498134"/>
          </a:xfrm>
          <a:prstGeom prst="rect">
            <a:avLst/>
          </a:prstGeom>
        </p:spPr>
        <p:txBody>
          <a:bodyPr vert="horz" lIns="91440" tIns="45720" rIns="91440" bIns="45720" rtlCol="0" anchor="b"/>
          <a:lstStyle>
            <a:lvl1pPr algn="r">
              <a:defRPr sz="1200"/>
            </a:lvl1pPr>
          </a:lstStyle>
          <a:p>
            <a:fld id="{F8C13BCB-930F-44C6-BB20-9D14059A5B3B}" type="slidenum">
              <a:rPr lang="ru-RU" smtClean="0"/>
              <a:t>‹#›</a:t>
            </a:fld>
            <a:endParaRPr lang="ru-RU"/>
          </a:p>
        </p:txBody>
      </p:sp>
    </p:spTree>
    <p:extLst>
      <p:ext uri="{BB962C8B-B14F-4D97-AF65-F5344CB8AC3E}">
        <p14:creationId xmlns:p14="http://schemas.microsoft.com/office/powerpoint/2010/main" val="811943426"/>
      </p:ext>
    </p:extLst>
  </p:cSld>
  <p:clrMap bg1="lt1" tx1="dk1" bg2="lt2" tx2="dk2" accent1="accent1" accent2="accent2" accent3="accent3" accent4="accent4" accent5="accent5" accent6="accent6" hlink="hlink" folHlink="folHlink"/>
  <p:notesStyle>
    <a:lvl1pPr marL="0" algn="l" defTabSz="914195" rtl="0" eaLnBrk="1" latinLnBrk="0" hangingPunct="1">
      <a:defRPr sz="1200" kern="1200">
        <a:solidFill>
          <a:schemeClr val="tx1"/>
        </a:solidFill>
        <a:latin typeface="+mn-lt"/>
        <a:ea typeface="+mn-ea"/>
        <a:cs typeface="+mn-cs"/>
      </a:defRPr>
    </a:lvl1pPr>
    <a:lvl2pPr marL="457097" algn="l" defTabSz="914195" rtl="0" eaLnBrk="1" latinLnBrk="0" hangingPunct="1">
      <a:defRPr sz="1200" kern="1200">
        <a:solidFill>
          <a:schemeClr val="tx1"/>
        </a:solidFill>
        <a:latin typeface="+mn-lt"/>
        <a:ea typeface="+mn-ea"/>
        <a:cs typeface="+mn-cs"/>
      </a:defRPr>
    </a:lvl2pPr>
    <a:lvl3pPr marL="914195" algn="l" defTabSz="914195" rtl="0" eaLnBrk="1" latinLnBrk="0" hangingPunct="1">
      <a:defRPr sz="1200" kern="1200">
        <a:solidFill>
          <a:schemeClr val="tx1"/>
        </a:solidFill>
        <a:latin typeface="+mn-lt"/>
        <a:ea typeface="+mn-ea"/>
        <a:cs typeface="+mn-cs"/>
      </a:defRPr>
    </a:lvl3pPr>
    <a:lvl4pPr marL="1371293" algn="l" defTabSz="914195" rtl="0" eaLnBrk="1" latinLnBrk="0" hangingPunct="1">
      <a:defRPr sz="1200" kern="1200">
        <a:solidFill>
          <a:schemeClr val="tx1"/>
        </a:solidFill>
        <a:latin typeface="+mn-lt"/>
        <a:ea typeface="+mn-ea"/>
        <a:cs typeface="+mn-cs"/>
      </a:defRPr>
    </a:lvl4pPr>
    <a:lvl5pPr marL="1828390" algn="l" defTabSz="914195" rtl="0" eaLnBrk="1" latinLnBrk="0" hangingPunct="1">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C13BCB-930F-44C6-BB20-9D14059A5B3B}" type="slidenum">
              <a:rPr lang="ru-RU" smtClean="0"/>
              <a:t>7</a:t>
            </a:fld>
            <a:endParaRPr lang="ru-RU"/>
          </a:p>
        </p:txBody>
      </p:sp>
    </p:spTree>
    <p:extLst>
      <p:ext uri="{BB962C8B-B14F-4D97-AF65-F5344CB8AC3E}">
        <p14:creationId xmlns:p14="http://schemas.microsoft.com/office/powerpoint/2010/main" val="260209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8280" y="2183416"/>
            <a:ext cx="5557537" cy="4601696"/>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fontAlgn="base">
                <a:spcBef>
                  <a:spcPct val="0"/>
                </a:spcBef>
                <a:spcAft>
                  <a:spcPct val="0"/>
                </a:spcAft>
                <a:defRPr/>
              </a:pPr>
              <a:r>
                <a:rPr kumimoji="0" lang="en-US" sz="1400" smtClean="0">
                  <a:solidFill>
                    <a:srgbClr val="000000"/>
                  </a:solidFill>
                </a:rPr>
                <a:t>CONFIDENTIAL</a:t>
              </a:r>
            </a:p>
          </p:txBody>
        </p:sp>
        <p:sp>
          <p:nvSpPr>
            <p:cNvPr id="6" name="McK Document" hidden="1"/>
            <p:cNvSpPr txBox="1">
              <a:spLocks noChangeArrowheads="1"/>
            </p:cNvSpPr>
            <p:nvPr userDrawn="1"/>
          </p:nvSpPr>
          <p:spPr bwMode="auto">
            <a:xfrm>
              <a:off x="1663" y="3050"/>
              <a:ext cx="3167" cy="133"/>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fontAlgn="base">
                <a:spcBef>
                  <a:spcPct val="0"/>
                </a:spcBef>
                <a:spcAft>
                  <a:spcPct val="0"/>
                </a:spcAft>
                <a:defRPr/>
              </a:pPr>
              <a:r>
                <a:rPr kumimoji="0" lang="en-US" sz="1400" smtClean="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fontAlgn="base">
                <a:spcBef>
                  <a:spcPct val="0"/>
                </a:spcBef>
                <a:spcAft>
                  <a:spcPct val="0"/>
                </a:spcAft>
                <a:defRPr/>
              </a:pPr>
              <a:r>
                <a:rPr kumimoji="0" lang="en-US" sz="1400" smtClean="0">
                  <a:solidFill>
                    <a:srgbClr val="000000"/>
                  </a:solidFill>
                </a:rPr>
                <a:t>Date</a:t>
              </a:r>
            </a:p>
          </p:txBody>
        </p:sp>
        <p:sp>
          <p:nvSpPr>
            <p:cNvPr id="8" name="McK Disclaimer" hidden="1"/>
            <p:cNvSpPr>
              <a:spLocks noChangeArrowheads="1"/>
            </p:cNvSpPr>
            <p:nvPr userDrawn="1">
              <p:custDataLst>
                <p:tags r:id="rId2"/>
              </p:custDataLst>
            </p:nvPr>
          </p:nvSpPr>
          <p:spPr bwMode="auto">
            <a:xfrm>
              <a:off x="1663" y="3761"/>
              <a:ext cx="230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r>
                <a:rPr kumimoji="0" lang="en-US" altLang="ru-RU" sz="900" smtClean="0">
                  <a:solidFill>
                    <a:srgbClr val="000000"/>
                  </a:solidFil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30" y="0"/>
            <a:ext cx="2261973" cy="6858000"/>
          </a:xfrm>
          <a:prstGeom prst="rect">
            <a:avLst/>
          </a:prstGeom>
          <a:solidFill>
            <a:srgbClr val="E1E2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fontAlgn="base">
              <a:spcBef>
                <a:spcPct val="0"/>
              </a:spcBef>
              <a:spcAft>
                <a:spcPct val="0"/>
              </a:spcAft>
              <a:defRPr/>
            </a:pPr>
            <a:endParaRPr kumimoji="0" lang="ru-RU" altLang="ru-RU" sz="1200" i="1" smtClean="0">
              <a:solidFill>
                <a:srgbClr val="000000"/>
              </a:solidFill>
            </a:endParaRPr>
          </a:p>
        </p:txBody>
      </p:sp>
      <p:sp>
        <p:nvSpPr>
          <p:cNvPr id="1868828" name="Rectangle 1052"/>
          <p:cNvSpPr>
            <a:spLocks noGrp="1" noChangeArrowheads="1"/>
          </p:cNvSpPr>
          <p:nvPr>
            <p:ph type="ctrTitle"/>
          </p:nvPr>
        </p:nvSpPr>
        <p:spPr>
          <a:xfrm>
            <a:off x="3904995" y="3097025"/>
            <a:ext cx="5418303" cy="430887"/>
          </a:xfrm>
        </p:spPr>
        <p:txBody>
          <a:bodyPr anchor="ctr" anchorCtr="0"/>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606"/>
            <a:ext cx="4346706" cy="276999"/>
          </a:xfrm>
        </p:spPr>
        <p:txBody>
          <a:bodyPr/>
          <a:lstStyle>
            <a:lvl1pPr>
              <a:defRPr sz="1800">
                <a:solidFill>
                  <a:srgbClr val="000000"/>
                </a:solidFill>
              </a:defRPr>
            </a:lvl1pPr>
          </a:lstStyle>
          <a:p>
            <a:r>
              <a:rPr lang="en-US" dirty="0"/>
              <a:t>Click to edit Master subtitle style</a:t>
            </a:r>
          </a:p>
        </p:txBody>
      </p:sp>
      <p:pic>
        <p:nvPicPr>
          <p:cNvPr id="2" name="Изображение 1" descr="Щит МО.png"/>
          <p:cNvPicPr>
            <a:picLocks noChangeAspect="1"/>
          </p:cNvPicPr>
          <p:nvPr userDrawn="1"/>
        </p:nvPicPr>
        <p:blipFill>
          <a:blip r:embed="rId4">
            <a:grayscl/>
            <a:extLst>
              <a:ext uri="{28A0092B-C50C-407E-A947-70E740481C1C}">
                <a14:useLocalDpi xmlns:a14="http://schemas.microsoft.com/office/drawing/2010/main" val="0"/>
              </a:ext>
            </a:extLst>
          </a:blip>
          <a:stretch>
            <a:fillRect/>
          </a:stretch>
        </p:blipFill>
        <p:spPr>
          <a:xfrm>
            <a:off x="255836" y="288977"/>
            <a:ext cx="1473408" cy="1728071"/>
          </a:xfrm>
          <a:prstGeom prst="rect">
            <a:avLst/>
          </a:prstGeom>
        </p:spPr>
      </p:pic>
    </p:spTree>
    <p:extLst>
      <p:ext uri="{BB962C8B-B14F-4D97-AF65-F5344CB8AC3E}">
        <p14:creationId xmlns:p14="http://schemas.microsoft.com/office/powerpoint/2010/main" val="371819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07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11366" y="98748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914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11366" y="98748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075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320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5"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41"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750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a:ln/>
        </p:spPr>
        <p:txBody>
          <a:bodyPr/>
          <a:lstStyle>
            <a:lvl1pPr>
              <a:defRPr/>
            </a:lvl1pPr>
          </a:lstStyle>
          <a:p>
            <a:pPr>
              <a:defRPr/>
            </a:pPr>
            <a:fld id="{A06E3FFC-7979-4456-A032-5DFEAC4941E4}" type="slidenum">
              <a:rPr lang="en-US" altLang="ru-RU"/>
              <a:pPr>
                <a:defRPr/>
              </a:pPr>
              <a:t>‹#›</a:t>
            </a:fld>
            <a:endParaRPr lang="en-US" altLang="ru-RU"/>
          </a:p>
        </p:txBody>
      </p:sp>
    </p:spTree>
    <p:extLst>
      <p:ext uri="{BB962C8B-B14F-4D97-AF65-F5344CB8AC3E}">
        <p14:creationId xmlns:p14="http://schemas.microsoft.com/office/powerpoint/2010/main" val="126177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a:ln/>
        </p:spPr>
        <p:txBody>
          <a:bodyPr/>
          <a:lstStyle>
            <a:lvl1pPr>
              <a:defRPr/>
            </a:lvl1pPr>
          </a:lstStyle>
          <a:p>
            <a:pPr>
              <a:defRPr/>
            </a:pPr>
            <a:fld id="{3A23BC05-A4EA-4620-8124-936846D04536}" type="slidenum">
              <a:rPr lang="en-US" altLang="ru-RU"/>
              <a:pPr>
                <a:defRPr/>
              </a:pPr>
              <a:t>‹#›</a:t>
            </a:fld>
            <a:endParaRPr lang="en-US" altLang="ru-RU"/>
          </a:p>
        </p:txBody>
      </p:sp>
    </p:spTree>
    <p:extLst>
      <p:ext uri="{BB962C8B-B14F-4D97-AF65-F5344CB8AC3E}">
        <p14:creationId xmlns:p14="http://schemas.microsoft.com/office/powerpoint/2010/main" val="27962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774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195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2" y="1709793"/>
            <a:ext cx="8543925"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75882"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431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098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1" y="365129"/>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500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928167-F39B-4A34-A635-DE66822D65C7}" type="datetimeFigureOut">
              <a:rPr lang="ru-RU" smtClean="0">
                <a:solidFill>
                  <a:prstClr val="black">
                    <a:tint val="75000"/>
                  </a:prstClr>
                </a:solidFill>
              </a:rPr>
              <a:pPr/>
              <a:t>14.06.2016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FA1622B-A5B5-4DBB-8ED7-50CDF4F6F54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2070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bwMode="auto">
          <a:xfrm>
            <a:off x="135129" y="1299038"/>
            <a:ext cx="95269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3076" name="McK Slide Elements"/>
          <p:cNvGrpSpPr>
            <a:grpSpLocks/>
          </p:cNvGrpSpPr>
          <p:nvPr/>
        </p:nvGrpSpPr>
        <p:grpSpPr bwMode="auto">
          <a:xfrm>
            <a:off x="135129" y="542615"/>
            <a:ext cx="9526956" cy="6287850"/>
            <a:chOff x="77" y="335"/>
            <a:chExt cx="5429" cy="3882"/>
          </a:xfrm>
        </p:grpSpPr>
        <p:sp>
          <p:nvSpPr>
            <p:cNvPr id="1034"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fontAlgn="base">
                <a:spcBef>
                  <a:spcPct val="0"/>
                </a:spcBef>
                <a:spcAft>
                  <a:spcPct val="0"/>
                </a:spcAft>
                <a:defRPr/>
              </a:pPr>
              <a:r>
                <a:rPr kumimoji="0" lang="en-US" sz="160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fontAlgn="base">
                <a:spcBef>
                  <a:spcPct val="0"/>
                </a:spcBef>
                <a:spcAft>
                  <a:spcPct val="0"/>
                </a:spcAft>
                <a:defRPr/>
              </a:pPr>
              <a:r>
                <a:rPr kumimoji="0" lang="en-US" sz="1200" smtClean="0">
                  <a:solidFill>
                    <a:srgbClr val="000000"/>
                  </a:solidFill>
                </a:rPr>
                <a:t>	*	Footnote</a:t>
              </a:r>
            </a:p>
            <a:p>
              <a:pPr fontAlgn="base">
                <a:spcBef>
                  <a:spcPct val="20000"/>
                </a:spcBef>
                <a:spcAft>
                  <a:spcPct val="0"/>
                </a:spcAft>
                <a:defRPr/>
              </a:pPr>
              <a:r>
                <a:rPr kumimoji="0" lang="en-US" sz="1200" smtClean="0">
                  <a:solidFill>
                    <a:srgbClr val="000000"/>
                  </a:solidFill>
                </a:rPr>
                <a:t>Source:		Source</a:t>
              </a:r>
            </a:p>
          </p:txBody>
        </p:sp>
      </p:grpSp>
      <p:sp>
        <p:nvSpPr>
          <p:cNvPr id="1029" name="Working Draft" hidden="1"/>
          <p:cNvSpPr txBox="1">
            <a:spLocks noChangeArrowheads="1"/>
          </p:cNvSpPr>
          <p:nvPr/>
        </p:nvSpPr>
        <p:spPr bwMode="auto">
          <a:xfrm rot="5400000">
            <a:off x="8939149" y="2791683"/>
            <a:ext cx="1779333" cy="92333"/>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fontAlgn="base">
              <a:spcBef>
                <a:spcPct val="0"/>
              </a:spcBef>
              <a:spcAft>
                <a:spcPct val="0"/>
              </a:spcAft>
              <a:defRPr/>
            </a:pPr>
            <a:r>
              <a:rPr kumimoji="0" lang="en-US" sz="60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9315829" y="4330439"/>
            <a:ext cx="1025922" cy="92333"/>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fontAlgn="base">
              <a:spcBef>
                <a:spcPct val="0"/>
              </a:spcBef>
              <a:spcAft>
                <a:spcPct val="0"/>
              </a:spcAft>
              <a:defRPr/>
            </a:pPr>
            <a:r>
              <a:rPr kumimoji="0" lang="en-US" sz="600" smtClean="0">
                <a:solidFill>
                  <a:srgbClr val="000000"/>
                </a:solidFill>
              </a:rPr>
              <a:t>Printed 5/18/2006 3:13:26 PM</a:t>
            </a:r>
          </a:p>
        </p:txBody>
      </p:sp>
      <p:sp>
        <p:nvSpPr>
          <p:cNvPr id="3080" name="Rectangle 3"/>
          <p:cNvSpPr>
            <a:spLocks noGrp="1" noChangeArrowheads="1"/>
          </p:cNvSpPr>
          <p:nvPr>
            <p:ph type="title"/>
          </p:nvPr>
        </p:nvSpPr>
        <p:spPr bwMode="auto">
          <a:xfrm>
            <a:off x="131614" y="196471"/>
            <a:ext cx="92412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ru-RU" dirty="0" smtClean="0"/>
              <a:t>Click to edit Master title style</a:t>
            </a:r>
          </a:p>
        </p:txBody>
      </p:sp>
      <p:sp>
        <p:nvSpPr>
          <p:cNvPr id="643074" name="pg num"/>
          <p:cNvSpPr>
            <a:spLocks noGrp="1" noChangeArrowheads="1"/>
          </p:cNvSpPr>
          <p:nvPr>
            <p:ph type="sldNum" sz="quarter" idx="4"/>
          </p:nvPr>
        </p:nvSpPr>
        <p:spPr bwMode="auto">
          <a:xfrm>
            <a:off x="7594895" y="6644196"/>
            <a:ext cx="20636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200" smtClean="0">
                <a:solidFill>
                  <a:srgbClr val="000000"/>
                </a:solidFill>
              </a:defRPr>
            </a:lvl1pPr>
          </a:lstStyle>
          <a:p>
            <a:pPr fontAlgn="base">
              <a:spcBef>
                <a:spcPct val="0"/>
              </a:spcBef>
              <a:spcAft>
                <a:spcPct val="0"/>
              </a:spcAft>
              <a:defRPr/>
            </a:pPr>
            <a:fld id="{C12EA9D9-46FC-4B03-A974-44CCA9E3F878}" type="slidenum">
              <a:rPr lang="en-US" altLang="ru-RU">
                <a:ea typeface="ＭＳ Ｐゴシック" panose="020B0600070205080204" pitchFamily="34" charset="-128"/>
              </a:rPr>
              <a:pPr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val="2903438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Lst>
  <p:hf hdr="0" dt="0"/>
  <p:txStyles>
    <p:title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783" indent="-349783" algn="l" defTabSz="913321" rtl="0" eaLnBrk="0" fontAlgn="base" hangingPunct="0">
        <a:spcBef>
          <a:spcPct val="0"/>
        </a:spcBef>
        <a:spcAft>
          <a:spcPct val="0"/>
        </a:spcAft>
        <a:buSzPct val="120000"/>
        <a:defRPr kumimoji="1" sz="1400">
          <a:solidFill>
            <a:schemeClr val="tx1"/>
          </a:solidFill>
          <a:latin typeface="+mn-lt"/>
          <a:ea typeface="Arial" charset="0"/>
          <a:cs typeface="+mn-cs"/>
        </a:defRPr>
      </a:lvl1pPr>
      <a:lvl2pPr marL="147363" indent="-145742" algn="l" defTabSz="913321"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1202" indent="-152220" algn="l" defTabSz="913321" rtl="0" eaLnBrk="0" fontAlgn="base" hangingPunct="0">
        <a:spcBef>
          <a:spcPct val="0"/>
        </a:spcBef>
        <a:spcAft>
          <a:spcPct val="0"/>
        </a:spcAft>
        <a:buChar char="–"/>
        <a:defRPr kumimoji="1" sz="1600">
          <a:solidFill>
            <a:schemeClr val="tx1"/>
          </a:solidFill>
          <a:latin typeface="+mn-lt"/>
          <a:ea typeface="Arial" charset="0"/>
          <a:cs typeface="+mn-cs"/>
        </a:defRPr>
      </a:lvl3pPr>
      <a:lvl4pPr marL="440467" indent="-137645" algn="l" defTabSz="913321"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4307" indent="-152220" algn="l" defTabSz="913321"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B928167-F39B-4A34-A635-DE66822D65C7}" type="datetimeFigureOut">
              <a:rPr lang="ru-RU" smtClean="0">
                <a:solidFill>
                  <a:prstClr val="black">
                    <a:tint val="75000"/>
                  </a:prstClr>
                </a:solidFill>
              </a:rPr>
              <a:pPr defTabSz="914400"/>
              <a:t>14.06.2016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281367"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a:solidFill>
                <a:prstClr val="black">
                  <a:tint val="75000"/>
                </a:prstClr>
              </a:solidFill>
            </a:endParaRPr>
          </a:p>
        </p:txBody>
      </p:sp>
      <p:sp>
        <p:nvSpPr>
          <p:cNvPr id="6" name="Номер слайда 5"/>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FA1622B-A5B5-4DBB-8ED7-50CDF4F6F548}"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445127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711" y="920502"/>
            <a:ext cx="7424382" cy="4308872"/>
          </a:xfrm>
        </p:spPr>
        <p:txBody>
          <a:bodyPr/>
          <a:lstStyle/>
          <a:p>
            <a:r>
              <a:rPr lang="ru-RU" sz="4000" dirty="0">
                <a:latin typeface="Times New Roman" panose="02020603050405020304" pitchFamily="18" charset="0"/>
                <a:cs typeface="Times New Roman" panose="02020603050405020304" pitchFamily="18" charset="0"/>
              </a:rPr>
              <a:t>Обеспечение справедливого налога на недвижимость  </a:t>
            </a:r>
            <a:r>
              <a:rPr lang="ru-RU" sz="4000" dirty="0" smtClean="0">
                <a:latin typeface="Times New Roman" panose="02020603050405020304" pitchFamily="18" charset="0"/>
                <a:cs typeface="Times New Roman" panose="02020603050405020304" pitchFamily="18" charset="0"/>
              </a:rPr>
              <a:t> как мера </a:t>
            </a:r>
            <a:r>
              <a:rPr lang="ru-RU" sz="4000" dirty="0">
                <a:latin typeface="Times New Roman" panose="02020603050405020304" pitchFamily="18" charset="0"/>
                <a:cs typeface="Times New Roman" panose="02020603050405020304" pitchFamily="18" charset="0"/>
              </a:rPr>
              <a:t>поддержки предпринимательства в Московской области</a:t>
            </a:r>
            <a:br>
              <a:rPr lang="ru-RU" sz="4000" dirty="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214091" y="5829715"/>
            <a:ext cx="3440545" cy="369332"/>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  Форум, Дубна 10 июня  2016</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407586" y="167910"/>
            <a:ext cx="4673992" cy="646331"/>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Министерство имущественных отношений Московской области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014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5113" y="289785"/>
            <a:ext cx="8838883" cy="338554"/>
          </a:xfrm>
        </p:spPr>
        <p:txBody>
          <a:bodyPr>
            <a:normAutofit fontScale="90000"/>
          </a:bodyPr>
          <a:lstStyle/>
          <a:p>
            <a:pPr algn="ctr">
              <a:spcBef>
                <a:spcPts val="600"/>
              </a:spcBef>
            </a:pPr>
            <a:r>
              <a:rPr lang="ru-RU" dirty="0" smtClean="0"/>
              <a:t> </a:t>
            </a:r>
            <a:r>
              <a:rPr lang="ru-RU" sz="2400" b="1" kern="1200" cap="all" dirty="0" smtClean="0">
                <a:solidFill>
                  <a:prstClr val="black"/>
                </a:solidFill>
                <a:latin typeface="Arial" panose="020B0604020202020204" pitchFamily="34" charset="0"/>
                <a:ea typeface="+mj-ea"/>
                <a:cs typeface="Arial" panose="020B0604020202020204" pitchFamily="34" charset="0"/>
              </a:rPr>
              <a:t> исправлена  кадастровая стоимость земельных участков   на комиссии 2014-2015 год</a:t>
            </a:r>
            <a:endParaRPr lang="ru-RU" sz="2400" b="1" kern="1200" cap="all" dirty="0">
              <a:solidFill>
                <a:prstClr val="black"/>
              </a:solidFill>
              <a:latin typeface="Arial" panose="020B0604020202020204" pitchFamily="34" charset="0"/>
              <a:ea typeface="+mj-ea"/>
              <a:cs typeface="Arial" panose="020B0604020202020204" pitchFamily="34" charset="0"/>
            </a:endParaRPr>
          </a:p>
        </p:txBody>
      </p:sp>
      <p:sp>
        <p:nvSpPr>
          <p:cNvPr id="18" name="Скругленный прямоугольник 7"/>
          <p:cNvSpPr/>
          <p:nvPr/>
        </p:nvSpPr>
        <p:spPr bwMode="auto">
          <a:xfrm>
            <a:off x="9347837" y="6275054"/>
            <a:ext cx="442709" cy="455946"/>
          </a:xfrm>
          <a:prstGeom prst="ellipse">
            <a:avLst/>
          </a:prstGeom>
          <a:solidFill>
            <a:srgbClr val="7F7F7F"/>
          </a:solidFill>
          <a:ln w="19050">
            <a:solidFill>
              <a:schemeClr val="tx1">
                <a:lumMod val="50000"/>
                <a:lumOff val="50000"/>
              </a:schemeClr>
            </a:solidFill>
            <a:round/>
            <a:headEnd/>
            <a:tailEnd/>
          </a:ln>
          <a:effectLst>
            <a:outerShdw blurRad="63500" dist="40186" dir="4303642" algn="ctr" rotWithShape="0">
              <a:schemeClr val="tx1">
                <a:alpha val="75000"/>
              </a:schemeClr>
            </a:outerShdw>
          </a:effectLst>
        </p:spPr>
        <p:txBody>
          <a:bodyPr lIns="0" tIns="0" rIns="0" bIns="0" anchor="ctr"/>
          <a:lstStyle/>
          <a:p>
            <a:pPr algn="ctr"/>
            <a:r>
              <a:rPr lang="ru-RU" sz="2000" b="1" dirty="0">
                <a:solidFill>
                  <a:prstClr val="white"/>
                </a:solidFill>
              </a:rPr>
              <a:t>9</a:t>
            </a:r>
          </a:p>
        </p:txBody>
      </p:sp>
      <p:graphicFrame>
        <p:nvGraphicFramePr>
          <p:cNvPr id="20" name="Таблица 19"/>
          <p:cNvGraphicFramePr>
            <a:graphicFrameLocks noGrp="1"/>
          </p:cNvGraphicFramePr>
          <p:nvPr>
            <p:extLst>
              <p:ext uri="{D42A27DB-BD31-4B8C-83A1-F6EECF244321}">
                <p14:modId xmlns:p14="http://schemas.microsoft.com/office/powerpoint/2010/main" val="3283990766"/>
              </p:ext>
            </p:extLst>
          </p:nvPr>
        </p:nvGraphicFramePr>
        <p:xfrm>
          <a:off x="493792" y="1157208"/>
          <a:ext cx="8869571" cy="4313775"/>
        </p:xfrm>
        <a:graphic>
          <a:graphicData uri="http://schemas.openxmlformats.org/drawingml/2006/table">
            <a:tbl>
              <a:tblPr firstRow="1" bandRow="1">
                <a:tableStyleId>{5C22544A-7EE6-4342-B048-85BDC9FD1C3A}</a:tableStyleId>
              </a:tblPr>
              <a:tblGrid>
                <a:gridCol w="6619260"/>
                <a:gridCol w="2250311"/>
              </a:tblGrid>
              <a:tr h="632337">
                <a:tc>
                  <a:txBody>
                    <a:bodyPr/>
                    <a:lstStyle/>
                    <a:p>
                      <a:pPr marL="0" indent="0" algn="ctr">
                        <a:buNone/>
                      </a:pPr>
                      <a:r>
                        <a:rPr lang="ru-RU" sz="2000" b="1" dirty="0" smtClean="0">
                          <a:solidFill>
                            <a:schemeClr val="tx1"/>
                          </a:solidFill>
                          <a:latin typeface="Arial"/>
                          <a:cs typeface="Arial"/>
                        </a:rPr>
                        <a:t>Виды</a:t>
                      </a:r>
                      <a:r>
                        <a:rPr lang="ru-RU" sz="2000" b="1" baseline="0" dirty="0" smtClean="0">
                          <a:solidFill>
                            <a:schemeClr val="tx1"/>
                          </a:solidFill>
                          <a:latin typeface="Arial"/>
                          <a:cs typeface="Arial"/>
                        </a:rPr>
                        <a:t> использования </a:t>
                      </a:r>
                      <a:endParaRPr lang="ru-RU" sz="2000" b="1" dirty="0">
                        <a:solidFill>
                          <a:schemeClr val="tx1"/>
                        </a:solidFill>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latin typeface="Arial"/>
                          <a:cs typeface="Arial"/>
                        </a:rPr>
                        <a:t>Количество</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5358">
                <a:tc>
                  <a:txBody>
                    <a:bodyPr/>
                    <a:lstStyle/>
                    <a:p>
                      <a:pPr marL="342900" indent="-342900">
                        <a:buAutoNum type="arabicPeriod"/>
                      </a:pPr>
                      <a:r>
                        <a:rPr lang="ru-RU" sz="2000" b="0" dirty="0" smtClean="0">
                          <a:latin typeface="Arial"/>
                          <a:cs typeface="Arial"/>
                        </a:rPr>
                        <a:t> Промышленность</a:t>
                      </a:r>
                      <a:endParaRPr lang="ru-RU" sz="20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latin typeface="Arial"/>
                          <a:cs typeface="Arial"/>
                        </a:rPr>
                        <a:t>618  </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000" b="0" dirty="0" smtClean="0">
                          <a:latin typeface="Arial"/>
                          <a:cs typeface="Arial"/>
                        </a:rPr>
                        <a:t>2.  Комплексное жилищное строительство</a:t>
                      </a:r>
                      <a:endParaRPr lang="ru-RU" sz="20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latin typeface="Arial"/>
                          <a:cs typeface="Arial"/>
                        </a:rPr>
                        <a:t>159</a:t>
                      </a:r>
                      <a:endParaRPr lang="ru-RU" sz="1800" b="0" dirty="0">
                        <a:latin typeface="Arial"/>
                        <a:cs typeface="Aria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000" b="0" dirty="0" smtClean="0">
                          <a:latin typeface="Arial"/>
                          <a:cs typeface="Arial"/>
                        </a:rPr>
                        <a:t>3.  Рекреация</a:t>
                      </a:r>
                      <a:endParaRPr lang="ru-RU" sz="20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smtClean="0">
                          <a:latin typeface="Arial"/>
                          <a:cs typeface="Arial"/>
                        </a:rPr>
                        <a:t>128</a:t>
                      </a:r>
                      <a:endParaRPr lang="ru-RU" sz="1800" b="0" dirty="0">
                        <a:latin typeface="Arial"/>
                        <a:cs typeface="Aria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000" b="0" dirty="0" smtClean="0">
                          <a:latin typeface="Arial"/>
                          <a:cs typeface="Arial"/>
                        </a:rPr>
                        <a:t>4. </a:t>
                      </a:r>
                      <a:r>
                        <a:rPr lang="ru-RU" sz="2000" b="0" baseline="0" dirty="0" smtClean="0">
                          <a:latin typeface="Arial"/>
                          <a:cs typeface="Arial"/>
                        </a:rPr>
                        <a:t> Торговля</a:t>
                      </a:r>
                      <a:endParaRPr lang="ru-RU" sz="20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latin typeface="Arial"/>
                          <a:cs typeface="Arial"/>
                        </a:rPr>
                        <a:t> 71</a:t>
                      </a:r>
                      <a:endParaRPr lang="ru-RU" sz="1800" b="0" dirty="0">
                        <a:latin typeface="Arial"/>
                        <a:cs typeface="Aria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000" b="0" dirty="0" smtClean="0">
                          <a:latin typeface="Arial"/>
                          <a:cs typeface="Arial"/>
                        </a:rPr>
                        <a:t>5. Сельское хозяйство</a:t>
                      </a:r>
                      <a:endParaRPr lang="ru-RU" sz="20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smtClean="0">
                          <a:latin typeface="Arial"/>
                          <a:cs typeface="Arial"/>
                        </a:rPr>
                        <a:t>53</a:t>
                      </a:r>
                      <a:endParaRPr lang="ru-RU" sz="1800" b="0" dirty="0">
                        <a:latin typeface="Arial"/>
                        <a:cs typeface="Aria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000" b="0" dirty="0" smtClean="0">
                          <a:latin typeface="Arial"/>
                          <a:cs typeface="Arial"/>
                        </a:rPr>
                        <a:t>6. Массивы садовых, дачных участков на землях с/х  </a:t>
                      </a:r>
                    </a:p>
                    <a:p>
                      <a:r>
                        <a:rPr lang="ru-RU" sz="2000" b="0" dirty="0" smtClean="0">
                          <a:latin typeface="Arial"/>
                          <a:cs typeface="Arial"/>
                        </a:rPr>
                        <a:t>    использования</a:t>
                      </a:r>
                      <a:endParaRPr lang="ru-RU" sz="20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latin typeface="Arial"/>
                          <a:cs typeface="Arial"/>
                        </a:rPr>
                        <a:t>3 6</a:t>
                      </a:r>
                      <a:r>
                        <a:rPr lang="en-US" sz="1800" b="0" dirty="0" smtClean="0">
                          <a:latin typeface="Arial"/>
                          <a:cs typeface="Arial"/>
                        </a:rPr>
                        <a:t>19</a:t>
                      </a:r>
                      <a:endParaRPr lang="ru-RU" sz="18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1800" b="1" baseline="0" dirty="0" smtClean="0">
                          <a:latin typeface="Arial"/>
                          <a:cs typeface="Arial"/>
                        </a:rPr>
                        <a:t>Всего:</a:t>
                      </a:r>
                    </a:p>
                    <a:p>
                      <a:r>
                        <a:rPr lang="ru-RU" sz="1800" b="1" baseline="0" dirty="0" smtClean="0">
                          <a:latin typeface="Arial"/>
                          <a:cs typeface="Aria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ru-RU" sz="1800" b="1" baseline="0" dirty="0" smtClean="0">
                          <a:latin typeface="Arial"/>
                          <a:cs typeface="Arial"/>
                        </a:rPr>
                        <a:t>4 678 </a:t>
                      </a:r>
                      <a:endParaRPr lang="ru-RU" sz="1800" b="1" dirty="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AutoShape 13"/>
          <p:cNvSpPr>
            <a:spLocks noChangeArrowheads="1"/>
          </p:cNvSpPr>
          <p:nvPr/>
        </p:nvSpPr>
        <p:spPr bwMode="auto">
          <a:xfrm>
            <a:off x="480777" y="5278141"/>
            <a:ext cx="8781260" cy="1268132"/>
          </a:xfrm>
          <a:prstGeom prst="rect">
            <a:avLst/>
          </a:prstGeom>
          <a:noFill/>
          <a:ln w="12700">
            <a:noFill/>
            <a:round/>
            <a:headEnd/>
            <a:tailEnd/>
          </a:ln>
          <a:effectLst/>
        </p:spPr>
        <p:txBody>
          <a:bodyPr lIns="72000" tIns="0" rIns="72000" bIns="0" anchor="t" anchorCtr="0"/>
          <a:lstStyle/>
          <a:p>
            <a:pPr marL="457200" lvl="0" indent="-457200" algn="just" fontAlgn="base">
              <a:spcBef>
                <a:spcPts val="300"/>
              </a:spcBef>
              <a:spcAft>
                <a:spcPct val="0"/>
              </a:spcAft>
              <a:buSzPct val="90000"/>
              <a:buAutoNum type="arabicPeriod"/>
            </a:pPr>
            <a:r>
              <a:rPr lang="ru-RU" sz="2000" b="1" dirty="0" smtClean="0">
                <a:solidFill>
                  <a:prstClr val="black"/>
                </a:solidFill>
                <a:latin typeface="Arial" pitchFamily="34" charset="0"/>
                <a:cs typeface="Arial" pitchFamily="34" charset="0"/>
              </a:rPr>
              <a:t>Исправлена кадастровая стоимость земель  предприятий - 1029 </a:t>
            </a:r>
          </a:p>
          <a:p>
            <a:pPr marL="457200" lvl="0" indent="-457200" algn="just" fontAlgn="base">
              <a:spcBef>
                <a:spcPts val="300"/>
              </a:spcBef>
              <a:spcAft>
                <a:spcPct val="0"/>
              </a:spcAft>
              <a:buSzPct val="90000"/>
              <a:buAutoNum type="arabicPeriod"/>
            </a:pPr>
            <a:r>
              <a:rPr lang="ru-RU" sz="2000" b="1" dirty="0">
                <a:solidFill>
                  <a:prstClr val="black"/>
                </a:solidFill>
                <a:latin typeface="Arial" pitchFamily="34" charset="0"/>
                <a:cs typeface="Arial" pitchFamily="34" charset="0"/>
              </a:rPr>
              <a:t>О</a:t>
            </a:r>
            <a:r>
              <a:rPr lang="ru-RU" sz="2000" b="1" dirty="0" smtClean="0">
                <a:solidFill>
                  <a:prstClr val="black"/>
                </a:solidFill>
                <a:latin typeface="Arial" pitchFamily="34" charset="0"/>
                <a:cs typeface="Arial" pitchFamily="34" charset="0"/>
              </a:rPr>
              <a:t>ценка проведена в целом качественно – ошибки не превышают 2,5% всех земельных участков предприятий</a:t>
            </a:r>
            <a:endParaRPr lang="ru-RU" sz="2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34850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азвание 1"/>
          <p:cNvSpPr txBox="1">
            <a:spLocks/>
          </p:cNvSpPr>
          <p:nvPr/>
        </p:nvSpPr>
        <p:spPr>
          <a:xfrm>
            <a:off x="757840" y="165067"/>
            <a:ext cx="8744069" cy="51313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cap="all" dirty="0" smtClean="0">
                <a:solidFill>
                  <a:prstClr val="black"/>
                </a:solidFill>
                <a:latin typeface="Arial" panose="020B0604020202020204" pitchFamily="34" charset="0"/>
                <a:cs typeface="Arial" panose="020B0604020202020204" pitchFamily="34" charset="0"/>
              </a:rPr>
              <a:t> </a:t>
            </a:r>
            <a:r>
              <a:rPr lang="ru-RU" sz="2200" b="1" cap="all" dirty="0">
                <a:solidFill>
                  <a:prstClr val="black"/>
                </a:solidFill>
                <a:latin typeface="Arial" panose="020B0604020202020204" pitchFamily="34" charset="0"/>
                <a:cs typeface="Arial" panose="020B0604020202020204" pitchFamily="34" charset="0"/>
              </a:rPr>
              <a:t>налог </a:t>
            </a:r>
            <a:r>
              <a:rPr lang="ru-RU" sz="2200" b="1" cap="all" dirty="0" smtClean="0">
                <a:solidFill>
                  <a:prstClr val="black"/>
                </a:solidFill>
                <a:latin typeface="Arial" panose="020B0604020202020204" pitchFamily="34" charset="0"/>
                <a:cs typeface="Arial" panose="020B0604020202020204" pitchFamily="34" charset="0"/>
              </a:rPr>
              <a:t>на землю с Юридических лиц за 2014 - 2015 год *</a:t>
            </a:r>
            <a:endParaRPr lang="ru-RU" sz="2200" b="1" cap="all" dirty="0">
              <a:solidFill>
                <a:prstClr val="black"/>
              </a:solidFill>
              <a:latin typeface="Arial" panose="020B0604020202020204" pitchFamily="34" charset="0"/>
              <a:cs typeface="Arial" panose="020B0604020202020204" pitchFamily="34" charset="0"/>
            </a:endParaRPr>
          </a:p>
        </p:txBody>
      </p:sp>
      <p:sp>
        <p:nvSpPr>
          <p:cNvPr id="13" name="Скругленный прямоугольник 7"/>
          <p:cNvSpPr/>
          <p:nvPr/>
        </p:nvSpPr>
        <p:spPr bwMode="auto">
          <a:xfrm>
            <a:off x="9413598" y="6290463"/>
            <a:ext cx="361349" cy="357908"/>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smtClean="0">
                <a:solidFill>
                  <a:prstClr val="white"/>
                </a:solidFill>
                <a:latin typeface="Arial" pitchFamily="34" charset="0"/>
                <a:cs typeface="Arial" pitchFamily="34" charset="0"/>
              </a:rPr>
              <a:t>10</a:t>
            </a:r>
            <a:endParaRPr lang="ru-RU" sz="2000" b="1" kern="0" dirty="0">
              <a:solidFill>
                <a:prstClr val="white"/>
              </a:solidFill>
              <a:latin typeface="Arial" pitchFamily="34" charset="0"/>
              <a:cs typeface="Arial" pitchFamily="34" charset="0"/>
            </a:endParaRPr>
          </a:p>
        </p:txBody>
      </p:sp>
      <p:sp>
        <p:nvSpPr>
          <p:cNvPr id="20" name="AutoShape 13"/>
          <p:cNvSpPr>
            <a:spLocks noChangeArrowheads="1"/>
          </p:cNvSpPr>
          <p:nvPr/>
        </p:nvSpPr>
        <p:spPr bwMode="auto">
          <a:xfrm>
            <a:off x="495268" y="5198518"/>
            <a:ext cx="8840220" cy="1052423"/>
          </a:xfrm>
          <a:prstGeom prst="rect">
            <a:avLst/>
          </a:prstGeom>
          <a:noFill/>
          <a:ln w="12700">
            <a:noFill/>
            <a:round/>
            <a:headEnd/>
            <a:tailEnd/>
          </a:ln>
          <a:effectLst/>
        </p:spPr>
        <p:txBody>
          <a:bodyPr lIns="72000" tIns="0" rIns="72000" bIns="0" anchor="t" anchorCtr="0"/>
          <a:lstStyle/>
          <a:p>
            <a:pPr lvl="0" algn="just" fontAlgn="base">
              <a:spcBef>
                <a:spcPts val="300"/>
              </a:spcBef>
              <a:spcAft>
                <a:spcPct val="0"/>
              </a:spcAft>
              <a:buSzPct val="90000"/>
            </a:pPr>
            <a:r>
              <a:rPr lang="ru-RU" dirty="0" smtClean="0">
                <a:solidFill>
                  <a:prstClr val="black"/>
                </a:solidFill>
                <a:latin typeface="Arial" pitchFamily="34" charset="0"/>
                <a:cs typeface="Arial" pitchFamily="34" charset="0"/>
              </a:rPr>
              <a:t>* Примечание: в </a:t>
            </a:r>
            <a:r>
              <a:rPr lang="ru-RU" dirty="0">
                <a:solidFill>
                  <a:prstClr val="black"/>
                </a:solidFill>
                <a:latin typeface="Arial" pitchFamily="34" charset="0"/>
                <a:cs typeface="Arial" pitchFamily="34" charset="0"/>
              </a:rPr>
              <a:t>собственности юридических лиц находится </a:t>
            </a:r>
            <a:r>
              <a:rPr lang="ru-RU" dirty="0" smtClean="0">
                <a:solidFill>
                  <a:prstClr val="black"/>
                </a:solidFill>
                <a:latin typeface="Arial" pitchFamily="34" charset="0"/>
                <a:cs typeface="Arial" pitchFamily="34" charset="0"/>
              </a:rPr>
              <a:t/>
            </a:r>
            <a:br>
              <a:rPr lang="ru-RU" dirty="0" smtClean="0">
                <a:solidFill>
                  <a:prstClr val="black"/>
                </a:solidFill>
                <a:latin typeface="Arial" pitchFamily="34" charset="0"/>
                <a:cs typeface="Arial" pitchFamily="34" charset="0"/>
              </a:rPr>
            </a:br>
            <a:r>
              <a:rPr lang="ru-RU" dirty="0" smtClean="0">
                <a:solidFill>
                  <a:prstClr val="black"/>
                </a:solidFill>
                <a:latin typeface="Arial" pitchFamily="34" charset="0"/>
                <a:cs typeface="Arial" pitchFamily="34" charset="0"/>
              </a:rPr>
              <a:t>		        200 </a:t>
            </a:r>
            <a:r>
              <a:rPr lang="ru-RU" dirty="0">
                <a:solidFill>
                  <a:prstClr val="black"/>
                </a:solidFill>
                <a:latin typeface="Arial" pitchFamily="34" charset="0"/>
                <a:cs typeface="Arial" pitchFamily="34" charset="0"/>
              </a:rPr>
              <a:t>тыс. земельных участков площадью </a:t>
            </a:r>
            <a:r>
              <a:rPr lang="ru-RU" dirty="0" smtClean="0">
                <a:solidFill>
                  <a:prstClr val="black"/>
                </a:solidFill>
                <a:latin typeface="Arial" pitchFamily="34" charset="0"/>
                <a:cs typeface="Arial" pitchFamily="34" charset="0"/>
              </a:rPr>
              <a:t>915 тыс. га, </a:t>
            </a:r>
            <a:br>
              <a:rPr lang="ru-RU" dirty="0" smtClean="0">
                <a:solidFill>
                  <a:prstClr val="black"/>
                </a:solidFill>
                <a:latin typeface="Arial" pitchFamily="34" charset="0"/>
                <a:cs typeface="Arial" pitchFamily="34" charset="0"/>
              </a:rPr>
            </a:br>
            <a:r>
              <a:rPr lang="ru-RU" dirty="0" smtClean="0">
                <a:solidFill>
                  <a:prstClr val="black"/>
                </a:solidFill>
                <a:latin typeface="Arial" pitchFamily="34" charset="0"/>
                <a:cs typeface="Arial" pitchFamily="34" charset="0"/>
              </a:rPr>
              <a:t>		        что составляет 6% от общего количества </a:t>
            </a:r>
            <a:r>
              <a:rPr lang="ru-RU" dirty="0">
                <a:solidFill>
                  <a:prstClr val="black"/>
                </a:solidFill>
                <a:latin typeface="Arial" pitchFamily="34" charset="0"/>
                <a:cs typeface="Arial" pitchFamily="34" charset="0"/>
              </a:rPr>
              <a:t>и </a:t>
            </a:r>
            <a:r>
              <a:rPr lang="ru-RU" dirty="0" smtClean="0">
                <a:solidFill>
                  <a:prstClr val="black"/>
                </a:solidFill>
                <a:latin typeface="Arial" pitchFamily="34" charset="0"/>
                <a:cs typeface="Arial" pitchFamily="34" charset="0"/>
              </a:rPr>
              <a:t>30% от общей 		        площади участков Московской области</a:t>
            </a:r>
            <a:endParaRPr lang="ru-RU" dirty="0">
              <a:solidFill>
                <a:prstClr val="black"/>
              </a:solidFill>
              <a:latin typeface="Arial" pitchFamily="34" charset="0"/>
              <a:cs typeface="Arial" pitchFamily="34" charset="0"/>
            </a:endParaRPr>
          </a:p>
        </p:txBody>
      </p:sp>
      <p:sp>
        <p:nvSpPr>
          <p:cNvPr id="24" name="AutoShape 13"/>
          <p:cNvSpPr>
            <a:spLocks noChangeArrowheads="1"/>
          </p:cNvSpPr>
          <p:nvPr/>
        </p:nvSpPr>
        <p:spPr bwMode="auto">
          <a:xfrm>
            <a:off x="650144" y="809173"/>
            <a:ext cx="8781260" cy="4085212"/>
          </a:xfrm>
          <a:prstGeom prst="rect">
            <a:avLst/>
          </a:prstGeom>
          <a:noFill/>
          <a:ln w="12700">
            <a:noFill/>
            <a:round/>
            <a:headEnd/>
            <a:tailEnd/>
          </a:ln>
          <a:effectLst/>
        </p:spPr>
        <p:txBody>
          <a:bodyPr lIns="72000" tIns="0" rIns="72000" bIns="0" anchor="t" anchorCtr="0"/>
          <a:lstStyle/>
          <a:p>
            <a:pPr lvl="0" algn="just" fontAlgn="base">
              <a:spcBef>
                <a:spcPts val="300"/>
              </a:spcBef>
              <a:spcAft>
                <a:spcPct val="0"/>
              </a:spcAft>
              <a:buSzPct val="90000"/>
            </a:pPr>
            <a:endParaRPr lang="ru-RU" sz="2400" dirty="0">
              <a:solidFill>
                <a:prstClr val="black"/>
              </a:solidFill>
              <a:latin typeface="Arial" pitchFamily="34" charset="0"/>
              <a:cs typeface="Arial" pitchFamily="34" charset="0"/>
            </a:endParaRPr>
          </a:p>
          <a:p>
            <a:pPr lvl="0" algn="just" fontAlgn="base">
              <a:spcBef>
                <a:spcPts val="300"/>
              </a:spcBef>
              <a:spcAft>
                <a:spcPct val="0"/>
              </a:spcAft>
              <a:buSzPct val="90000"/>
            </a:pPr>
            <a:r>
              <a:rPr lang="ru-RU" sz="2400" dirty="0" smtClean="0">
                <a:solidFill>
                  <a:prstClr val="black"/>
                </a:solidFill>
                <a:latin typeface="Arial" pitchFamily="34" charset="0"/>
                <a:cs typeface="Arial" pitchFamily="34" charset="0"/>
              </a:rPr>
              <a:t>В структуре затрат собственников земель налог </a:t>
            </a:r>
            <a:br>
              <a:rPr lang="ru-RU" sz="2400" dirty="0" smtClean="0">
                <a:solidFill>
                  <a:prstClr val="black"/>
                </a:solidFill>
                <a:latin typeface="Arial" pitchFamily="34" charset="0"/>
                <a:cs typeface="Arial" pitchFamily="34" charset="0"/>
              </a:rPr>
            </a:br>
            <a:r>
              <a:rPr lang="ru-RU" sz="2400" dirty="0" smtClean="0">
                <a:solidFill>
                  <a:prstClr val="black"/>
                </a:solidFill>
                <a:latin typeface="Arial" pitchFamily="34" charset="0"/>
                <a:cs typeface="Arial" pitchFamily="34" charset="0"/>
              </a:rPr>
              <a:t>          не превышает:</a:t>
            </a:r>
          </a:p>
          <a:p>
            <a:pPr marL="799997" lvl="1" indent="-342900" algn="just" fontAlgn="base">
              <a:spcAft>
                <a:spcPct val="0"/>
              </a:spcAft>
              <a:buSzPct val="90000"/>
              <a:buFontTx/>
              <a:buChar char="-"/>
            </a:pPr>
            <a:r>
              <a:rPr lang="ru-RU" sz="2200" dirty="0" smtClean="0">
                <a:solidFill>
                  <a:prstClr val="black"/>
                </a:solidFill>
                <a:latin typeface="Arial" pitchFamily="34" charset="0"/>
                <a:cs typeface="Arial" pitchFamily="34" charset="0"/>
              </a:rPr>
              <a:t>при жилой застройке – 1%</a:t>
            </a:r>
          </a:p>
          <a:p>
            <a:pPr marL="799997" lvl="1" indent="-342900" algn="just" fontAlgn="base">
              <a:spcAft>
                <a:spcPct val="0"/>
              </a:spcAft>
              <a:buSzPct val="90000"/>
              <a:buFontTx/>
              <a:buChar char="-"/>
            </a:pPr>
            <a:r>
              <a:rPr lang="ru-RU" sz="2200" dirty="0" smtClean="0">
                <a:solidFill>
                  <a:prstClr val="black"/>
                </a:solidFill>
                <a:latin typeface="Arial" pitchFamily="34" charset="0"/>
                <a:cs typeface="Arial" pitchFamily="34" charset="0"/>
              </a:rPr>
              <a:t>в промышленности – 5%</a:t>
            </a:r>
          </a:p>
          <a:p>
            <a:pPr marL="799997" lvl="1" indent="-342900" algn="just" fontAlgn="base">
              <a:spcAft>
                <a:spcPct val="0"/>
              </a:spcAft>
              <a:buSzPct val="90000"/>
              <a:buFontTx/>
              <a:buChar char="-"/>
            </a:pPr>
            <a:r>
              <a:rPr lang="ru-RU" sz="2200" dirty="0" smtClean="0">
                <a:solidFill>
                  <a:prstClr val="black"/>
                </a:solidFill>
                <a:latin typeface="Arial" pitchFamily="34" charset="0"/>
                <a:cs typeface="Arial" pitchFamily="34" charset="0"/>
              </a:rPr>
              <a:t>в сельском хозяйстве – 1% </a:t>
            </a:r>
            <a:r>
              <a:rPr lang="ru-RU" sz="2200" dirty="0">
                <a:solidFill>
                  <a:prstClr val="black"/>
                </a:solidFill>
                <a:latin typeface="Arial" pitchFamily="34" charset="0"/>
                <a:cs typeface="Arial" pitchFamily="34" charset="0"/>
              </a:rPr>
              <a:t>(покупка сырья – </a:t>
            </a:r>
            <a:r>
              <a:rPr lang="ru-RU" sz="2200" dirty="0" smtClean="0">
                <a:solidFill>
                  <a:prstClr val="black"/>
                </a:solidFill>
                <a:latin typeface="Arial" pitchFamily="34" charset="0"/>
                <a:cs typeface="Arial" pitchFamily="34" charset="0"/>
              </a:rPr>
              <a:t>65%, ФОТ – 20%, налог на прибыль – 2%, налог на имущество – 2%, отчисления на социальные нужды – 5%, </a:t>
            </a:r>
            <a:br>
              <a:rPr lang="ru-RU" sz="2200" dirty="0" smtClean="0">
                <a:solidFill>
                  <a:prstClr val="black"/>
                </a:solidFill>
                <a:latin typeface="Arial" pitchFamily="34" charset="0"/>
                <a:cs typeface="Arial" pitchFamily="34" charset="0"/>
              </a:rPr>
            </a:br>
            <a:r>
              <a:rPr lang="ru-RU" sz="2200" dirty="0" smtClean="0">
                <a:solidFill>
                  <a:prstClr val="black"/>
                </a:solidFill>
                <a:latin typeface="Arial" pitchFamily="34" charset="0"/>
                <a:cs typeface="Arial" pitchFamily="34" charset="0"/>
              </a:rPr>
              <a:t>прочие затраты – 5%)</a:t>
            </a:r>
          </a:p>
          <a:p>
            <a:pPr marL="799997" lvl="1" indent="-342900" algn="just" fontAlgn="base">
              <a:spcAft>
                <a:spcPct val="0"/>
              </a:spcAft>
              <a:buSzPct val="90000"/>
              <a:buFontTx/>
              <a:buChar char="-"/>
            </a:pPr>
            <a:r>
              <a:rPr lang="ru-RU" sz="2200" dirty="0" smtClean="0">
                <a:solidFill>
                  <a:prstClr val="black"/>
                </a:solidFill>
                <a:latin typeface="Arial" pitchFamily="34" charset="0"/>
                <a:cs typeface="Arial" pitchFamily="34" charset="0"/>
              </a:rPr>
              <a:t>в рекреации – 2,4%</a:t>
            </a:r>
          </a:p>
          <a:p>
            <a:pPr lvl="0" fontAlgn="base">
              <a:spcBef>
                <a:spcPts val="300"/>
              </a:spcBef>
              <a:spcAft>
                <a:spcPct val="0"/>
              </a:spcAft>
              <a:buSzPct val="90000"/>
            </a:pPr>
            <a:endParaRPr lang="ru-RU" sz="2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29958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ru-RU" dirty="0" smtClean="0"/>
              <a:t>ДИНАМИКА РОСТА ЗЕМЕЛЬНОГО НАЛОГА </a:t>
            </a:r>
            <a:endParaRPr lang="ru-RU" dirty="0"/>
          </a:p>
        </p:txBody>
      </p:sp>
      <p:sp>
        <p:nvSpPr>
          <p:cNvPr id="3" name="Номер слайда 2"/>
          <p:cNvSpPr>
            <a:spLocks noGrp="1"/>
          </p:cNvSpPr>
          <p:nvPr>
            <p:ph type="sldNum" sz="quarter" idx="10"/>
          </p:nvPr>
        </p:nvSpPr>
        <p:spPr/>
        <p:txBody>
          <a:bodyPr/>
          <a:lstStyle/>
          <a:p>
            <a:pPr>
              <a:defRPr/>
            </a:pPr>
            <a:fld id="{3A23BC05-A4EA-4620-8124-936846D04536}" type="slidenum">
              <a:rPr lang="en-US" altLang="ru-RU" smtClean="0"/>
              <a:pPr>
                <a:defRPr/>
              </a:pPr>
              <a:t>11</a:t>
            </a:fld>
            <a:endParaRPr lang="en-US" altLang="ru-RU"/>
          </a:p>
        </p:txBody>
      </p:sp>
      <p:graphicFrame>
        <p:nvGraphicFramePr>
          <p:cNvPr id="4" name="Диаграмма 3"/>
          <p:cNvGraphicFramePr/>
          <p:nvPr>
            <p:extLst>
              <p:ext uri="{D42A27DB-BD31-4B8C-83A1-F6EECF244321}">
                <p14:modId xmlns:p14="http://schemas.microsoft.com/office/powerpoint/2010/main" val="2160338620"/>
              </p:ext>
            </p:extLst>
          </p:nvPr>
        </p:nvGraphicFramePr>
        <p:xfrm>
          <a:off x="212622" y="985594"/>
          <a:ext cx="9145016" cy="4402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789545" y="3163453"/>
            <a:ext cx="1056712" cy="369332"/>
          </a:xfrm>
          <a:prstGeom prst="rect">
            <a:avLst/>
          </a:prstGeom>
          <a:noFill/>
        </p:spPr>
        <p:txBody>
          <a:bodyPr wrap="none" rtlCol="0">
            <a:spAutoFit/>
          </a:bodyPr>
          <a:lstStyle/>
          <a:p>
            <a:r>
              <a:rPr lang="ru-RU" dirty="0" smtClean="0"/>
              <a:t>12 млрд</a:t>
            </a:r>
            <a:endParaRPr lang="ru-RU" dirty="0"/>
          </a:p>
        </p:txBody>
      </p:sp>
      <p:sp>
        <p:nvSpPr>
          <p:cNvPr id="7" name="TextBox 6"/>
          <p:cNvSpPr txBox="1"/>
          <p:nvPr/>
        </p:nvSpPr>
        <p:spPr>
          <a:xfrm>
            <a:off x="3685307" y="2623125"/>
            <a:ext cx="1197764" cy="369332"/>
          </a:xfrm>
          <a:prstGeom prst="rect">
            <a:avLst/>
          </a:prstGeom>
          <a:noFill/>
        </p:spPr>
        <p:txBody>
          <a:bodyPr wrap="none" rtlCol="0">
            <a:spAutoFit/>
          </a:bodyPr>
          <a:lstStyle/>
          <a:p>
            <a:r>
              <a:rPr lang="ru-RU" dirty="0" smtClean="0"/>
              <a:t>  17 млрд</a:t>
            </a:r>
          </a:p>
        </p:txBody>
      </p:sp>
      <p:sp>
        <p:nvSpPr>
          <p:cNvPr id="8" name="TextBox 7"/>
          <p:cNvSpPr txBox="1"/>
          <p:nvPr/>
        </p:nvSpPr>
        <p:spPr>
          <a:xfrm>
            <a:off x="3883889" y="3676071"/>
            <a:ext cx="942111" cy="369332"/>
          </a:xfrm>
          <a:prstGeom prst="rect">
            <a:avLst/>
          </a:prstGeom>
          <a:noFill/>
        </p:spPr>
        <p:txBody>
          <a:bodyPr wrap="square" rtlCol="0">
            <a:spAutoFit/>
          </a:bodyPr>
          <a:lstStyle/>
          <a:p>
            <a:r>
              <a:rPr lang="ru-RU" b="1" dirty="0" smtClean="0"/>
              <a:t> + 41</a:t>
            </a:r>
            <a:r>
              <a:rPr lang="en-US" b="1" dirty="0" smtClean="0"/>
              <a:t>%</a:t>
            </a:r>
            <a:endParaRPr lang="ru-RU" b="1" dirty="0"/>
          </a:p>
        </p:txBody>
      </p:sp>
      <p:sp>
        <p:nvSpPr>
          <p:cNvPr id="9" name="TextBox 8"/>
          <p:cNvSpPr txBox="1"/>
          <p:nvPr/>
        </p:nvSpPr>
        <p:spPr>
          <a:xfrm>
            <a:off x="5848924" y="3089563"/>
            <a:ext cx="942111" cy="646331"/>
          </a:xfrm>
          <a:prstGeom prst="rect">
            <a:avLst/>
          </a:prstGeom>
          <a:noFill/>
        </p:spPr>
        <p:txBody>
          <a:bodyPr wrap="square" rtlCol="0">
            <a:spAutoFit/>
          </a:bodyPr>
          <a:lstStyle/>
          <a:p>
            <a:r>
              <a:rPr lang="ru-RU" dirty="0" smtClean="0"/>
              <a:t> </a:t>
            </a:r>
          </a:p>
          <a:p>
            <a:r>
              <a:rPr lang="ru-RU" b="1" dirty="0"/>
              <a:t> </a:t>
            </a:r>
            <a:r>
              <a:rPr lang="ru-RU" b="1" dirty="0" smtClean="0"/>
              <a:t>+ 52</a:t>
            </a:r>
            <a:r>
              <a:rPr lang="en-US" b="1" dirty="0" smtClean="0"/>
              <a:t>%</a:t>
            </a:r>
            <a:endParaRPr lang="ru-RU" b="1" dirty="0"/>
          </a:p>
        </p:txBody>
      </p:sp>
      <p:sp>
        <p:nvSpPr>
          <p:cNvPr id="10" name="TextBox 9"/>
          <p:cNvSpPr txBox="1"/>
          <p:nvPr/>
        </p:nvSpPr>
        <p:spPr>
          <a:xfrm>
            <a:off x="5708072" y="1701799"/>
            <a:ext cx="1390124" cy="369332"/>
          </a:xfrm>
          <a:prstGeom prst="rect">
            <a:avLst/>
          </a:prstGeom>
          <a:noFill/>
        </p:spPr>
        <p:txBody>
          <a:bodyPr wrap="none" rtlCol="0">
            <a:spAutoFit/>
          </a:bodyPr>
          <a:lstStyle/>
          <a:p>
            <a:r>
              <a:rPr lang="ru-RU" dirty="0" smtClean="0"/>
              <a:t>  25,8 млрд</a:t>
            </a:r>
            <a:endParaRPr lang="ru-RU" b="1" dirty="0"/>
          </a:p>
        </p:txBody>
      </p:sp>
      <p:sp>
        <p:nvSpPr>
          <p:cNvPr id="11" name="TextBox 10"/>
          <p:cNvSpPr txBox="1"/>
          <p:nvPr/>
        </p:nvSpPr>
        <p:spPr>
          <a:xfrm>
            <a:off x="7638471" y="734289"/>
            <a:ext cx="1390124" cy="369332"/>
          </a:xfrm>
          <a:prstGeom prst="rect">
            <a:avLst/>
          </a:prstGeom>
          <a:noFill/>
        </p:spPr>
        <p:txBody>
          <a:bodyPr wrap="none" rtlCol="0">
            <a:spAutoFit/>
          </a:bodyPr>
          <a:lstStyle/>
          <a:p>
            <a:r>
              <a:rPr lang="ru-RU" dirty="0" smtClean="0"/>
              <a:t>  34,9 млрд</a:t>
            </a:r>
            <a:endParaRPr lang="ru-RU" b="1" dirty="0"/>
          </a:p>
        </p:txBody>
      </p:sp>
      <p:sp>
        <p:nvSpPr>
          <p:cNvPr id="12" name="AutoShape 13"/>
          <p:cNvSpPr>
            <a:spLocks noChangeArrowheads="1"/>
          </p:cNvSpPr>
          <p:nvPr/>
        </p:nvSpPr>
        <p:spPr bwMode="auto">
          <a:xfrm>
            <a:off x="0" y="5421483"/>
            <a:ext cx="9675091" cy="1136336"/>
          </a:xfrm>
          <a:prstGeom prst="rect">
            <a:avLst/>
          </a:prstGeom>
          <a:noFill/>
          <a:ln w="12700">
            <a:noFill/>
            <a:round/>
            <a:headEnd/>
            <a:tailEnd/>
          </a:ln>
          <a:effectLst/>
        </p:spPr>
        <p:txBody>
          <a:bodyPr lIns="72000" tIns="0" rIns="72000" bIns="0" anchor="t" anchorCtr="0"/>
          <a:lstStyle/>
          <a:p>
            <a:pPr lvl="0" indent="450000" fontAlgn="base">
              <a:spcBef>
                <a:spcPts val="300"/>
              </a:spcBef>
              <a:spcAft>
                <a:spcPct val="0"/>
              </a:spcAft>
              <a:buSzPct val="90000"/>
            </a:pPr>
            <a:r>
              <a:rPr lang="ru-RU" sz="2000" b="1" dirty="0" smtClean="0">
                <a:solidFill>
                  <a:prstClr val="black"/>
                </a:solidFill>
                <a:latin typeface="Arial" pitchFamily="34" charset="0"/>
                <a:cs typeface="Arial" pitchFamily="34" charset="0"/>
              </a:rPr>
              <a:t>Вывод: от переоценки и вовлечения в налоговый оборот более </a:t>
            </a:r>
          </a:p>
          <a:p>
            <a:pPr lvl="0" indent="450000" fontAlgn="base">
              <a:spcBef>
                <a:spcPts val="300"/>
              </a:spcBef>
              <a:spcAft>
                <a:spcPct val="0"/>
              </a:spcAft>
              <a:buSzPct val="90000"/>
            </a:pPr>
            <a:r>
              <a:rPr lang="ru-RU" sz="2000" b="1" dirty="0" smtClean="0">
                <a:solidFill>
                  <a:prstClr val="black"/>
                </a:solidFill>
                <a:latin typeface="Arial" pitchFamily="34" charset="0"/>
                <a:cs typeface="Arial" pitchFamily="34" charset="0"/>
              </a:rPr>
              <a:t>              72 тыс. земельных участков  поступления земельного налога   </a:t>
            </a:r>
          </a:p>
          <a:p>
            <a:pPr lvl="0" indent="450000" fontAlgn="base">
              <a:spcBef>
                <a:spcPts val="300"/>
              </a:spcBef>
              <a:spcAft>
                <a:spcPct val="0"/>
              </a:spcAft>
              <a:buSzPct val="90000"/>
            </a:pPr>
            <a:r>
              <a:rPr lang="ru-RU" sz="2000" b="1" dirty="0" smtClean="0">
                <a:solidFill>
                  <a:prstClr val="black"/>
                </a:solidFill>
                <a:latin typeface="Arial" pitchFamily="34" charset="0"/>
                <a:cs typeface="Arial" pitchFamily="34" charset="0"/>
              </a:rPr>
              <a:t>              за 2013-2015 год выросли в три раза    </a:t>
            </a:r>
            <a:endParaRPr lang="ru-RU" sz="2000" dirty="0">
              <a:solidFill>
                <a:prstClr val="black"/>
              </a:solidFill>
              <a:latin typeface="Arial" pitchFamily="34" charset="0"/>
              <a:cs typeface="Arial" pitchFamily="34" charset="0"/>
            </a:endParaRPr>
          </a:p>
        </p:txBody>
      </p:sp>
      <p:sp>
        <p:nvSpPr>
          <p:cNvPr id="13" name="Скругленный прямоугольник 7"/>
          <p:cNvSpPr/>
          <p:nvPr/>
        </p:nvSpPr>
        <p:spPr bwMode="auto">
          <a:xfrm>
            <a:off x="9428655" y="6468831"/>
            <a:ext cx="392911" cy="389169"/>
          </a:xfrm>
          <a:prstGeom prst="ellipse">
            <a:avLst/>
          </a:prstGeom>
          <a:solidFill>
            <a:srgbClr val="7F7F7F"/>
          </a:solidFill>
          <a:ln w="19050">
            <a:solidFill>
              <a:schemeClr val="tx1">
                <a:lumMod val="50000"/>
                <a:lumOff val="50000"/>
              </a:schemeClr>
            </a:solidFill>
            <a:round/>
            <a:headEnd/>
            <a:tailEnd/>
          </a:ln>
          <a:effectLst>
            <a:outerShdw blurRad="63500" dist="40186" dir="4303642" algn="ctr" rotWithShape="0">
              <a:schemeClr val="tx1">
                <a:alpha val="75000"/>
              </a:schemeClr>
            </a:outerShdw>
          </a:effectLst>
        </p:spPr>
        <p:txBody>
          <a:bodyPr lIns="0" tIns="0" rIns="0" bIns="0" anchor="ctr"/>
          <a:lstStyle/>
          <a:p>
            <a:pPr algn="ctr"/>
            <a:r>
              <a:rPr lang="ru-RU" sz="2000" b="1" dirty="0" smtClean="0">
                <a:solidFill>
                  <a:prstClr val="white"/>
                </a:solidFill>
              </a:rPr>
              <a:t>11</a:t>
            </a:r>
            <a:endParaRPr lang="ru-RU" sz="2000" b="1" dirty="0">
              <a:solidFill>
                <a:prstClr val="white"/>
              </a:solidFill>
            </a:endParaRPr>
          </a:p>
        </p:txBody>
      </p:sp>
    </p:spTree>
    <p:extLst>
      <p:ext uri="{BB962C8B-B14F-4D97-AF65-F5344CB8AC3E}">
        <p14:creationId xmlns:p14="http://schemas.microsoft.com/office/powerpoint/2010/main" val="305211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txBox="1">
            <a:spLocks/>
          </p:cNvSpPr>
          <p:nvPr/>
        </p:nvSpPr>
        <p:spPr bwMode="auto">
          <a:xfrm>
            <a:off x="605113" y="289785"/>
            <a:ext cx="8838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spcBef>
                <a:spcPts val="600"/>
              </a:spcBef>
            </a:pPr>
            <a:r>
              <a:rPr lang="ru-RU" kern="0" dirty="0" smtClean="0"/>
              <a:t>  </a:t>
            </a:r>
            <a:r>
              <a:rPr lang="ru-RU" cap="all" dirty="0" smtClean="0">
                <a:solidFill>
                  <a:prstClr val="black"/>
                </a:solidFill>
                <a:latin typeface="Arial" panose="020B0604020202020204" pitchFamily="34" charset="0"/>
                <a:ea typeface="+mj-ea"/>
                <a:cs typeface="Arial" panose="020B0604020202020204" pitchFamily="34" charset="0"/>
              </a:rPr>
              <a:t>объекты кап. строительства </a:t>
            </a:r>
            <a:r>
              <a:rPr lang="ru-RU" kern="1200" cap="all" dirty="0" smtClean="0">
                <a:solidFill>
                  <a:prstClr val="black"/>
                </a:solidFill>
                <a:latin typeface="Arial" panose="020B0604020202020204" pitchFamily="34" charset="0"/>
                <a:ea typeface="+mj-ea"/>
                <a:cs typeface="Arial" panose="020B0604020202020204" pitchFamily="34" charset="0"/>
              </a:rPr>
              <a:t> - оценка</a:t>
            </a:r>
            <a:r>
              <a:rPr lang="ru-RU" cap="all" dirty="0" smtClean="0">
                <a:solidFill>
                  <a:prstClr val="black"/>
                </a:solidFill>
                <a:latin typeface="Arial" panose="020B0604020202020204" pitchFamily="34" charset="0"/>
                <a:ea typeface="+mj-ea"/>
                <a:cs typeface="Arial" panose="020B0604020202020204" pitchFamily="34" charset="0"/>
              </a:rPr>
              <a:t> </a:t>
            </a:r>
            <a:r>
              <a:rPr lang="ru-RU" kern="1200" cap="all" dirty="0" smtClean="0">
                <a:solidFill>
                  <a:prstClr val="black"/>
                </a:solidFill>
                <a:latin typeface="Arial" panose="020B0604020202020204" pitchFamily="34" charset="0"/>
                <a:ea typeface="+mj-ea"/>
                <a:cs typeface="Arial" panose="020B0604020202020204" pitchFamily="34" charset="0"/>
              </a:rPr>
              <a:t>2015 года</a:t>
            </a:r>
            <a:endParaRPr lang="ru-RU" kern="1200" cap="all" dirty="0">
              <a:solidFill>
                <a:prstClr val="black"/>
              </a:solidFill>
              <a:latin typeface="Arial" panose="020B0604020202020204" pitchFamily="34" charset="0"/>
              <a:ea typeface="+mj-ea"/>
              <a:cs typeface="Arial" panose="020B0604020202020204" pitchFamily="34" charset="0"/>
            </a:endParaRPr>
          </a:p>
        </p:txBody>
      </p:sp>
      <p:sp>
        <p:nvSpPr>
          <p:cNvPr id="5" name="TextBox 4"/>
          <p:cNvSpPr txBox="1"/>
          <p:nvPr/>
        </p:nvSpPr>
        <p:spPr>
          <a:xfrm>
            <a:off x="714860" y="636412"/>
            <a:ext cx="8563555" cy="707886"/>
          </a:xfrm>
          <a:prstGeom prst="rect">
            <a:avLst/>
          </a:prstGeom>
          <a:noFill/>
          <a:ln>
            <a:noFill/>
          </a:ln>
        </p:spPr>
        <p:txBody>
          <a:bodyPr wrap="square" rtlCol="0">
            <a:spAutoFit/>
          </a:bodyPr>
          <a:lstStyle/>
          <a:p>
            <a:pPr algn="ctr"/>
            <a:r>
              <a:rPr lang="ru-RU" sz="2000" dirty="0" smtClean="0">
                <a:latin typeface="Arial" pitchFamily="34" charset="0"/>
                <a:cs typeface="Arial" pitchFamily="34" charset="0"/>
              </a:rPr>
              <a:t>Общее количество </a:t>
            </a:r>
            <a:r>
              <a:rPr lang="ru-RU" sz="2000" dirty="0">
                <a:latin typeface="Arial" pitchFamily="34" charset="0"/>
                <a:cs typeface="Arial" pitchFamily="34" charset="0"/>
              </a:rPr>
              <a:t>в</a:t>
            </a:r>
            <a:r>
              <a:rPr lang="ru-RU" sz="2000" dirty="0" smtClean="0">
                <a:latin typeface="Arial" pitchFamily="34" charset="0"/>
                <a:cs typeface="Arial" pitchFamily="34" charset="0"/>
              </a:rPr>
              <a:t> федеральном кадастре – </a:t>
            </a:r>
            <a:r>
              <a:rPr lang="ru-RU" sz="2000" b="1" dirty="0" smtClean="0">
                <a:latin typeface="Arial" pitchFamily="34" charset="0"/>
                <a:cs typeface="Arial" pitchFamily="34" charset="0"/>
              </a:rPr>
              <a:t>7,98 млн.</a:t>
            </a:r>
          </a:p>
          <a:p>
            <a:pPr algn="ctr"/>
            <a:r>
              <a:rPr lang="ru-RU" sz="2000" dirty="0" smtClean="0">
                <a:latin typeface="Arial" pitchFamily="34" charset="0"/>
                <a:cs typeface="Arial" pitchFamily="34" charset="0"/>
              </a:rPr>
              <a:t> (9% от РФ – № 1 по количеству объектов) </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095653578"/>
              </p:ext>
            </p:extLst>
          </p:nvPr>
        </p:nvGraphicFramePr>
        <p:xfrm>
          <a:off x="677173" y="1365924"/>
          <a:ext cx="8693754" cy="4237979"/>
        </p:xfrm>
        <a:graphic>
          <a:graphicData uri="http://schemas.openxmlformats.org/drawingml/2006/table">
            <a:tbl>
              <a:tblPr firstRow="1" bandRow="1">
                <a:tableStyleId>{5C22544A-7EE6-4342-B048-85BDC9FD1C3A}</a:tableStyleId>
              </a:tblPr>
              <a:tblGrid>
                <a:gridCol w="3063554"/>
                <a:gridCol w="1281545"/>
                <a:gridCol w="1062182"/>
                <a:gridCol w="3286473"/>
              </a:tblGrid>
              <a:tr h="628386">
                <a:tc rowSpan="2">
                  <a:txBody>
                    <a:bodyPr/>
                    <a:lstStyle/>
                    <a:p>
                      <a:pPr algn="ctr"/>
                      <a:r>
                        <a:rPr lang="ru-RU" sz="1800" b="0" kern="1200" dirty="0" smtClean="0">
                          <a:solidFill>
                            <a:srgbClr val="000000"/>
                          </a:solidFill>
                          <a:latin typeface="Arial" pitchFamily="34" charset="0"/>
                          <a:ea typeface="+mn-ea"/>
                          <a:cs typeface="Arial" pitchFamily="34" charset="0"/>
                        </a:rPr>
                        <a:t>Тип</a:t>
                      </a:r>
                      <a:endParaRPr lang="ru-RU" sz="1800" b="0" kern="1200" dirty="0">
                        <a:solidFill>
                          <a:srgbClr val="000000"/>
                        </a:solidFill>
                        <a:latin typeface="Arial" pitchFamily="34" charset="0"/>
                        <a:ea typeface="+mn-ea"/>
                        <a:cs typeface="Arial" pitchFamily="34" charset="0"/>
                      </a:endParaRPr>
                    </a:p>
                  </a:txBody>
                  <a:tcPr anchor="ctr">
                    <a:lnL w="12700" cap="flat" cmpd="sng" algn="ctr">
                      <a:solidFill>
                        <a:prstClr val="black"/>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ru-RU" sz="1800" b="0" dirty="0" smtClean="0">
                          <a:solidFill>
                            <a:srgbClr val="000000"/>
                          </a:solidFill>
                          <a:latin typeface="Arial" pitchFamily="34" charset="0"/>
                          <a:cs typeface="Arial" pitchFamily="34" charset="0"/>
                        </a:rPr>
                        <a:t>Количество</a:t>
                      </a:r>
                      <a:endParaRPr lang="ru-RU" sz="1800" b="0" dirty="0">
                        <a:solidFill>
                          <a:srgbClr val="000000"/>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ru-RU" sz="1800" b="0" dirty="0" smtClean="0">
                          <a:solidFill>
                            <a:srgbClr val="000000"/>
                          </a:solidFill>
                          <a:latin typeface="Arial" pitchFamily="34" charset="0"/>
                          <a:cs typeface="Arial" pitchFamily="34" charset="0"/>
                        </a:rPr>
                        <a:t>%</a:t>
                      </a:r>
                      <a:endParaRPr lang="ru-RU" sz="1800" b="0" dirty="0">
                        <a:solidFill>
                          <a:srgbClr val="000000"/>
                        </a:solidFill>
                        <a:latin typeface="Arial" pitchFamily="34" charset="0"/>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prstClr val="black"/>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b="1" dirty="0" smtClean="0">
                          <a:solidFill>
                            <a:srgbClr val="000000"/>
                          </a:solidFill>
                          <a:effectLst/>
                          <a:latin typeface="Arial" pitchFamily="34" charset="0"/>
                          <a:cs typeface="Arial" pitchFamily="34" charset="0"/>
                        </a:rPr>
                        <a:t>Отличие кадастровой стоимости 2015 года</a:t>
                      </a:r>
                      <a:endParaRPr lang="ru-RU" sz="1800" b="1" dirty="0">
                        <a:solidFill>
                          <a:srgbClr val="000000"/>
                        </a:solidFill>
                        <a:effectLst/>
                        <a:latin typeface="Arial" pitchFamily="34" charset="0"/>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529016">
                <a:tc vMerge="1">
                  <a:txBody>
                    <a:bodyPr/>
                    <a:lstStyle/>
                    <a:p>
                      <a:pPr algn="ctr"/>
                      <a:endParaRPr lang="ru-RU" sz="2000" b="1" kern="1200" dirty="0">
                        <a:solidFill>
                          <a:srgbClr val="000000"/>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ru-RU" sz="2000" dirty="0">
                        <a:solidFill>
                          <a:srgbClr val="00000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p>
                      <a:pPr algn="ctr"/>
                      <a:r>
                        <a:rPr lang="ru-RU" sz="1800" b="1" dirty="0" smtClean="0">
                          <a:solidFill>
                            <a:srgbClr val="000000"/>
                          </a:solidFill>
                          <a:effectLst/>
                          <a:latin typeface="Arial" pitchFamily="34" charset="0"/>
                          <a:cs typeface="Arial" pitchFamily="34" charset="0"/>
                        </a:rPr>
                        <a:t>от</a:t>
                      </a:r>
                      <a:r>
                        <a:rPr lang="ru-RU" sz="1800" b="1" baseline="0" dirty="0" smtClean="0">
                          <a:solidFill>
                            <a:srgbClr val="000000"/>
                          </a:solidFill>
                          <a:effectLst/>
                          <a:latin typeface="Arial" pitchFamily="34" charset="0"/>
                          <a:cs typeface="Arial" pitchFamily="34" charset="0"/>
                        </a:rPr>
                        <a:t> кадастровой 2012 года</a:t>
                      </a:r>
                      <a:endParaRPr lang="ru-RU" sz="1800" b="1" dirty="0">
                        <a:solidFill>
                          <a:srgbClr val="000000"/>
                        </a:solidFill>
                        <a:effectLst/>
                        <a:latin typeface="Arial" pitchFamily="34" charset="0"/>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338615">
                <a:tc>
                  <a:txBody>
                    <a:bodyPr/>
                    <a:lstStyle/>
                    <a:p>
                      <a:r>
                        <a:rPr lang="ru-RU" sz="1800" dirty="0" smtClean="0">
                          <a:latin typeface="Arial" pitchFamily="34" charset="0"/>
                          <a:cs typeface="Arial" pitchFamily="34" charset="0"/>
                        </a:rPr>
                        <a:t>Квартиры (комнаты)</a:t>
                      </a:r>
                      <a:endParaRPr lang="ru-RU" sz="1800" dirty="0">
                        <a:latin typeface="Arial" pitchFamily="34" charset="0"/>
                        <a:cs typeface="Arial" pitchFamily="34" charset="0"/>
                      </a:endParaRPr>
                    </a:p>
                  </a:txBody>
                  <a:tcPr anchor="ctr">
                    <a:lnL w="12700" cap="flat" cmpd="sng" algn="ctr">
                      <a:solidFill>
                        <a:prstClr val="black"/>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Arial" pitchFamily="34" charset="0"/>
                          <a:cs typeface="Arial" pitchFamily="34" charset="0"/>
                        </a:rPr>
                        <a:t>3 243 288 </a:t>
                      </a:r>
                    </a:p>
                  </a:txBody>
                  <a:tcPr anchor="ctr">
                    <a:lnL w="12700" cap="flat" cmpd="sng" algn="ctr">
                      <a:solidFill>
                        <a:schemeClr val="tx1"/>
                      </a:solidFill>
                      <a:prstDash val="sysDash"/>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Arial" pitchFamily="34" charset="0"/>
                          <a:cs typeface="Arial" pitchFamily="34" charset="0"/>
                        </a:rPr>
                        <a:t>41</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lnB w="12700" cap="flat" cmpd="sng" algn="ctr">
                      <a:solidFill>
                        <a:prstClr val="black"/>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latin typeface="Arial" pitchFamily="34" charset="0"/>
                          <a:ea typeface="+mn-ea"/>
                          <a:cs typeface="Arial" pitchFamily="34" charset="0"/>
                        </a:rPr>
                        <a:t>5%</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38615">
                <a:tc>
                  <a:txBody>
                    <a:bodyPr/>
                    <a:lstStyle/>
                    <a:p>
                      <a:r>
                        <a:rPr lang="ru-RU" sz="1800" dirty="0" smtClean="0">
                          <a:latin typeface="Arial" pitchFamily="34" charset="0"/>
                          <a:cs typeface="Arial" pitchFamily="34" charset="0"/>
                        </a:rPr>
                        <a:t>Индивидуальные жилые дома</a:t>
                      </a:r>
                    </a:p>
                  </a:txBody>
                  <a:tcPr anchor="ctr">
                    <a:lnL w="12700" cap="flat" cmpd="sng" algn="ctr">
                      <a:solidFill>
                        <a:prstClr val="black"/>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solidFill>
                            <a:schemeClr val="tx1"/>
                          </a:solidFill>
                          <a:latin typeface="Arial" pitchFamily="34" charset="0"/>
                          <a:cs typeface="Arial" pitchFamily="34" charset="0"/>
                        </a:rPr>
                        <a:t>1</a:t>
                      </a:r>
                      <a:r>
                        <a:rPr lang="ru-RU" sz="1800" b="0" baseline="0" dirty="0" smtClean="0">
                          <a:solidFill>
                            <a:schemeClr val="tx1"/>
                          </a:solidFill>
                          <a:latin typeface="Arial" pitchFamily="34" charset="0"/>
                          <a:cs typeface="Arial" pitchFamily="34" charset="0"/>
                        </a:rPr>
                        <a:t> 675 874</a:t>
                      </a:r>
                      <a:endParaRPr lang="ru-RU" sz="1800" b="0" dirty="0" smtClean="0">
                        <a:solidFill>
                          <a:schemeClr val="tx1"/>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solidFill>
                            <a:schemeClr val="tx1"/>
                          </a:solidFill>
                          <a:latin typeface="Arial" pitchFamily="34" charset="0"/>
                          <a:cs typeface="Arial" pitchFamily="34" charset="0"/>
                        </a:rPr>
                        <a:t>21 </a:t>
                      </a:r>
                      <a:endParaRPr lang="ru-RU" sz="1800" b="0" dirty="0">
                        <a:solidFill>
                          <a:schemeClr val="tx1"/>
                        </a:solidFill>
                        <a:latin typeface="Arial" pitchFamily="34" charset="0"/>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lnB w="12700" cap="flat" cmpd="sng" algn="ctr">
                      <a:solidFill>
                        <a:prstClr val="black"/>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solidFill>
                            <a:schemeClr val="tx1"/>
                          </a:solidFill>
                          <a:latin typeface="Arial" pitchFamily="34" charset="0"/>
                          <a:cs typeface="Arial" pitchFamily="34" charset="0"/>
                        </a:rPr>
                        <a:t>50% </a:t>
                      </a:r>
                      <a:endParaRPr lang="ru-RU" sz="1800" b="0" dirty="0">
                        <a:solidFill>
                          <a:schemeClr val="tx1"/>
                        </a:solidFill>
                        <a:latin typeface="Arial" pitchFamily="34" charset="0"/>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38615">
                <a:tc>
                  <a:txBody>
                    <a:bodyPr/>
                    <a:lstStyle/>
                    <a:p>
                      <a:r>
                        <a:rPr lang="ru-RU" sz="1800" dirty="0" smtClean="0">
                          <a:latin typeface="Arial" pitchFamily="34" charset="0"/>
                          <a:cs typeface="Arial" pitchFamily="34" charset="0"/>
                        </a:rPr>
                        <a:t>Садовые дома (дачи)</a:t>
                      </a:r>
                      <a:endParaRPr lang="ru-RU" sz="1800" dirty="0">
                        <a:latin typeface="Arial" pitchFamily="34" charset="0"/>
                        <a:cs typeface="Arial" pitchFamily="34" charset="0"/>
                      </a:endParaRPr>
                    </a:p>
                  </a:txBody>
                  <a:tcPr anchor="ctr">
                    <a:lnL w="12700" cap="flat" cmpd="sng" algn="ctr">
                      <a:solidFill>
                        <a:prstClr val="black"/>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solidFill>
                            <a:schemeClr val="tx1"/>
                          </a:solidFill>
                          <a:latin typeface="Arial" pitchFamily="34" charset="0"/>
                          <a:cs typeface="Arial" pitchFamily="34" charset="0"/>
                        </a:rPr>
                        <a:t>1</a:t>
                      </a:r>
                      <a:r>
                        <a:rPr lang="ru-RU" sz="1800" b="0" baseline="0" dirty="0" smtClean="0">
                          <a:solidFill>
                            <a:schemeClr val="tx1"/>
                          </a:solidFill>
                          <a:latin typeface="Arial" pitchFamily="34" charset="0"/>
                          <a:cs typeface="Arial" pitchFamily="34" charset="0"/>
                        </a:rPr>
                        <a:t> 144 887</a:t>
                      </a:r>
                      <a:endParaRPr lang="ru-RU" sz="1800" b="0" dirty="0" smtClean="0">
                        <a:solidFill>
                          <a:schemeClr val="tx1"/>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solidFill>
                            <a:schemeClr val="tx1"/>
                          </a:solidFill>
                          <a:latin typeface="Arial" pitchFamily="34" charset="0"/>
                          <a:cs typeface="Arial" pitchFamily="34" charset="0"/>
                        </a:rPr>
                        <a:t>14</a:t>
                      </a:r>
                      <a:endParaRPr lang="ru-RU" sz="1800" b="0" dirty="0">
                        <a:solidFill>
                          <a:schemeClr val="tx1"/>
                        </a:solidFill>
                        <a:latin typeface="Arial" pitchFamily="34" charset="0"/>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lnB w="12700" cap="flat" cmpd="sng" algn="ctr">
                      <a:solidFill>
                        <a:prstClr val="black"/>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kern="1200" dirty="0" smtClean="0">
                          <a:solidFill>
                            <a:schemeClr val="tx1"/>
                          </a:solidFill>
                          <a:latin typeface="Arial" pitchFamily="34" charset="0"/>
                          <a:ea typeface="+mn-ea"/>
                          <a:cs typeface="Arial" pitchFamily="34" charset="0"/>
                        </a:rPr>
                        <a:t> 40%</a:t>
                      </a:r>
                      <a:endParaRPr lang="ru-RU" sz="1800" b="0" kern="1200" dirty="0">
                        <a:solidFill>
                          <a:schemeClr val="tx1"/>
                        </a:solidFill>
                        <a:latin typeface="Arial" pitchFamily="34" charset="0"/>
                        <a:ea typeface="+mn-ea"/>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38615">
                <a:tc>
                  <a:txBody>
                    <a:bodyPr/>
                    <a:lstStyle/>
                    <a:p>
                      <a:r>
                        <a:rPr lang="ru-RU" sz="1800" baseline="0" dirty="0" smtClean="0">
                          <a:latin typeface="Arial" pitchFamily="34" charset="0"/>
                          <a:cs typeface="Arial" pitchFamily="34" charset="0"/>
                        </a:rPr>
                        <a:t>Гаражи, стоянки</a:t>
                      </a:r>
                    </a:p>
                  </a:txBody>
                  <a:tcPr anchor="ctr">
                    <a:lnL w="12700" cap="flat" cmpd="sng" algn="ctr">
                      <a:solidFill>
                        <a:prstClr val="black"/>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dirty="0" smtClean="0">
                          <a:solidFill>
                            <a:schemeClr val="tx1"/>
                          </a:solidFill>
                          <a:latin typeface="Arial" pitchFamily="34" charset="0"/>
                          <a:cs typeface="Arial" pitchFamily="34" charset="0"/>
                        </a:rPr>
                        <a:t>612</a:t>
                      </a:r>
                      <a:r>
                        <a:rPr lang="ru-RU" sz="1800" baseline="0" dirty="0" smtClean="0">
                          <a:solidFill>
                            <a:schemeClr val="tx1"/>
                          </a:solidFill>
                          <a:latin typeface="Arial" pitchFamily="34" charset="0"/>
                          <a:cs typeface="Arial" pitchFamily="34" charset="0"/>
                        </a:rPr>
                        <a:t> 357</a:t>
                      </a:r>
                      <a:endParaRPr lang="ru-RU" sz="1800" dirty="0" smtClean="0">
                        <a:solidFill>
                          <a:schemeClr val="tx1"/>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dirty="0" smtClean="0">
                          <a:solidFill>
                            <a:schemeClr val="tx1"/>
                          </a:solidFill>
                          <a:latin typeface="Arial" pitchFamily="34" charset="0"/>
                          <a:cs typeface="Arial" pitchFamily="34" charset="0"/>
                        </a:rPr>
                        <a:t>4</a:t>
                      </a:r>
                      <a:endParaRPr lang="ru-RU" sz="1800" dirty="0">
                        <a:solidFill>
                          <a:schemeClr val="tx1"/>
                        </a:solidFill>
                        <a:latin typeface="Arial" pitchFamily="34" charset="0"/>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lnB w="12700" cap="flat" cmpd="sng" algn="ctr">
                      <a:solidFill>
                        <a:srgbClr val="FF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kern="1200" dirty="0" smtClean="0">
                          <a:solidFill>
                            <a:schemeClr val="tx1"/>
                          </a:solidFill>
                          <a:latin typeface="Arial" pitchFamily="34" charset="0"/>
                          <a:ea typeface="+mn-ea"/>
                          <a:cs typeface="Arial" pitchFamily="34" charset="0"/>
                        </a:rPr>
                        <a:t>3%</a:t>
                      </a:r>
                      <a:endParaRPr lang="ru-RU" sz="1800" b="0" kern="1200" dirty="0">
                        <a:solidFill>
                          <a:schemeClr val="tx1"/>
                        </a:solidFill>
                        <a:latin typeface="Arial" pitchFamily="34" charset="0"/>
                        <a:ea typeface="+mn-ea"/>
                        <a:cs typeface="Arial" pitchFamily="34" charset="0"/>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417123">
                <a:tc>
                  <a:txBody>
                    <a:bodyPr/>
                    <a:lstStyle/>
                    <a:p>
                      <a:r>
                        <a:rPr lang="ru-RU" sz="1800" b="1" baseline="0" dirty="0" smtClean="0">
                          <a:latin typeface="Arial" pitchFamily="34" charset="0"/>
                          <a:cs typeface="Arial" pitchFamily="34" charset="0"/>
                        </a:rPr>
                        <a:t>Объекты торговли</a:t>
                      </a:r>
                    </a:p>
                  </a:txBody>
                  <a:tcPr anchor="ctr">
                    <a:lnL w="12700" cap="flat" cmpd="sng" algn="ctr">
                      <a:solidFill>
                        <a:prstClr val="black"/>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dirty="0" smtClean="0">
                          <a:solidFill>
                            <a:schemeClr val="tx1"/>
                          </a:solidFill>
                          <a:latin typeface="Arial" pitchFamily="34" charset="0"/>
                          <a:cs typeface="Arial" pitchFamily="34" charset="0"/>
                        </a:rPr>
                        <a:t>74 769</a:t>
                      </a:r>
                      <a:endParaRPr lang="ru-RU" sz="1800" dirty="0">
                        <a:solidFill>
                          <a:schemeClr val="tx1"/>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rgbClr val="FF0000"/>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dirty="0" smtClean="0">
                          <a:solidFill>
                            <a:schemeClr val="tx1"/>
                          </a:solidFill>
                          <a:latin typeface="Arial" pitchFamily="34" charset="0"/>
                          <a:cs typeface="Arial" pitchFamily="34" charset="0"/>
                        </a:rPr>
                        <a:t>1</a:t>
                      </a:r>
                      <a:endParaRPr lang="ru-RU" sz="1800" dirty="0">
                        <a:solidFill>
                          <a:schemeClr val="tx1"/>
                        </a:solidFill>
                        <a:latin typeface="Arial" pitchFamily="34" charset="0"/>
                        <a:cs typeface="Arial" pitchFamily="34" charset="0"/>
                      </a:endParaRPr>
                    </a:p>
                  </a:txBody>
                  <a:tcPr anchor="ctr">
                    <a:lnL w="12700" cap="flat" cmpd="sng" algn="ctr">
                      <a:solidFill>
                        <a:srgbClr val="FF0000"/>
                      </a:solidFill>
                      <a:prstDash val="sysDash"/>
                      <a:round/>
                      <a:headEnd type="none" w="med" len="med"/>
                      <a:tailEnd type="none" w="med" len="med"/>
                    </a:lnL>
                    <a:lnR w="12700" cap="flat" cmpd="sng" algn="ctr">
                      <a:solidFill>
                        <a:srgbClr val="FF0000"/>
                      </a:solidFill>
                      <a:prstDash val="sysDash"/>
                      <a:round/>
                      <a:headEnd type="none" w="med" len="med"/>
                      <a:tailEnd type="none" w="med" len="med"/>
                    </a:lnR>
                    <a:lnT w="12700" cap="flat" cmpd="sng" algn="ctr">
                      <a:solidFill>
                        <a:srgbClr val="FF0000"/>
                      </a:solidFill>
                      <a:prstDash val="sysDash"/>
                      <a:round/>
                      <a:headEnd type="none" w="med" len="med"/>
                      <a:tailEnd type="none" w="med" len="med"/>
                    </a:lnT>
                    <a:lnB w="12700" cap="flat" cmpd="sng" algn="ctr">
                      <a:solidFill>
                        <a:srgbClr val="FF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solidFill>
                            <a:schemeClr val="tx1"/>
                          </a:solidFill>
                          <a:latin typeface="Arial" pitchFamily="34" charset="0"/>
                          <a:cs typeface="Arial" pitchFamily="34" charset="0"/>
                        </a:rPr>
                        <a:t>70%</a:t>
                      </a:r>
                      <a:endParaRPr lang="ru-RU" sz="1800" b="0" dirty="0">
                        <a:solidFill>
                          <a:schemeClr val="tx1"/>
                        </a:solidFill>
                        <a:latin typeface="Arial" pitchFamily="34" charset="0"/>
                        <a:cs typeface="Arial" pitchFamily="34" charset="0"/>
                      </a:endParaRPr>
                    </a:p>
                  </a:txBody>
                  <a:tcPr anchor="ctr">
                    <a:lnL w="12700" cap="flat" cmpd="sng" algn="ctr">
                      <a:solidFill>
                        <a:srgbClr val="FF0000"/>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68796">
                <a:tc>
                  <a:txBody>
                    <a:bodyPr/>
                    <a:lstStyle/>
                    <a:p>
                      <a:r>
                        <a:rPr lang="ru-RU" sz="1800" baseline="0" dirty="0" smtClean="0">
                          <a:latin typeface="Arial" pitchFamily="34" charset="0"/>
                          <a:cs typeface="Arial" pitchFamily="34" charset="0"/>
                        </a:rPr>
                        <a:t>Объекты </a:t>
                      </a:r>
                      <a:br>
                        <a:rPr lang="ru-RU" sz="1800" baseline="0" dirty="0" smtClean="0">
                          <a:latin typeface="Arial" pitchFamily="34" charset="0"/>
                          <a:cs typeface="Arial" pitchFamily="34" charset="0"/>
                        </a:rPr>
                      </a:br>
                      <a:r>
                        <a:rPr lang="ru-RU" sz="1800" baseline="0" dirty="0" smtClean="0">
                          <a:latin typeface="Arial" pitchFamily="34" charset="0"/>
                          <a:cs typeface="Arial" pitchFamily="34" charset="0"/>
                        </a:rPr>
                        <a:t>нежилого назначения, сооружения</a:t>
                      </a:r>
                    </a:p>
                  </a:txBody>
                  <a:tcPr anchor="ctr">
                    <a:lnL w="12700" cap="flat" cmpd="sng" algn="ctr">
                      <a:solidFill>
                        <a:prstClr val="black"/>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dirty="0" smtClean="0">
                          <a:solidFill>
                            <a:schemeClr val="tx1"/>
                          </a:solidFill>
                          <a:latin typeface="Arial" pitchFamily="34" charset="0"/>
                          <a:cs typeface="Arial" pitchFamily="34" charset="0"/>
                        </a:rPr>
                        <a:t>1 229 229 </a:t>
                      </a:r>
                      <a:endParaRPr lang="ru-RU" sz="1800" dirty="0">
                        <a:solidFill>
                          <a:schemeClr val="tx1"/>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dirty="0" smtClean="0">
                          <a:solidFill>
                            <a:schemeClr val="tx1"/>
                          </a:solidFill>
                          <a:latin typeface="Arial" pitchFamily="34" charset="0"/>
                          <a:cs typeface="Arial" pitchFamily="34" charset="0"/>
                        </a:rPr>
                        <a:t>15</a:t>
                      </a:r>
                      <a:endParaRPr lang="ru-RU" sz="1800" dirty="0">
                        <a:solidFill>
                          <a:schemeClr val="tx1"/>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FF0000"/>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solidFill>
                            <a:schemeClr val="tx1"/>
                          </a:solidFill>
                          <a:latin typeface="Arial" pitchFamily="34" charset="0"/>
                          <a:cs typeface="Arial" pitchFamily="34" charset="0"/>
                        </a:rPr>
                        <a:t>50%</a:t>
                      </a:r>
                      <a:endParaRPr lang="ru-RU" sz="1800" b="0" dirty="0">
                        <a:solidFill>
                          <a:schemeClr val="tx1"/>
                        </a:solidFill>
                        <a:latin typeface="Arial" pitchFamily="34" charset="0"/>
                        <a:cs typeface="Arial"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AutoShape 13"/>
          <p:cNvSpPr>
            <a:spLocks noChangeArrowheads="1"/>
          </p:cNvSpPr>
          <p:nvPr/>
        </p:nvSpPr>
        <p:spPr bwMode="auto">
          <a:xfrm>
            <a:off x="635000" y="5721665"/>
            <a:ext cx="8705012" cy="662972"/>
          </a:xfrm>
          <a:prstGeom prst="rect">
            <a:avLst/>
          </a:prstGeom>
          <a:noFill/>
          <a:ln w="12700">
            <a:noFill/>
            <a:round/>
            <a:headEnd/>
            <a:tailEnd/>
          </a:ln>
          <a:effectLst/>
        </p:spPr>
        <p:txBody>
          <a:bodyPr lIns="72000" tIns="0" rIns="72000" bIns="0" anchor="t" anchorCtr="0"/>
          <a:lstStyle/>
          <a:p>
            <a:pPr lvl="0" indent="450000" algn="just" fontAlgn="base">
              <a:spcBef>
                <a:spcPts val="300"/>
              </a:spcBef>
              <a:spcAft>
                <a:spcPct val="0"/>
              </a:spcAft>
              <a:buSzPct val="90000"/>
            </a:pPr>
            <a:r>
              <a:rPr lang="ru-RU" b="1" dirty="0" smtClean="0">
                <a:solidFill>
                  <a:prstClr val="black"/>
                </a:solidFill>
                <a:latin typeface="Arial" pitchFamily="34" charset="0"/>
                <a:cs typeface="Arial" pitchFamily="34" charset="0"/>
              </a:rPr>
              <a:t>Вывод:  Кадастровая </a:t>
            </a:r>
            <a:r>
              <a:rPr lang="ru-RU" b="1" dirty="0">
                <a:solidFill>
                  <a:prstClr val="black"/>
                </a:solidFill>
                <a:latin typeface="Arial" pitchFamily="34" charset="0"/>
                <a:cs typeface="Arial" pitchFamily="34" charset="0"/>
              </a:rPr>
              <a:t>стоимость </a:t>
            </a:r>
            <a:r>
              <a:rPr lang="ru-RU" b="1" dirty="0" smtClean="0">
                <a:solidFill>
                  <a:prstClr val="black"/>
                </a:solidFill>
                <a:latin typeface="Arial" pitchFamily="34" charset="0"/>
                <a:cs typeface="Arial" pitchFamily="34" charset="0"/>
              </a:rPr>
              <a:t>жилых домов и нежилых объектов     </a:t>
            </a:r>
          </a:p>
          <a:p>
            <a:pPr lvl="0" indent="450000" algn="just" fontAlgn="base">
              <a:spcBef>
                <a:spcPts val="300"/>
              </a:spcBef>
              <a:spcAft>
                <a:spcPct val="0"/>
              </a:spcAft>
              <a:buSzPct val="90000"/>
            </a:pPr>
            <a:r>
              <a:rPr lang="ru-RU" b="1" dirty="0">
                <a:solidFill>
                  <a:prstClr val="black"/>
                </a:solidFill>
                <a:latin typeface="Arial" pitchFamily="34" charset="0"/>
                <a:cs typeface="Arial" pitchFamily="34" charset="0"/>
              </a:rPr>
              <a:t> </a:t>
            </a:r>
            <a:r>
              <a:rPr lang="ru-RU" b="1" dirty="0" smtClean="0">
                <a:solidFill>
                  <a:prstClr val="black"/>
                </a:solidFill>
                <a:latin typeface="Arial" pitchFamily="34" charset="0"/>
                <a:cs typeface="Arial" pitchFamily="34" charset="0"/>
              </a:rPr>
              <a:t>               приведена в соответствие с рыночной стоимостью</a:t>
            </a:r>
          </a:p>
          <a:p>
            <a:pPr lvl="0" indent="450000" algn="just" fontAlgn="base">
              <a:spcBef>
                <a:spcPts val="300"/>
              </a:spcBef>
              <a:spcAft>
                <a:spcPct val="0"/>
              </a:spcAft>
              <a:buSzPct val="90000"/>
            </a:pPr>
            <a:r>
              <a:rPr lang="ru-RU" sz="1500" dirty="0" smtClean="0">
                <a:solidFill>
                  <a:prstClr val="black"/>
                </a:solidFill>
                <a:latin typeface="Arial" pitchFamily="34" charset="0"/>
                <a:cs typeface="Arial" pitchFamily="34" charset="0"/>
              </a:rPr>
              <a:t>	</a:t>
            </a:r>
            <a:endParaRPr lang="ru-RU" sz="1600" dirty="0">
              <a:solidFill>
                <a:prstClr val="black"/>
              </a:solidFill>
              <a:latin typeface="Arial" pitchFamily="34" charset="0"/>
              <a:cs typeface="Arial" pitchFamily="34" charset="0"/>
            </a:endParaRPr>
          </a:p>
        </p:txBody>
      </p:sp>
      <p:sp>
        <p:nvSpPr>
          <p:cNvPr id="8" name="Скругленный прямоугольник 7"/>
          <p:cNvSpPr/>
          <p:nvPr/>
        </p:nvSpPr>
        <p:spPr bwMode="auto">
          <a:xfrm>
            <a:off x="9338949" y="6287331"/>
            <a:ext cx="392911" cy="389169"/>
          </a:xfrm>
          <a:prstGeom prst="ellipse">
            <a:avLst/>
          </a:prstGeom>
          <a:solidFill>
            <a:srgbClr val="7F7F7F"/>
          </a:solidFill>
          <a:ln w="19050">
            <a:solidFill>
              <a:schemeClr val="tx1">
                <a:lumMod val="50000"/>
                <a:lumOff val="50000"/>
              </a:schemeClr>
            </a:solidFill>
            <a:round/>
            <a:headEnd/>
            <a:tailEnd/>
          </a:ln>
          <a:effectLst>
            <a:outerShdw blurRad="63500" dist="40186" dir="4303642" algn="ctr" rotWithShape="0">
              <a:schemeClr val="tx1">
                <a:alpha val="75000"/>
              </a:schemeClr>
            </a:outerShdw>
          </a:effectLst>
        </p:spPr>
        <p:txBody>
          <a:bodyPr lIns="0" tIns="0" rIns="0" bIns="0" anchor="ctr"/>
          <a:lstStyle/>
          <a:p>
            <a:pPr algn="ctr"/>
            <a:r>
              <a:rPr lang="ru-RU" sz="2000" b="1" dirty="0" smtClean="0">
                <a:solidFill>
                  <a:prstClr val="white"/>
                </a:solidFill>
              </a:rPr>
              <a:t>12</a:t>
            </a:r>
            <a:endParaRPr lang="ru-RU" sz="2000" b="1" dirty="0">
              <a:solidFill>
                <a:prstClr val="white"/>
              </a:solidFill>
            </a:endParaRPr>
          </a:p>
        </p:txBody>
      </p:sp>
    </p:spTree>
    <p:extLst>
      <p:ext uri="{BB962C8B-B14F-4D97-AF65-F5344CB8AC3E}">
        <p14:creationId xmlns:p14="http://schemas.microsoft.com/office/powerpoint/2010/main" val="31526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звание 1"/>
          <p:cNvSpPr txBox="1">
            <a:spLocks/>
          </p:cNvSpPr>
          <p:nvPr/>
        </p:nvSpPr>
        <p:spPr bwMode="auto">
          <a:xfrm>
            <a:off x="1166496" y="493699"/>
            <a:ext cx="9762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spcBef>
                <a:spcPts val="600"/>
              </a:spcBef>
            </a:pPr>
            <a:r>
              <a:rPr lang="ru-RU" kern="0" dirty="0" smtClean="0"/>
              <a:t>  </a:t>
            </a:r>
            <a:r>
              <a:rPr lang="ru-RU" cap="all" dirty="0" smtClean="0">
                <a:solidFill>
                  <a:prstClr val="black"/>
                </a:solidFill>
                <a:latin typeface="Arial" panose="020B0604020202020204" pitchFamily="34" charset="0"/>
                <a:ea typeface="+mj-ea"/>
                <a:cs typeface="Arial" panose="020B0604020202020204" pitchFamily="34" charset="0"/>
              </a:rPr>
              <a:t> </a:t>
            </a:r>
            <a:endParaRPr lang="ru-RU" sz="1800" b="0" kern="1200" cap="all" dirty="0">
              <a:solidFill>
                <a:prstClr val="black"/>
              </a:solidFill>
              <a:latin typeface="Arial" panose="020B0604020202020204" pitchFamily="34" charset="0"/>
              <a:ea typeface="+mj-ea"/>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72332122"/>
              </p:ext>
            </p:extLst>
          </p:nvPr>
        </p:nvGraphicFramePr>
        <p:xfrm>
          <a:off x="341538" y="1455903"/>
          <a:ext cx="9149298" cy="4663440"/>
        </p:xfrm>
        <a:graphic>
          <a:graphicData uri="http://schemas.openxmlformats.org/drawingml/2006/table">
            <a:tbl>
              <a:tblPr firstRow="1" bandRow="1">
                <a:tableStyleId>{5C22544A-7EE6-4342-B048-85BDC9FD1C3A}</a:tableStyleId>
              </a:tblPr>
              <a:tblGrid>
                <a:gridCol w="1089330"/>
                <a:gridCol w="2063750"/>
                <a:gridCol w="1623483"/>
                <a:gridCol w="4372735"/>
              </a:tblGrid>
              <a:tr h="606425">
                <a:tc>
                  <a:txBody>
                    <a:bodyPr/>
                    <a:lstStyle/>
                    <a:p>
                      <a:pPr algn="ctr"/>
                      <a:endParaRPr lang="ru-RU" dirty="0">
                        <a:solidFill>
                          <a:srgbClr val="000000"/>
                        </a:solidFill>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ru-RU" dirty="0" smtClean="0">
                          <a:solidFill>
                            <a:srgbClr val="000000"/>
                          </a:solidFill>
                          <a:latin typeface="Arial"/>
                          <a:cs typeface="Arial"/>
                        </a:rPr>
                        <a:t>План</a:t>
                      </a:r>
                      <a:r>
                        <a:rPr lang="ru-RU" baseline="0" dirty="0" smtClean="0">
                          <a:solidFill>
                            <a:srgbClr val="000000"/>
                          </a:solidFill>
                          <a:latin typeface="Arial"/>
                          <a:cs typeface="Arial"/>
                        </a:rPr>
                        <a:t> </a:t>
                      </a:r>
                      <a:r>
                        <a:rPr lang="ru-RU" dirty="0" smtClean="0">
                          <a:solidFill>
                            <a:srgbClr val="000000"/>
                          </a:solidFill>
                          <a:latin typeface="Arial"/>
                          <a:cs typeface="Arial"/>
                        </a:rPr>
                        <a:t> </a:t>
                      </a:r>
                      <a:r>
                        <a:rPr lang="ru-RU" baseline="0" dirty="0" smtClean="0">
                          <a:solidFill>
                            <a:srgbClr val="000000"/>
                          </a:solidFill>
                          <a:latin typeface="Arial"/>
                          <a:cs typeface="Arial"/>
                        </a:rPr>
                        <a:t>бюджета 2016 года </a:t>
                      </a:r>
                    </a:p>
                    <a:p>
                      <a:pPr algn="l"/>
                      <a:r>
                        <a:rPr lang="ru-RU" baseline="0" dirty="0" smtClean="0">
                          <a:solidFill>
                            <a:srgbClr val="000000"/>
                          </a:solidFill>
                          <a:latin typeface="Arial"/>
                          <a:cs typeface="Arial"/>
                        </a:rPr>
                        <a:t>        до переоценки</a:t>
                      </a:r>
                    </a:p>
                    <a:p>
                      <a:pPr algn="l"/>
                      <a:endParaRPr lang="ru-RU" dirty="0">
                        <a:solidFill>
                          <a:srgbClr val="000000"/>
                        </a:solidFill>
                        <a:latin typeface="Arial"/>
                        <a:cs typeface="Arial"/>
                      </a:endParaRPr>
                    </a:p>
                  </a:txBody>
                  <a:tcPr marL="99060" marR="99060">
                    <a:lnL w="12700" cap="flat" cmpd="sng" algn="ctr">
                      <a:no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gn="ctr"/>
                      <a:r>
                        <a:rPr lang="ru-RU" dirty="0" smtClean="0">
                          <a:solidFill>
                            <a:srgbClr val="000000"/>
                          </a:solidFill>
                          <a:latin typeface="Arial"/>
                          <a:cs typeface="Arial"/>
                        </a:rPr>
                        <a:t> Прогноз после кадастровой оценки 2015 года</a:t>
                      </a:r>
                    </a:p>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000000"/>
                          </a:solidFill>
                          <a:latin typeface="Arial"/>
                          <a:cs typeface="Arial"/>
                        </a:rPr>
                        <a:t>1,7 тыс. ТЦ в перечне</a:t>
                      </a:r>
                      <a:endParaRPr lang="ru-RU" dirty="0">
                        <a:solidFill>
                          <a:srgbClr val="000000"/>
                        </a:solidFill>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r>
              <a:tr h="606425">
                <a:tc>
                  <a:txBody>
                    <a:bodyPr/>
                    <a:lstStyle/>
                    <a:p>
                      <a:pPr algn="l"/>
                      <a:r>
                        <a:rPr lang="ru-RU" dirty="0" smtClean="0">
                          <a:latin typeface="Arial"/>
                          <a:cs typeface="Arial"/>
                        </a:rPr>
                        <a:t>Ставка</a:t>
                      </a:r>
                      <a:endParaRPr lang="ru-RU" dirty="0">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b="1" dirty="0" smtClean="0">
                          <a:latin typeface="Arial"/>
                          <a:cs typeface="Arial"/>
                        </a:rPr>
                        <a:t>2</a:t>
                      </a:r>
                      <a:r>
                        <a:rPr lang="ru-RU" b="1" baseline="0" dirty="0" smtClean="0">
                          <a:latin typeface="Arial"/>
                          <a:cs typeface="Arial"/>
                        </a:rPr>
                        <a:t>%</a:t>
                      </a:r>
                      <a:endParaRPr lang="ru-RU" b="1" dirty="0">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latin typeface="Arial"/>
                          <a:cs typeface="Arial"/>
                        </a:rPr>
                        <a:t>2,2% </a:t>
                      </a:r>
                    </a:p>
                    <a:p>
                      <a:pPr algn="ctr"/>
                      <a:r>
                        <a:rPr lang="ru-RU" dirty="0" smtClean="0">
                          <a:latin typeface="Arial"/>
                          <a:cs typeface="Arial"/>
                        </a:rPr>
                        <a:t>(ост.</a:t>
                      </a:r>
                      <a:r>
                        <a:rPr lang="ru-RU" baseline="0" dirty="0" smtClean="0">
                          <a:latin typeface="Arial"/>
                          <a:cs typeface="Arial"/>
                        </a:rPr>
                        <a:t> ст.)</a:t>
                      </a:r>
                      <a:endParaRPr lang="ru-RU" dirty="0">
                        <a:latin typeface="Arial"/>
                        <a:cs typeface="Arial"/>
                      </a:endParaRPr>
                    </a:p>
                  </a:txBody>
                  <a:tcPr marL="99060" marR="99060">
                    <a:lnL w="12700" cap="flat" cmpd="sng" algn="ctr">
                      <a:solidFill>
                        <a:prstClr val="black"/>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b="1" dirty="0" smtClean="0">
                          <a:latin typeface="Arial"/>
                          <a:cs typeface="Arial"/>
                        </a:rPr>
                        <a:t>1,5%</a:t>
                      </a:r>
                      <a:endParaRPr lang="ru-RU" b="1" dirty="0">
                        <a:latin typeface="Arial"/>
                        <a:cs typeface="Arial"/>
                      </a:endParaRPr>
                    </a:p>
                    <a:p>
                      <a:pPr algn="ctr"/>
                      <a:r>
                        <a:rPr lang="ru-RU" b="1" dirty="0" smtClean="0">
                          <a:latin typeface="Arial"/>
                          <a:cs typeface="Arial"/>
                        </a:rPr>
                        <a:t> </a:t>
                      </a:r>
                      <a:endParaRPr lang="ru-RU" b="1" dirty="0">
                        <a:latin typeface="Arial"/>
                        <a:cs typeface="Arial"/>
                      </a:endParaRPr>
                    </a:p>
                  </a:txBody>
                  <a:tcPr marL="99060" marR="99060">
                    <a:lnL w="12700" cap="flat" cmpd="sng" algn="ctr">
                      <a:solidFill>
                        <a:prstClr val="black"/>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noFill/>
                  </a:tcPr>
                </a:tc>
              </a:tr>
              <a:tr h="606425">
                <a:tc>
                  <a:txBody>
                    <a:bodyPr/>
                    <a:lstStyle/>
                    <a:p>
                      <a:pPr algn="l"/>
                      <a:r>
                        <a:rPr lang="ru-RU" dirty="0" smtClean="0">
                          <a:latin typeface="Arial"/>
                          <a:cs typeface="Arial"/>
                        </a:rPr>
                        <a:t>Юр. л</a:t>
                      </a:r>
                      <a:endParaRPr lang="ru-RU" dirty="0">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latin typeface="Arial"/>
                          <a:cs typeface="Arial"/>
                        </a:rPr>
                        <a:t>2 949 628</a:t>
                      </a:r>
                      <a:endParaRPr lang="ru-RU" dirty="0">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latin typeface="Arial"/>
                          <a:cs typeface="Arial"/>
                        </a:rPr>
                        <a:t>1 604 704</a:t>
                      </a:r>
                      <a:endParaRPr lang="ru-RU" dirty="0">
                        <a:latin typeface="Arial"/>
                        <a:cs typeface="Arial"/>
                      </a:endParaRPr>
                    </a:p>
                  </a:txBody>
                  <a:tcPr marL="99060" marR="99060">
                    <a:lnL w="12700" cap="flat" cmpd="sng" algn="ctr">
                      <a:solidFill>
                        <a:prstClr val="black"/>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latin typeface="Arial"/>
                          <a:cs typeface="Arial"/>
                        </a:rPr>
                        <a:t>4 663 674</a:t>
                      </a:r>
                      <a:endParaRPr lang="ru-RU" dirty="0">
                        <a:latin typeface="Arial"/>
                        <a:cs typeface="Arial"/>
                      </a:endParaRPr>
                    </a:p>
                    <a:p>
                      <a:pPr algn="ctr"/>
                      <a:r>
                        <a:rPr lang="ru-RU" dirty="0" smtClean="0">
                          <a:latin typeface="Arial"/>
                          <a:cs typeface="Arial"/>
                        </a:rPr>
                        <a:t> </a:t>
                      </a:r>
                      <a:endParaRPr lang="ru-RU" dirty="0">
                        <a:latin typeface="Arial"/>
                        <a:cs typeface="Arial"/>
                      </a:endParaRPr>
                    </a:p>
                  </a:txBody>
                  <a:tcPr marL="99060" marR="99060">
                    <a:lnL w="12700" cap="flat" cmpd="sng" algn="ctr">
                      <a:solidFill>
                        <a:prstClr val="black"/>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r>
              <a:tr h="606425">
                <a:tc gridSpan="3">
                  <a:txBody>
                    <a:bodyPr/>
                    <a:lstStyle/>
                    <a:p>
                      <a:pPr algn="l"/>
                      <a:r>
                        <a:rPr lang="ru-RU" dirty="0" smtClean="0">
                          <a:latin typeface="Arial"/>
                          <a:cs typeface="Arial"/>
                        </a:rPr>
                        <a:t>Физ. л</a:t>
                      </a:r>
                      <a:endParaRPr lang="ru-RU" dirty="0">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dirty="0">
                        <a:latin typeface="Arial"/>
                        <a:cs typeface="Arial"/>
                      </a:endParaRPr>
                    </a:p>
                  </a:txBody>
                  <a:tcPr>
                    <a:lnL w="12700" cap="flat" cmpd="sng" algn="ctr">
                      <a:solidFill>
                        <a:srgbClr val="000000"/>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prstClr val="black"/>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dirty="0">
                        <a:latin typeface="Arial"/>
                        <a:cs typeface="Arial"/>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latin typeface="Arial"/>
                          <a:cs typeface="Arial"/>
                        </a:rPr>
                        <a:t>359 730</a:t>
                      </a:r>
                      <a:endParaRPr lang="ru-RU" dirty="0">
                        <a:latin typeface="Arial"/>
                        <a:cs typeface="Arial"/>
                      </a:endParaRPr>
                    </a:p>
                    <a:p>
                      <a:pPr algn="ctr"/>
                      <a:r>
                        <a:rPr lang="ru-RU" dirty="0" smtClean="0">
                          <a:latin typeface="Arial"/>
                          <a:cs typeface="Arial"/>
                        </a:rPr>
                        <a:t> </a:t>
                      </a:r>
                      <a:endParaRPr lang="ru-RU" dirty="0">
                        <a:latin typeface="Arial"/>
                        <a:cs typeface="Arial"/>
                      </a:endParaRPr>
                    </a:p>
                  </a:txBody>
                  <a:tcPr marL="99060" marR="99060">
                    <a:lnL w="12700" cap="flat" cmpd="sng" algn="ctr">
                      <a:solidFill>
                        <a:srgbClr val="000000"/>
                      </a:solidFill>
                      <a:prstDash val="sysDash"/>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solidFill>
                        <a:srgbClr val="000000"/>
                      </a:solidFill>
                      <a:prstDash val="sysDash"/>
                      <a:round/>
                      <a:headEnd type="none" w="med" len="med"/>
                      <a:tailEnd type="none" w="med" len="med"/>
                    </a:lnB>
                    <a:lnTlToBr w="12700" cmpd="sng">
                      <a:noFill/>
                      <a:prstDash val="solid"/>
                    </a:lnTlToBr>
                    <a:lnBlToTr w="12700" cmpd="sng">
                      <a:noFill/>
                      <a:prstDash val="solid"/>
                    </a:lnBlToTr>
                    <a:noFill/>
                  </a:tcPr>
                </a:tc>
              </a:tr>
              <a:tr h="606425">
                <a:tc gridSpan="3">
                  <a:txBody>
                    <a:bodyPr/>
                    <a:lstStyle/>
                    <a:p>
                      <a:pPr algn="l"/>
                      <a:endParaRPr lang="ru-RU" b="1" dirty="0" smtClean="0">
                        <a:latin typeface="Arial"/>
                        <a:cs typeface="Arial"/>
                      </a:endParaRPr>
                    </a:p>
                    <a:p>
                      <a:pPr algn="l"/>
                      <a:r>
                        <a:rPr lang="ru-RU" b="1" dirty="0" smtClean="0">
                          <a:latin typeface="Arial"/>
                          <a:cs typeface="Arial"/>
                        </a:rPr>
                        <a:t>Всего </a:t>
                      </a:r>
                      <a:r>
                        <a:rPr lang="ru-RU" b="1" baseline="0" dirty="0" smtClean="0">
                          <a:latin typeface="Arial"/>
                          <a:cs typeface="Arial"/>
                        </a:rPr>
                        <a:t>:                                          </a:t>
                      </a:r>
                      <a:r>
                        <a:rPr lang="ru-RU" b="1" dirty="0" smtClean="0">
                          <a:latin typeface="Arial"/>
                          <a:cs typeface="Arial"/>
                        </a:rPr>
                        <a:t>4 554 332</a:t>
                      </a:r>
                    </a:p>
                    <a:p>
                      <a:pPr algn="l"/>
                      <a:endParaRPr lang="ru-RU" b="1" dirty="0" smtClean="0">
                        <a:latin typeface="Arial"/>
                        <a:cs typeface="Arial"/>
                      </a:endParaRPr>
                    </a:p>
                    <a:p>
                      <a:pPr algn="ctr"/>
                      <a:endParaRPr lang="ru-RU" dirty="0">
                        <a:latin typeface="Arial"/>
                        <a:cs typeface="Arial"/>
                      </a:endParaRPr>
                    </a:p>
                  </a:txBody>
                  <a:tcPr marL="99060" marR="9906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dirty="0">
                        <a:latin typeface="Arial"/>
                        <a:cs typeface="Arial"/>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dirty="0">
                        <a:latin typeface="Arial"/>
                        <a:cs typeface="Arial"/>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b="1" dirty="0" smtClean="0">
                        <a:latin typeface="Arial"/>
                        <a:cs typeface="Arial"/>
                      </a:endParaRPr>
                    </a:p>
                    <a:p>
                      <a:pPr algn="ctr"/>
                      <a:r>
                        <a:rPr lang="ru-RU" b="1" dirty="0" smtClean="0">
                          <a:latin typeface="Arial"/>
                          <a:cs typeface="Arial"/>
                        </a:rPr>
                        <a:t>5 023 404</a:t>
                      </a:r>
                      <a:r>
                        <a:rPr lang="ru-RU" b="0" dirty="0" smtClean="0">
                          <a:latin typeface="Arial"/>
                          <a:cs typeface="Arial"/>
                        </a:rPr>
                        <a:t> </a:t>
                      </a:r>
                      <a:endParaRPr lang="ru-RU" b="0" dirty="0">
                        <a:latin typeface="Arial"/>
                        <a:cs typeface="Arial"/>
                      </a:endParaRPr>
                    </a:p>
                  </a:txBody>
                  <a:tcPr marL="99060" marR="9906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00000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06425">
                <a:tc gridSpan="3">
                  <a:txBody>
                    <a:bodyPr/>
                    <a:lstStyle/>
                    <a:p>
                      <a:pPr algn="l"/>
                      <a:r>
                        <a:rPr lang="ru-RU" b="1" dirty="0" smtClean="0">
                          <a:latin typeface="Arial"/>
                          <a:cs typeface="Arial"/>
                        </a:rPr>
                        <a:t>Отклонение от  бюджета 2016 года</a:t>
                      </a:r>
                      <a:endParaRPr lang="ru-RU" b="1" dirty="0">
                        <a:latin typeface="Arial"/>
                        <a:cs typeface="Arial"/>
                      </a:endParaRPr>
                    </a:p>
                  </a:txBody>
                  <a:tcPr marL="99060" marR="9906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dirty="0">
                        <a:latin typeface="Arial"/>
                        <a:cs typeface="Arial"/>
                      </a:endParaRPr>
                    </a:p>
                  </a:txBody>
                  <a:tcPr>
                    <a:lnL w="12700" cap="flat" cmpd="sng" algn="ctr">
                      <a:solidFill>
                        <a:prstClr val="black"/>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prstClr val="black"/>
                      </a:solidFill>
                      <a:prstDash val="sysDash"/>
                      <a:round/>
                      <a:headEnd type="none" w="med" len="med"/>
                      <a:tailEnd type="none" w="med" len="med"/>
                    </a:lnB>
                    <a:noFill/>
                  </a:tcPr>
                </a:tc>
                <a:tc hMerge="1">
                  <a:txBody>
                    <a:bodyPr/>
                    <a:lstStyle/>
                    <a:p>
                      <a:pPr algn="ctr"/>
                      <a:endParaRPr lang="ru-RU" dirty="0">
                        <a:latin typeface="Arial"/>
                        <a:cs typeface="Arial"/>
                      </a:endParaRPr>
                    </a:p>
                  </a:txBody>
                  <a:tcPr>
                    <a:lnL w="12700" cap="flat" cmpd="sng" algn="ctr">
                      <a:solidFill>
                        <a:prstClr val="black"/>
                      </a:solidFill>
                      <a:prstDash val="sysDash"/>
                      <a:round/>
                      <a:headEnd type="none" w="med" len="med"/>
                      <a:tailEnd type="none" w="med" len="med"/>
                    </a:lnL>
                    <a:lnR w="12700" cap="flat" cmpd="sng" algn="ctr">
                      <a:solidFill>
                        <a:prstClr val="black"/>
                      </a:solidFill>
                      <a:prstDash val="sysDash"/>
                      <a:round/>
                      <a:headEnd type="none" w="med" len="med"/>
                      <a:tailEnd type="none" w="med" len="med"/>
                    </a:lnR>
                    <a:lnT w="12700" cap="flat" cmpd="sng" algn="ctr">
                      <a:solidFill>
                        <a:prstClr val="black"/>
                      </a:solidFill>
                      <a:prstDash val="sysDash"/>
                      <a:round/>
                      <a:headEnd type="none" w="med" len="med"/>
                      <a:tailEnd type="none" w="med" len="med"/>
                    </a:lnT>
                    <a:lnB w="12700" cap="flat" cmpd="sng" algn="ctr">
                      <a:solidFill>
                        <a:prstClr val="black"/>
                      </a:solidFill>
                      <a:prstDash val="sysDash"/>
                      <a:round/>
                      <a:headEnd type="none" w="med" len="med"/>
                      <a:tailEnd type="none" w="med" len="med"/>
                    </a:lnB>
                    <a:noFill/>
                  </a:tcPr>
                </a:tc>
                <a:tc>
                  <a:txBody>
                    <a:bodyPr/>
                    <a:lstStyle/>
                    <a:p>
                      <a:pPr algn="ctr"/>
                      <a:r>
                        <a:rPr lang="ru-RU" b="1" dirty="0" smtClean="0">
                          <a:latin typeface="Arial"/>
                          <a:cs typeface="Arial"/>
                        </a:rPr>
                        <a:t>+469 072</a:t>
                      </a:r>
                      <a:endParaRPr lang="ru-RU" b="1" dirty="0">
                        <a:latin typeface="Arial"/>
                        <a:cs typeface="Arial"/>
                      </a:endParaRPr>
                    </a:p>
                    <a:p>
                      <a:pPr algn="ctr"/>
                      <a:r>
                        <a:rPr lang="ru-RU" b="1" dirty="0" smtClean="0">
                          <a:latin typeface="Arial"/>
                          <a:cs typeface="Arial"/>
                        </a:rPr>
                        <a:t> </a:t>
                      </a:r>
                      <a:endParaRPr lang="ru-RU" b="1" dirty="0">
                        <a:latin typeface="Arial"/>
                        <a:cs typeface="Arial"/>
                      </a:endParaRPr>
                    </a:p>
                  </a:txBody>
                  <a:tcPr marL="99060" marR="99060">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8392584" y="1048471"/>
            <a:ext cx="1013769" cy="369332"/>
          </a:xfrm>
          <a:prstGeom prst="rect">
            <a:avLst/>
          </a:prstGeom>
          <a:noFill/>
        </p:spPr>
        <p:txBody>
          <a:bodyPr wrap="none" rtlCol="0">
            <a:spAutoFit/>
          </a:bodyPr>
          <a:lstStyle/>
          <a:p>
            <a:r>
              <a:rPr lang="ru-RU" dirty="0" err="1" smtClean="0"/>
              <a:t>Тыс.руб</a:t>
            </a:r>
            <a:r>
              <a:rPr lang="ru-RU" dirty="0" smtClean="0"/>
              <a:t>.</a:t>
            </a:r>
            <a:endParaRPr lang="ru-RU" dirty="0"/>
          </a:p>
        </p:txBody>
      </p:sp>
      <p:sp>
        <p:nvSpPr>
          <p:cNvPr id="8" name="Скругленный прямоугольник 7"/>
          <p:cNvSpPr/>
          <p:nvPr/>
        </p:nvSpPr>
        <p:spPr bwMode="auto">
          <a:xfrm>
            <a:off x="9245461" y="6285703"/>
            <a:ext cx="49074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smtClean="0">
                <a:solidFill>
                  <a:prstClr val="white"/>
                </a:solidFill>
                <a:latin typeface="Arial" pitchFamily="34" charset="0"/>
                <a:cs typeface="Arial" pitchFamily="34" charset="0"/>
              </a:rPr>
              <a:t>13</a:t>
            </a:r>
            <a:endParaRPr lang="ru-RU" sz="2000" b="1" kern="0" dirty="0">
              <a:solidFill>
                <a:prstClr val="white"/>
              </a:solidFill>
              <a:latin typeface="Arial" pitchFamily="34" charset="0"/>
              <a:cs typeface="Arial" pitchFamily="34" charset="0"/>
            </a:endParaRPr>
          </a:p>
        </p:txBody>
      </p:sp>
      <p:sp>
        <p:nvSpPr>
          <p:cNvPr id="2" name="Прямоугольник 1"/>
          <p:cNvSpPr/>
          <p:nvPr/>
        </p:nvSpPr>
        <p:spPr>
          <a:xfrm>
            <a:off x="692727" y="288744"/>
            <a:ext cx="8901546" cy="769441"/>
          </a:xfrm>
          <a:prstGeom prst="rect">
            <a:avLst/>
          </a:prstGeom>
        </p:spPr>
        <p:txBody>
          <a:bodyPr wrap="square">
            <a:spAutoFit/>
          </a:bodyPr>
          <a:lstStyle/>
          <a:p>
            <a:pPr algn="ctr">
              <a:spcBef>
                <a:spcPts val="600"/>
              </a:spcBef>
            </a:pPr>
            <a:r>
              <a:rPr lang="ru-RU" sz="2200" b="1" cap="all" dirty="0">
                <a:solidFill>
                  <a:prstClr val="black"/>
                </a:solidFill>
                <a:latin typeface="Arial" panose="020B0604020202020204" pitchFamily="34" charset="0"/>
                <a:cs typeface="Arial" panose="020B0604020202020204" pitchFamily="34" charset="0"/>
              </a:rPr>
              <a:t> </a:t>
            </a:r>
            <a:r>
              <a:rPr lang="ru-RU" sz="2200" b="1" cap="all" dirty="0" smtClean="0">
                <a:solidFill>
                  <a:prstClr val="black"/>
                </a:solidFill>
                <a:latin typeface="Arial" panose="020B0604020202020204" pitchFamily="34" charset="0"/>
                <a:cs typeface="Arial" panose="020B0604020202020204" pitchFamily="34" charset="0"/>
              </a:rPr>
              <a:t> налог   на торговые центры консолидированного бюджета Московской области в </a:t>
            </a:r>
            <a:r>
              <a:rPr lang="ru-RU" sz="2200" b="1" cap="all" dirty="0">
                <a:solidFill>
                  <a:prstClr val="black"/>
                </a:solidFill>
                <a:latin typeface="Arial" panose="020B0604020202020204" pitchFamily="34" charset="0"/>
                <a:cs typeface="Arial" panose="020B0604020202020204" pitchFamily="34" charset="0"/>
              </a:rPr>
              <a:t>2016 году </a:t>
            </a:r>
          </a:p>
        </p:txBody>
      </p:sp>
    </p:spTree>
    <p:extLst>
      <p:ext uri="{BB962C8B-B14F-4D97-AF65-F5344CB8AC3E}">
        <p14:creationId xmlns:p14="http://schemas.microsoft.com/office/powerpoint/2010/main" val="118662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56848090"/>
              </p:ext>
            </p:extLst>
          </p:nvPr>
        </p:nvGraphicFramePr>
        <p:xfrm>
          <a:off x="624627" y="2276873"/>
          <a:ext cx="8958100" cy="1903760"/>
        </p:xfrm>
        <a:graphic>
          <a:graphicData uri="http://schemas.openxmlformats.org/drawingml/2006/table">
            <a:tbl>
              <a:tblPr firstRow="1" bandRow="1">
                <a:tableStyleId>{5C22544A-7EE6-4342-B048-85BDC9FD1C3A}</a:tableStyleId>
              </a:tblPr>
              <a:tblGrid>
                <a:gridCol w="3228144"/>
                <a:gridCol w="1210554"/>
                <a:gridCol w="995354"/>
                <a:gridCol w="1515139"/>
                <a:gridCol w="2008909"/>
              </a:tblGrid>
              <a:tr h="475940">
                <a:tc rowSpan="2">
                  <a:txBody>
                    <a:bodyPr/>
                    <a:lstStyle/>
                    <a:p>
                      <a:pPr algn="ctr"/>
                      <a:r>
                        <a:rPr lang="ru-RU" sz="1800" dirty="0" smtClean="0">
                          <a:solidFill>
                            <a:schemeClr val="tx1"/>
                          </a:solidFill>
                          <a:latin typeface="Arial"/>
                          <a:cs typeface="Arial"/>
                        </a:rPr>
                        <a:t>Регион</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spcAft>
                          <a:spcPts val="0"/>
                        </a:spcAft>
                      </a:pPr>
                      <a:r>
                        <a:rPr lang="ru-RU" sz="1800" b="1" kern="1200" dirty="0" smtClean="0">
                          <a:solidFill>
                            <a:schemeClr val="tx1"/>
                          </a:solidFill>
                          <a:latin typeface="Arial"/>
                          <a:ea typeface="+mn-ea"/>
                          <a:cs typeface="Arial"/>
                        </a:rPr>
                        <a:t>2014</a:t>
                      </a:r>
                      <a:endParaRPr lang="ru-RU" sz="1800" b="1" kern="1200" dirty="0">
                        <a:solidFill>
                          <a:schemeClr val="tx1"/>
                        </a:solidFill>
                        <a:latin typeface="Arial"/>
                        <a:ea typeface="+mn-ea"/>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ru-RU" sz="1800" dirty="0" smtClean="0">
                          <a:solidFill>
                            <a:schemeClr val="tx1"/>
                          </a:solidFill>
                          <a:latin typeface="Arial"/>
                          <a:cs typeface="Arial"/>
                        </a:rPr>
                        <a:t>2015</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ru-RU" sz="1800" dirty="0" smtClean="0">
                          <a:solidFill>
                            <a:schemeClr val="tx1"/>
                          </a:solidFill>
                          <a:latin typeface="Arial"/>
                          <a:cs typeface="Arial"/>
                        </a:rPr>
                        <a:t>2016</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5940">
                <a:tc vMerge="1">
                  <a:txBody>
                    <a:bodyPr/>
                    <a:lstStyle/>
                    <a:p>
                      <a:pPr algn="ctr"/>
                      <a:endParaRPr lang="ru-RU"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ctr" defTabSz="914400" rtl="0" eaLnBrk="1" latinLnBrk="0" hangingPunct="1">
                        <a:spcAft>
                          <a:spcPts val="0"/>
                        </a:spcAft>
                      </a:pPr>
                      <a:endParaRPr lang="ru-RU" sz="1800" b="1"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ru-RU"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b="1" dirty="0" smtClean="0">
                          <a:solidFill>
                            <a:schemeClr val="tx1"/>
                          </a:solidFill>
                          <a:latin typeface="Arial"/>
                          <a:cs typeface="Arial"/>
                        </a:rPr>
                        <a:t> плановая</a:t>
                      </a:r>
                      <a:endParaRPr lang="ru-RU" sz="1800" b="1"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b="1" dirty="0" smtClean="0">
                          <a:solidFill>
                            <a:schemeClr val="tx1"/>
                          </a:solidFill>
                          <a:latin typeface="Arial"/>
                          <a:cs typeface="Arial"/>
                        </a:rPr>
                        <a:t> утвержденная </a:t>
                      </a:r>
                      <a:endParaRPr lang="ru-RU" sz="1800" b="1"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5940">
                <a:tc>
                  <a:txBody>
                    <a:bodyPr/>
                    <a:lstStyle/>
                    <a:p>
                      <a:r>
                        <a:rPr lang="ru-RU" sz="1800" dirty="0" smtClean="0">
                          <a:solidFill>
                            <a:schemeClr val="tx1"/>
                          </a:solidFill>
                          <a:latin typeface="Arial"/>
                          <a:cs typeface="Arial"/>
                        </a:rPr>
                        <a:t>г. Москва</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dirty="0" smtClean="0">
                          <a:solidFill>
                            <a:schemeClr val="tx1"/>
                          </a:solidFill>
                          <a:latin typeface="Arial"/>
                          <a:cs typeface="Arial"/>
                        </a:rPr>
                        <a:t>0,9</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dirty="0" smtClean="0">
                          <a:solidFill>
                            <a:schemeClr val="tx1"/>
                          </a:solidFill>
                          <a:latin typeface="Arial"/>
                          <a:cs typeface="Arial"/>
                        </a:rPr>
                        <a:t>1,2</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dirty="0" smtClean="0">
                          <a:solidFill>
                            <a:schemeClr val="tx1"/>
                          </a:solidFill>
                          <a:latin typeface="Arial"/>
                          <a:cs typeface="Arial"/>
                        </a:rPr>
                        <a:t>1,5</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dirty="0" smtClean="0">
                          <a:solidFill>
                            <a:schemeClr val="tx1"/>
                          </a:solidFill>
                          <a:latin typeface="Arial"/>
                          <a:cs typeface="Arial"/>
                        </a:rPr>
                        <a:t>1,3</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5940">
                <a:tc>
                  <a:txBody>
                    <a:bodyPr/>
                    <a:lstStyle/>
                    <a:p>
                      <a:r>
                        <a:rPr lang="ru-RU" sz="1800" dirty="0" smtClean="0">
                          <a:solidFill>
                            <a:schemeClr val="tx1"/>
                          </a:solidFill>
                          <a:latin typeface="Arial"/>
                          <a:cs typeface="Arial"/>
                        </a:rPr>
                        <a:t>Московская область</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dirty="0" smtClean="0">
                          <a:solidFill>
                            <a:schemeClr val="tx1"/>
                          </a:solidFill>
                          <a:latin typeface="Arial"/>
                          <a:cs typeface="Arial"/>
                        </a:rPr>
                        <a:t>1,0</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ru-RU" sz="1800" kern="1200" dirty="0" smtClean="0">
                          <a:solidFill>
                            <a:schemeClr val="tx1"/>
                          </a:solidFill>
                          <a:latin typeface="Arial"/>
                          <a:ea typeface="+mn-ea"/>
                          <a:cs typeface="Arial"/>
                        </a:rPr>
                        <a:t>1,5</a:t>
                      </a:r>
                      <a:endParaRPr lang="ru-RU" sz="1800" kern="1200" dirty="0">
                        <a:solidFill>
                          <a:schemeClr val="tx1"/>
                        </a:solidFill>
                        <a:latin typeface="Arial"/>
                        <a:ea typeface="+mn-ea"/>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dirty="0" smtClean="0">
                          <a:solidFill>
                            <a:schemeClr val="tx1"/>
                          </a:solidFill>
                          <a:latin typeface="Arial"/>
                          <a:cs typeface="Arial"/>
                        </a:rPr>
                        <a:t>2,0</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dirty="0" smtClean="0">
                          <a:solidFill>
                            <a:schemeClr val="tx1"/>
                          </a:solidFill>
                          <a:latin typeface="Arial"/>
                          <a:cs typeface="Arial"/>
                        </a:rPr>
                        <a:t>1,5</a:t>
                      </a:r>
                      <a:endParaRPr lang="ru-RU" sz="1800" dirty="0">
                        <a:solidFill>
                          <a:schemeClr val="tx1"/>
                        </a:solidFill>
                        <a:latin typeface="Arial"/>
                        <a:cs typeface="Aria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Прямоугольник 10"/>
          <p:cNvSpPr/>
          <p:nvPr/>
        </p:nvSpPr>
        <p:spPr>
          <a:xfrm>
            <a:off x="692727" y="288744"/>
            <a:ext cx="8901546" cy="846386"/>
          </a:xfrm>
          <a:prstGeom prst="rect">
            <a:avLst/>
          </a:prstGeom>
        </p:spPr>
        <p:txBody>
          <a:bodyPr wrap="square">
            <a:spAutoFit/>
          </a:bodyPr>
          <a:lstStyle/>
          <a:p>
            <a:pPr algn="ctr">
              <a:spcBef>
                <a:spcPts val="600"/>
              </a:spcBef>
            </a:pPr>
            <a:r>
              <a:rPr lang="ru-RU" sz="2200" b="1" cap="all" dirty="0" smtClean="0">
                <a:solidFill>
                  <a:prstClr val="black"/>
                </a:solidFill>
                <a:latin typeface="Arial" panose="020B0604020202020204" pitchFamily="34" charset="0"/>
                <a:cs typeface="Arial" panose="020B0604020202020204" pitchFamily="34" charset="0"/>
              </a:rPr>
              <a:t> сравнение ставок на торговые центры  </a:t>
            </a:r>
          </a:p>
          <a:p>
            <a:pPr algn="ctr">
              <a:spcBef>
                <a:spcPts val="600"/>
              </a:spcBef>
            </a:pPr>
            <a:r>
              <a:rPr lang="ru-RU" sz="2200" b="1" cap="all" dirty="0" smtClean="0">
                <a:solidFill>
                  <a:prstClr val="black"/>
                </a:solidFill>
                <a:latin typeface="Arial" panose="020B0604020202020204" pitchFamily="34" charset="0"/>
                <a:cs typeface="Arial" panose="020B0604020202020204" pitchFamily="34" charset="0"/>
              </a:rPr>
              <a:t>в Москве и московской области</a:t>
            </a:r>
            <a:endParaRPr lang="ru-RU" sz="2200" b="1" cap="all" dirty="0">
              <a:solidFill>
                <a:prstClr val="black"/>
              </a:solidFill>
              <a:latin typeface="Arial" panose="020B0604020202020204" pitchFamily="34" charset="0"/>
              <a:cs typeface="Arial" panose="020B0604020202020204" pitchFamily="34" charset="0"/>
            </a:endParaRPr>
          </a:p>
        </p:txBody>
      </p:sp>
      <p:sp>
        <p:nvSpPr>
          <p:cNvPr id="12" name="Скругленный прямоугольник 7"/>
          <p:cNvSpPr/>
          <p:nvPr/>
        </p:nvSpPr>
        <p:spPr bwMode="auto">
          <a:xfrm>
            <a:off x="9245461" y="6285703"/>
            <a:ext cx="49074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smtClean="0">
                <a:solidFill>
                  <a:prstClr val="white"/>
                </a:solidFill>
                <a:latin typeface="Arial" pitchFamily="34" charset="0"/>
                <a:cs typeface="Arial" pitchFamily="34" charset="0"/>
              </a:rPr>
              <a:t>14</a:t>
            </a:r>
            <a:endParaRPr lang="ru-RU" sz="2000" b="1" kern="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375707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6593" y="116632"/>
            <a:ext cx="8424936" cy="369332"/>
          </a:xfrm>
          <a:prstGeom prst="rect">
            <a:avLst/>
          </a:prstGeom>
          <a:noFill/>
        </p:spPr>
        <p:txBody>
          <a:bodyPr wrap="square" rtlCol="0">
            <a:spAutoFit/>
          </a:bodyPr>
          <a:lstStyle/>
          <a:p>
            <a:pPr algn="ctr"/>
            <a:r>
              <a:rPr lang="ru-RU" b="1" dirty="0" smtClean="0">
                <a:latin typeface="Arial"/>
                <a:cs typeface="Arial"/>
              </a:rPr>
              <a:t>НАЛОГОВАЯ НАГРУЗКА НА ТЦ Г. МОСКВА  </a:t>
            </a:r>
            <a:endParaRPr lang="ru-RU" b="1" dirty="0">
              <a:latin typeface="Arial"/>
              <a:cs typeface="Arial"/>
            </a:endParaRPr>
          </a:p>
        </p:txBody>
      </p:sp>
      <p:sp>
        <p:nvSpPr>
          <p:cNvPr id="3" name="TextBox 2"/>
          <p:cNvSpPr txBox="1"/>
          <p:nvPr/>
        </p:nvSpPr>
        <p:spPr>
          <a:xfrm>
            <a:off x="554923" y="5599593"/>
            <a:ext cx="3353744" cy="338554"/>
          </a:xfrm>
          <a:prstGeom prst="rect">
            <a:avLst/>
          </a:prstGeom>
          <a:noFill/>
        </p:spPr>
        <p:txBody>
          <a:bodyPr wrap="square" rtlCol="0">
            <a:spAutoFit/>
          </a:bodyPr>
          <a:lstStyle/>
          <a:p>
            <a:r>
              <a:rPr lang="ru-RU" sz="1600" dirty="0" smtClean="0"/>
              <a:t> </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1447680877"/>
              </p:ext>
            </p:extLst>
          </p:nvPr>
        </p:nvGraphicFramePr>
        <p:xfrm>
          <a:off x="240654" y="548077"/>
          <a:ext cx="4836537" cy="5816109"/>
        </p:xfrm>
        <a:graphic>
          <a:graphicData uri="http://schemas.openxmlformats.org/drawingml/2006/table">
            <a:tbl>
              <a:tblPr firstRow="1" bandRow="1">
                <a:tableStyleId>{5C22544A-7EE6-4342-B048-85BDC9FD1C3A}</a:tableStyleId>
              </a:tblPr>
              <a:tblGrid>
                <a:gridCol w="405243"/>
                <a:gridCol w="1332888"/>
                <a:gridCol w="1057992"/>
                <a:gridCol w="948294"/>
                <a:gridCol w="1092120"/>
              </a:tblGrid>
              <a:tr h="370840">
                <a:tc>
                  <a:txBody>
                    <a:bodyPr/>
                    <a:lstStyle/>
                    <a:p>
                      <a:pPr algn="ctr"/>
                      <a:r>
                        <a:rPr lang="ru-RU" sz="1400" dirty="0" smtClean="0">
                          <a:ln>
                            <a:noFill/>
                          </a:ln>
                          <a:solidFill>
                            <a:schemeClr val="tx1"/>
                          </a:solidFill>
                        </a:rPr>
                        <a:t>№</a:t>
                      </a:r>
                      <a:endParaRPr lang="ru-RU" sz="1400" dirty="0">
                        <a:ln>
                          <a:noFill/>
                        </a:ln>
                        <a:solidFill>
                          <a:schemeClr val="tx1"/>
                        </a:solidFill>
                      </a:endParaRPr>
                    </a:p>
                  </a:txBody>
                  <a:tcPr marL="99060" marR="99060">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dirty="0" smtClean="0">
                          <a:ln>
                            <a:noFill/>
                          </a:ln>
                          <a:solidFill>
                            <a:schemeClr val="tx1"/>
                          </a:solidFill>
                        </a:rPr>
                        <a:t> ТЦ</a:t>
                      </a:r>
                    </a:p>
                    <a:p>
                      <a:pPr algn="ctr"/>
                      <a:r>
                        <a:rPr lang="ru-RU" sz="1400" dirty="0" smtClean="0">
                          <a:ln>
                            <a:noFill/>
                          </a:ln>
                          <a:solidFill>
                            <a:schemeClr val="tx1"/>
                          </a:solidFill>
                        </a:rPr>
                        <a:t>Москва/ </a:t>
                      </a:r>
                      <a:r>
                        <a:rPr lang="ru-RU" sz="1400" dirty="0" smtClean="0">
                          <a:ln>
                            <a:noFill/>
                          </a:ln>
                          <a:solidFill>
                            <a:srgbClr val="FF0000"/>
                          </a:solidFill>
                        </a:rPr>
                        <a:t>Московская область</a:t>
                      </a:r>
                      <a:endParaRPr lang="ru-RU" sz="1400" dirty="0">
                        <a:ln>
                          <a:noFill/>
                        </a:ln>
                        <a:solidFill>
                          <a:srgbClr val="FF0000"/>
                        </a:solidFill>
                      </a:endParaRPr>
                    </a:p>
                  </a:txBody>
                  <a:tcPr marL="99060" marR="99060">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dirty="0" smtClean="0">
                          <a:ln>
                            <a:noFill/>
                          </a:ln>
                          <a:solidFill>
                            <a:schemeClr val="tx1"/>
                          </a:solidFill>
                        </a:rPr>
                        <a:t>МКАД</a:t>
                      </a:r>
                    </a:p>
                  </a:txBody>
                  <a:tcPr marL="99060" marR="99060">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dirty="0" err="1" smtClean="0">
                          <a:ln>
                            <a:noFill/>
                          </a:ln>
                          <a:solidFill>
                            <a:schemeClr val="tx1"/>
                          </a:solidFill>
                        </a:rPr>
                        <a:t>Кад.ст</a:t>
                      </a:r>
                      <a:r>
                        <a:rPr lang="ru-RU" sz="1400" dirty="0" smtClean="0">
                          <a:ln>
                            <a:noFill/>
                          </a:ln>
                          <a:solidFill>
                            <a:schemeClr val="tx1"/>
                          </a:solidFill>
                        </a:rPr>
                        <a:t>.</a:t>
                      </a:r>
                    </a:p>
                    <a:p>
                      <a:pPr algn="ctr"/>
                      <a:r>
                        <a:rPr lang="ru-RU" sz="1400" dirty="0" err="1" smtClean="0">
                          <a:ln>
                            <a:noFill/>
                          </a:ln>
                          <a:solidFill>
                            <a:schemeClr val="tx1"/>
                          </a:solidFill>
                        </a:rPr>
                        <a:t>руб</a:t>
                      </a:r>
                      <a:r>
                        <a:rPr lang="ru-RU" sz="1400" dirty="0" smtClean="0">
                          <a:ln>
                            <a:noFill/>
                          </a:ln>
                          <a:solidFill>
                            <a:schemeClr val="tx1"/>
                          </a:solidFill>
                        </a:rPr>
                        <a:t>/</a:t>
                      </a:r>
                      <a:r>
                        <a:rPr lang="ru-RU" sz="1400" dirty="0" err="1" smtClean="0">
                          <a:ln>
                            <a:noFill/>
                          </a:ln>
                          <a:solidFill>
                            <a:schemeClr val="tx1"/>
                          </a:solidFill>
                        </a:rPr>
                        <a:t>кв.м</a:t>
                      </a:r>
                      <a:endParaRPr lang="ru-RU" sz="1400" dirty="0">
                        <a:ln>
                          <a:noFill/>
                        </a:ln>
                        <a:solidFill>
                          <a:schemeClr val="tx1"/>
                        </a:solidFill>
                      </a:endParaRPr>
                    </a:p>
                  </a:txBody>
                  <a:tcPr marL="99060" marR="99060">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dirty="0" smtClean="0">
                          <a:ln>
                            <a:noFill/>
                          </a:ln>
                          <a:solidFill>
                            <a:schemeClr val="tx1"/>
                          </a:solidFill>
                        </a:rPr>
                        <a:t>Налог (1,3%)</a:t>
                      </a:r>
                    </a:p>
                    <a:p>
                      <a:pPr algn="ctr"/>
                      <a:r>
                        <a:rPr lang="ru-RU" sz="1400" dirty="0" err="1" smtClean="0">
                          <a:ln>
                            <a:noFill/>
                          </a:ln>
                          <a:solidFill>
                            <a:schemeClr val="tx1"/>
                          </a:solidFill>
                        </a:rPr>
                        <a:t>руб</a:t>
                      </a:r>
                      <a:r>
                        <a:rPr lang="ru-RU" sz="1400" dirty="0" smtClean="0">
                          <a:ln>
                            <a:noFill/>
                          </a:ln>
                          <a:solidFill>
                            <a:schemeClr val="tx1"/>
                          </a:solidFill>
                        </a:rPr>
                        <a:t>/</a:t>
                      </a:r>
                      <a:r>
                        <a:rPr lang="ru-RU" sz="1400" dirty="0" err="1" smtClean="0">
                          <a:ln>
                            <a:noFill/>
                          </a:ln>
                          <a:solidFill>
                            <a:schemeClr val="tx1"/>
                          </a:solidFill>
                        </a:rPr>
                        <a:t>кв.м</a:t>
                      </a:r>
                      <a:endParaRPr lang="ru-RU" sz="1400" dirty="0">
                        <a:ln>
                          <a:noFill/>
                        </a:ln>
                        <a:solidFill>
                          <a:schemeClr val="tx1"/>
                        </a:solidFill>
                      </a:endParaRPr>
                    </a:p>
                  </a:txBody>
                  <a:tcPr marL="99060" marR="99060">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132576">
                <a:tc rowSpan="2">
                  <a:txBody>
                    <a:bodyPr/>
                    <a:lstStyle/>
                    <a:p>
                      <a:pPr algn="ctr" fontAlgn="ctr"/>
                      <a:r>
                        <a:rPr lang="ru-RU" sz="1100" b="0" i="0" u="none" strike="noStrike">
                          <a:ln>
                            <a:noFill/>
                          </a:ln>
                          <a:solidFill>
                            <a:srgbClr val="000000"/>
                          </a:solidFill>
                          <a:effectLst/>
                          <a:latin typeface="Calibri" panose="020F0502020204030204" pitchFamily="34" charset="0"/>
                        </a:rPr>
                        <a:t>1</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ТЦ Мичуринский</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МКАД, 50-й км.</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74 486,59</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968,33</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259824">
                <a:tc vMerge="1">
                  <a:txBody>
                    <a:bodyPr/>
                    <a:lstStyle/>
                    <a:p>
                      <a:endParaRPr lang="ru-RU"/>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Ашан-</a:t>
                      </a:r>
                      <a:r>
                        <a:rPr lang="ru-RU" sz="1200" b="0" i="0" u="none" strike="noStrike" dirty="0" err="1">
                          <a:ln>
                            <a:noFill/>
                          </a:ln>
                          <a:solidFill>
                            <a:srgbClr val="FF0000"/>
                          </a:solidFill>
                          <a:effectLst/>
                          <a:latin typeface="Times New Roman" panose="02020603050405020304" pitchFamily="18" charset="0"/>
                        </a:rPr>
                        <a:t>Марфино</a:t>
                      </a:r>
                      <a:endParaRPr lang="ru-RU" sz="1200" b="0" i="0" u="none" strike="noStrike" dirty="0">
                        <a:ln>
                          <a:noFill/>
                        </a:ln>
                        <a:solidFill>
                          <a:srgbClr val="FF0000"/>
                        </a:solidFill>
                        <a:effectLst/>
                        <a:latin typeface="Times New Roman" panose="02020603050405020304" pitchFamily="18" charset="0"/>
                      </a:endParaRP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53 км МКАД</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48 978,31</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734,67</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243056">
                <a:tc rowSpan="2">
                  <a:txBody>
                    <a:bodyPr/>
                    <a:lstStyle/>
                    <a:p>
                      <a:pPr algn="ctr" fontAlgn="ctr"/>
                      <a:r>
                        <a:rPr lang="ru-RU" sz="1100" b="0" i="0" u="none" strike="noStrike">
                          <a:ln>
                            <a:noFill/>
                          </a:ln>
                          <a:solidFill>
                            <a:srgbClr val="000000"/>
                          </a:solidFill>
                          <a:effectLst/>
                          <a:latin typeface="Calibri" panose="020F0502020204030204" pitchFamily="34" charset="0"/>
                        </a:rPr>
                        <a:t>2</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ТЦ Гвоздь</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МКАД, 68-й км.</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128 343,32</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1 668,46</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226288">
                <a:tc vMerge="1">
                  <a:txBody>
                    <a:bodyPr/>
                    <a:lstStyle/>
                    <a:p>
                      <a:endParaRPr lang="ru-RU"/>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Ашан-Красногорск</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66 км МКАД</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35 041,90</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525,63</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353536">
                <a:tc rowSpan="2">
                  <a:txBody>
                    <a:bodyPr/>
                    <a:lstStyle/>
                    <a:p>
                      <a:pPr algn="ctr" fontAlgn="ctr"/>
                      <a:r>
                        <a:rPr lang="ru-RU" sz="1100" b="0" i="0" u="none" strike="noStrike">
                          <a:ln>
                            <a:noFill/>
                          </a:ln>
                          <a:solidFill>
                            <a:srgbClr val="000000"/>
                          </a:solidFill>
                          <a:effectLst/>
                          <a:latin typeface="Calibri" panose="020F0502020204030204" pitchFamily="34" charset="0"/>
                        </a:rPr>
                        <a:t>3</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Ханой-Москва</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МКАД, 95-й км.</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85 140,00</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1 106,82</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216024">
                <a:tc vMerge="1">
                  <a:txBody>
                    <a:bodyPr/>
                    <a:lstStyle/>
                    <a:p>
                      <a:endParaRPr lang="ru-RU"/>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Ашан-Мытищи</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90 км МКАД</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62 886,83</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943,30</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343272">
                <a:tc rowSpan="2">
                  <a:txBody>
                    <a:bodyPr/>
                    <a:lstStyle/>
                    <a:p>
                      <a:pPr algn="ctr" fontAlgn="ctr"/>
                      <a:r>
                        <a:rPr lang="ru-RU" sz="1100" b="0" i="0" u="none" strike="noStrike">
                          <a:ln>
                            <a:noFill/>
                          </a:ln>
                          <a:solidFill>
                            <a:srgbClr val="000000"/>
                          </a:solidFill>
                          <a:effectLst/>
                          <a:latin typeface="Calibri" panose="020F0502020204030204" pitchFamily="34" charset="0"/>
                        </a:rPr>
                        <a:t>4</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МЕТРО</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 МКАД, 104-й км, д. 6</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97 208,96</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1 263,72</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329168">
                <a:tc vMerge="1">
                  <a:txBody>
                    <a:bodyPr/>
                    <a:lstStyle/>
                    <a:p>
                      <a:endParaRPr lang="ru-RU"/>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ТЦ «Шоколад» (бывший ТЦ «РИО Реутов»)</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2 км МКАД</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35 522,95</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532,84</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288032">
                <a:tc rowSpan="2">
                  <a:txBody>
                    <a:bodyPr/>
                    <a:lstStyle/>
                    <a:p>
                      <a:pPr algn="ctr" fontAlgn="ctr"/>
                      <a:r>
                        <a:rPr lang="ru-RU" sz="1100" b="0" i="0" u="none" strike="noStrike">
                          <a:ln>
                            <a:noFill/>
                          </a:ln>
                          <a:solidFill>
                            <a:srgbClr val="000000"/>
                          </a:solidFill>
                          <a:effectLst/>
                          <a:latin typeface="Calibri" panose="020F0502020204030204" pitchFamily="34" charset="0"/>
                        </a:rPr>
                        <a:t>5</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САДОВОД</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000000"/>
                          </a:solidFill>
                          <a:effectLst/>
                          <a:latin typeface="Times New Roman" panose="02020603050405020304" pitchFamily="18" charset="0"/>
                        </a:rPr>
                        <a:t>МКАД, 14-й км, д. 2</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92 671,25</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1 204,73</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ru-RU"/>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ТЦ «Мега Белая Дача»</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14 км МКАД</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ln>
                            <a:noFill/>
                          </a:ln>
                          <a:solidFill>
                            <a:srgbClr val="FF0000"/>
                          </a:solidFill>
                          <a:effectLst/>
                          <a:latin typeface="Times New Roman" panose="02020603050405020304" pitchFamily="18" charset="0"/>
                        </a:rPr>
                        <a:t>55 507,55</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832,61</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93821">
                <a:tc rowSpan="2">
                  <a:txBody>
                    <a:bodyPr/>
                    <a:lstStyle/>
                    <a:p>
                      <a:pPr algn="ctr" fontAlgn="ctr"/>
                      <a:r>
                        <a:rPr lang="ru-RU" sz="1100" b="0" i="0" u="none" strike="noStrike" dirty="0">
                          <a:ln>
                            <a:noFill/>
                          </a:ln>
                          <a:solidFill>
                            <a:srgbClr val="000000"/>
                          </a:solidFill>
                          <a:effectLst/>
                          <a:latin typeface="Calibri" panose="020F0502020204030204" pitchFamily="34" charset="0"/>
                        </a:rPr>
                        <a:t>6</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ТРИНИТИ СПОРТ</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Calibri" panose="020F0502020204030204" pitchFamily="34" charset="0"/>
                        </a:rPr>
                        <a:t>МКАД, 32-й км, д. 14</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124 164,64</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000000"/>
                          </a:solidFill>
                          <a:effectLst/>
                          <a:latin typeface="Times New Roman" panose="02020603050405020304" pitchFamily="18" charset="0"/>
                        </a:rPr>
                        <a:t>1 614,14</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233363">
                <a:tc vMerge="1">
                  <a:txBody>
                    <a:bodyPr/>
                    <a:lstStyle/>
                    <a:p>
                      <a:endParaRPr lang="ru-RU"/>
                    </a:p>
                  </a:txBody>
                  <a:tcPr/>
                </a:tc>
                <a:tc>
                  <a:txBody>
                    <a:bodyPr/>
                    <a:lstStyle/>
                    <a:p>
                      <a:pPr algn="ctr" fontAlgn="ctr"/>
                      <a:r>
                        <a:rPr lang="ru-RU" sz="1200" b="0" i="0" u="none" strike="noStrike" dirty="0">
                          <a:ln>
                            <a:noFill/>
                          </a:ln>
                          <a:solidFill>
                            <a:srgbClr val="FF0000"/>
                          </a:solidFill>
                          <a:effectLst/>
                          <a:latin typeface="Times New Roman" panose="02020603050405020304" pitchFamily="18" charset="0"/>
                        </a:rPr>
                        <a:t>ТЦ </a:t>
                      </a:r>
                      <a:r>
                        <a:rPr lang="ru-RU" sz="1200" b="0" i="0" u="none" strike="noStrike" dirty="0" err="1">
                          <a:ln>
                            <a:noFill/>
                          </a:ln>
                          <a:solidFill>
                            <a:srgbClr val="FF0000"/>
                          </a:solidFill>
                          <a:effectLst/>
                          <a:latin typeface="Times New Roman" panose="02020603050405020304" pitchFamily="18" charset="0"/>
                        </a:rPr>
                        <a:t>Веймарт</a:t>
                      </a:r>
                      <a:endParaRPr lang="ru-RU" sz="1200" b="0" i="0" u="none" strike="noStrike" dirty="0">
                        <a:ln>
                          <a:noFill/>
                        </a:ln>
                        <a:solidFill>
                          <a:srgbClr val="FF0000"/>
                        </a:solidFill>
                        <a:effectLst/>
                        <a:latin typeface="Times New Roman" panose="02020603050405020304" pitchFamily="18" charset="0"/>
                      </a:endParaRP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Calibri" panose="020F0502020204030204" pitchFamily="34" charset="0"/>
                        </a:rPr>
                        <a:t>26 км МКАД</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Calibri" panose="020F0502020204030204" pitchFamily="34" charset="0"/>
                        </a:rPr>
                        <a:t>58 890,81</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ln>
                            <a:noFill/>
                          </a:ln>
                          <a:solidFill>
                            <a:srgbClr val="FF0000"/>
                          </a:solidFill>
                          <a:effectLst/>
                          <a:latin typeface="Calibri" panose="020F0502020204030204" pitchFamily="34" charset="0"/>
                        </a:rPr>
                        <a:t>883,36</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187643">
                <a:tc rowSpan="2">
                  <a:txBody>
                    <a:bodyPr/>
                    <a:lstStyle/>
                    <a:p>
                      <a:endParaRPr lang="ru-RU" dirty="0"/>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ru-RU" sz="1200" b="1" i="0" u="none" strike="noStrike" dirty="0">
                          <a:solidFill>
                            <a:srgbClr val="000000"/>
                          </a:solidFill>
                          <a:effectLst/>
                          <a:latin typeface="Calibri" panose="020F0502020204030204" pitchFamily="34" charset="0"/>
                        </a:rPr>
                        <a:t>Средний показатель </a:t>
                      </a:r>
                      <a:r>
                        <a:rPr lang="ru-RU" sz="1200" b="1" i="0" u="none" strike="noStrike" dirty="0" smtClean="0">
                          <a:solidFill>
                            <a:srgbClr val="000000"/>
                          </a:solidFill>
                          <a:effectLst/>
                          <a:latin typeface="Calibri" panose="020F0502020204030204" pitchFamily="34" charset="0"/>
                        </a:rPr>
                        <a:t>в </a:t>
                      </a:r>
                      <a:r>
                        <a:rPr lang="ru-RU" sz="1200" b="1" i="0" u="none" strike="noStrike" dirty="0">
                          <a:solidFill>
                            <a:srgbClr val="000000"/>
                          </a:solidFill>
                          <a:effectLst/>
                          <a:latin typeface="Calibri" panose="020F0502020204030204" pitchFamily="34" charset="0"/>
                        </a:rPr>
                        <a:t>г. Москва, руб./</a:t>
                      </a:r>
                      <a:r>
                        <a:rPr lang="ru-RU" sz="1200" b="1" i="0" u="none" strike="noStrike" dirty="0" err="1">
                          <a:solidFill>
                            <a:srgbClr val="000000"/>
                          </a:solidFill>
                          <a:effectLst/>
                          <a:latin typeface="Calibri" panose="020F0502020204030204" pitchFamily="34" charset="0"/>
                        </a:rPr>
                        <a:t>кв.м</a:t>
                      </a:r>
                      <a:r>
                        <a:rPr lang="ru-RU" sz="1200" b="1" i="0" u="none" strike="noStrike" dirty="0">
                          <a:solidFill>
                            <a:srgbClr val="000000"/>
                          </a:solidFill>
                          <a:effectLst/>
                          <a:latin typeface="Calibri" panose="020F0502020204030204" pitchFamily="34" charset="0"/>
                        </a:rPr>
                        <a:t>.</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1" i="0" u="none" strike="noStrike">
                          <a:solidFill>
                            <a:srgbClr val="000000"/>
                          </a:solidFill>
                          <a:effectLst/>
                          <a:latin typeface="Calibri" panose="020F0502020204030204" pitchFamily="34" charset="0"/>
                        </a:rPr>
                        <a:t>100 335,79</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1" i="0" u="none" strike="noStrike" dirty="0">
                          <a:solidFill>
                            <a:srgbClr val="000000"/>
                          </a:solidFill>
                          <a:effectLst/>
                          <a:latin typeface="Calibri" panose="020F0502020204030204" pitchFamily="34" charset="0"/>
                        </a:rPr>
                        <a:t>1 304,37</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0">
                <a:tc vMerge="1">
                  <a:txBody>
                    <a:bodyPr/>
                    <a:lstStyle/>
                    <a:p>
                      <a:endParaRPr lang="ru-RU"/>
                    </a:p>
                  </a:txBody>
                  <a:tcPr/>
                </a:tc>
                <a:tc gridSpan="2">
                  <a:txBody>
                    <a:bodyPr/>
                    <a:lstStyle/>
                    <a:p>
                      <a:pPr algn="ctr" fontAlgn="ctr"/>
                      <a:r>
                        <a:rPr lang="ru-RU" sz="1200" b="1" i="0" u="none" strike="noStrike" dirty="0">
                          <a:solidFill>
                            <a:srgbClr val="FF0000"/>
                          </a:solidFill>
                          <a:effectLst/>
                          <a:latin typeface="Calibri" panose="020F0502020204030204" pitchFamily="34" charset="0"/>
                        </a:rPr>
                        <a:t>Средний показатель </a:t>
                      </a:r>
                      <a:r>
                        <a:rPr lang="ru-RU" sz="1200" b="1" i="0" u="none" strike="noStrike" dirty="0" err="1" smtClean="0">
                          <a:solidFill>
                            <a:srgbClr val="FF0000"/>
                          </a:solidFill>
                          <a:effectLst/>
                          <a:latin typeface="Calibri" panose="020F0502020204030204" pitchFamily="34" charset="0"/>
                        </a:rPr>
                        <a:t>Мос</a:t>
                      </a:r>
                      <a:r>
                        <a:rPr lang="ru-RU" sz="1200" b="1" i="0" u="none" strike="noStrike" dirty="0">
                          <a:solidFill>
                            <a:srgbClr val="FF0000"/>
                          </a:solidFill>
                          <a:effectLst/>
                          <a:latin typeface="Calibri" panose="020F0502020204030204" pitchFamily="34" charset="0"/>
                        </a:rPr>
                        <a:t>. обл., руб./</a:t>
                      </a:r>
                      <a:r>
                        <a:rPr lang="ru-RU" sz="1200" b="1" i="0" u="none" strike="noStrike" dirty="0" err="1">
                          <a:solidFill>
                            <a:srgbClr val="FF0000"/>
                          </a:solidFill>
                          <a:effectLst/>
                          <a:latin typeface="Calibri" panose="020F0502020204030204" pitchFamily="34" charset="0"/>
                        </a:rPr>
                        <a:t>кв.м</a:t>
                      </a:r>
                      <a:r>
                        <a:rPr lang="ru-RU" sz="1200" b="1" i="0" u="none" strike="noStrike" dirty="0">
                          <a:solidFill>
                            <a:srgbClr val="FF0000"/>
                          </a:solidFill>
                          <a:effectLst/>
                          <a:latin typeface="Calibri" panose="020F0502020204030204" pitchFamily="34" charset="0"/>
                        </a:rPr>
                        <a:t>.</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1" i="0" u="none" strike="noStrike" dirty="0">
                          <a:solidFill>
                            <a:srgbClr val="FF0000"/>
                          </a:solidFill>
                          <a:effectLst/>
                          <a:latin typeface="Calibri" panose="020F0502020204030204" pitchFamily="34" charset="0"/>
                        </a:rPr>
                        <a:t>49 471,39</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1" i="0" u="none" strike="noStrike" dirty="0">
                          <a:solidFill>
                            <a:srgbClr val="FF0000"/>
                          </a:solidFill>
                          <a:effectLst/>
                          <a:latin typeface="Calibri" panose="020F0502020204030204" pitchFamily="34" charset="0"/>
                        </a:rPr>
                        <a:t>742,07</a:t>
                      </a:r>
                    </a:p>
                  </a:txBody>
                  <a:tcPr marL="10319" marR="10319" marT="9525"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5109017" y="5286929"/>
            <a:ext cx="4420689" cy="1200329"/>
          </a:xfrm>
          <a:prstGeom prst="rect">
            <a:avLst/>
          </a:prstGeom>
          <a:noFill/>
        </p:spPr>
        <p:txBody>
          <a:bodyPr wrap="none" rtlCol="0">
            <a:spAutoFit/>
          </a:bodyPr>
          <a:lstStyle/>
          <a:p>
            <a:r>
              <a:rPr lang="ru-RU" dirty="0" smtClean="0"/>
              <a:t>       </a:t>
            </a:r>
            <a:endParaRPr lang="ru-RU" b="1" dirty="0" smtClean="0"/>
          </a:p>
          <a:p>
            <a:r>
              <a:rPr lang="ru-RU" b="1" dirty="0" smtClean="0"/>
              <a:t>В Москве при ставке 1,3% налоговая </a:t>
            </a:r>
          </a:p>
          <a:p>
            <a:r>
              <a:rPr lang="ru-RU" b="1" dirty="0" smtClean="0"/>
              <a:t>нагрузка будет </a:t>
            </a:r>
            <a:r>
              <a:rPr lang="ru-RU" b="1" dirty="0"/>
              <a:t>б</a:t>
            </a:r>
            <a:r>
              <a:rPr lang="ru-RU" b="1" dirty="0" smtClean="0"/>
              <a:t>ольше чем в Московской </a:t>
            </a:r>
          </a:p>
          <a:p>
            <a:r>
              <a:rPr lang="ru-RU" b="1" dirty="0" smtClean="0"/>
              <a:t>области при ставке 1,5%   на 43%</a:t>
            </a:r>
            <a:endParaRPr lang="ru-RU" b="1" dirty="0"/>
          </a:p>
        </p:txBody>
      </p:sp>
      <p:pic>
        <p:nvPicPr>
          <p:cNvPr id="13" name="Рисунок 12"/>
          <p:cNvPicPr/>
          <p:nvPr/>
        </p:nvPicPr>
        <p:blipFill rotWithShape="1">
          <a:blip r:embed="rId2"/>
          <a:srcRect l="36945" t="33296" r="37643" b="18424"/>
          <a:stretch/>
        </p:blipFill>
        <p:spPr bwMode="auto">
          <a:xfrm>
            <a:off x="5219069" y="530455"/>
            <a:ext cx="4220987" cy="4033836"/>
          </a:xfrm>
          <a:prstGeom prst="rect">
            <a:avLst/>
          </a:prstGeom>
          <a:ln>
            <a:noFill/>
          </a:ln>
          <a:extLst>
            <a:ext uri="{53640926-AAD7-44D8-BBD7-CCE9431645EC}">
              <a14:shadowObscured xmlns:a14="http://schemas.microsoft.com/office/drawing/2010/main"/>
            </a:ext>
          </a:extLst>
        </p:spPr>
      </p:pic>
      <p:sp>
        <p:nvSpPr>
          <p:cNvPr id="14" name="Скругленный прямоугольник 7"/>
          <p:cNvSpPr/>
          <p:nvPr/>
        </p:nvSpPr>
        <p:spPr bwMode="auto">
          <a:xfrm>
            <a:off x="9245461" y="6285703"/>
            <a:ext cx="49074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smtClean="0">
                <a:solidFill>
                  <a:prstClr val="white"/>
                </a:solidFill>
                <a:latin typeface="Arial" pitchFamily="34" charset="0"/>
                <a:cs typeface="Arial" pitchFamily="34" charset="0"/>
              </a:rPr>
              <a:t>15</a:t>
            </a:r>
            <a:endParaRPr lang="ru-RU" sz="2000" b="1" kern="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15678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p:cNvSpPr txBox="1">
            <a:spLocks/>
          </p:cNvSpPr>
          <p:nvPr/>
        </p:nvSpPr>
        <p:spPr bwMode="auto">
          <a:xfrm>
            <a:off x="753035" y="314193"/>
            <a:ext cx="8634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marL="0" marR="0" lvl="0" indent="0" algn="ctr" defTabSz="913321" rtl="0" eaLnBrk="0" fontAlgn="base" latinLnBrk="0" hangingPunct="0">
              <a:lnSpc>
                <a:spcPct val="100000"/>
              </a:lnSpc>
              <a:spcBef>
                <a:spcPct val="0"/>
              </a:spcBef>
              <a:spcAft>
                <a:spcPct val="0"/>
              </a:spcAft>
              <a:buClrTx/>
              <a:buSzTx/>
              <a:buFontTx/>
              <a:buNone/>
              <a:tabLst/>
              <a:defRPr/>
            </a:pPr>
            <a:r>
              <a:rPr kumimoji="0" lang="ru-RU" sz="2200" b="1" i="0" u="none" strike="noStrike" kern="0" cap="all" spc="0" normalizeH="0" baseline="0" noProof="0" dirty="0" smtClean="0">
                <a:ln>
                  <a:noFill/>
                </a:ln>
                <a:solidFill>
                  <a:sysClr val="windowText" lastClr="000000"/>
                </a:solidFill>
                <a:effectLst/>
                <a:uLnTx/>
                <a:uFillTx/>
                <a:latin typeface="Arial"/>
                <a:cs typeface="Arial"/>
              </a:rPr>
              <a:t> </a:t>
            </a:r>
            <a:r>
              <a:rPr lang="ru-RU" kern="0" cap="all" noProof="0" dirty="0" smtClean="0">
                <a:solidFill>
                  <a:sysClr val="windowText" lastClr="000000"/>
                </a:solidFill>
                <a:latin typeface="Arial"/>
                <a:cs typeface="Arial"/>
              </a:rPr>
              <a:t> повышение качества кадастровой оценки </a:t>
            </a:r>
            <a:endParaRPr kumimoji="0" lang="ru-RU" sz="2200" b="1" i="0" u="none" strike="noStrike" kern="0" cap="all" spc="0" normalizeH="0" baseline="0" noProof="0" dirty="0">
              <a:ln>
                <a:noFill/>
              </a:ln>
              <a:solidFill>
                <a:sysClr val="windowText" lastClr="000000"/>
              </a:solidFill>
              <a:effectLst/>
              <a:uLnTx/>
              <a:uFillTx/>
              <a:latin typeface="Arial"/>
              <a:cs typeface="Arial"/>
            </a:endParaRPr>
          </a:p>
        </p:txBody>
      </p:sp>
      <p:sp>
        <p:nvSpPr>
          <p:cNvPr id="7" name="AutoShape 13"/>
          <p:cNvSpPr>
            <a:spLocks noChangeArrowheads="1"/>
          </p:cNvSpPr>
          <p:nvPr/>
        </p:nvSpPr>
        <p:spPr bwMode="auto">
          <a:xfrm>
            <a:off x="415636" y="904976"/>
            <a:ext cx="9201728" cy="2766479"/>
          </a:xfrm>
          <a:prstGeom prst="rect">
            <a:avLst/>
          </a:prstGeom>
          <a:noFill/>
          <a:ln w="12700">
            <a:noFill/>
            <a:round/>
            <a:headEnd/>
            <a:tailEnd/>
          </a:ln>
          <a:effectLst/>
        </p:spPr>
        <p:txBody>
          <a:bodyPr lIns="72000" tIns="0" rIns="72000" bIns="0" anchor="t" anchorCtr="0"/>
          <a:lstStyle/>
          <a:p>
            <a:pPr>
              <a:spcBef>
                <a:spcPts val="600"/>
              </a:spcBef>
            </a:pPr>
            <a:r>
              <a:rPr lang="ru-RU" sz="2000" b="1" dirty="0" smtClean="0">
                <a:solidFill>
                  <a:prstClr val="black"/>
                </a:solidFill>
                <a:latin typeface="Arial" pitchFamily="34" charset="0"/>
                <a:cs typeface="Arial" pitchFamily="34" charset="0"/>
              </a:rPr>
              <a:t> 1. Законопроект «О государственной кадастровой оценке» внесен  Правительством РФ в Госдуму 5 мая 2016:</a:t>
            </a:r>
          </a:p>
          <a:p>
            <a:pPr marL="342900" indent="-342900">
              <a:spcBef>
                <a:spcPts val="600"/>
              </a:spcBef>
              <a:buFontTx/>
              <a:buChar char="-"/>
            </a:pPr>
            <a:r>
              <a:rPr lang="ru-RU" sz="2000" dirty="0" smtClean="0">
                <a:solidFill>
                  <a:prstClr val="black"/>
                </a:solidFill>
                <a:latin typeface="Arial" pitchFamily="34" charset="0"/>
                <a:cs typeface="Arial" pitchFamily="34" charset="0"/>
              </a:rPr>
              <a:t>создание института государственных кадастровых оценщиков в форме ГБУ субъектов Российской Федерации </a:t>
            </a:r>
          </a:p>
          <a:p>
            <a:pPr marL="342900" indent="-342900">
              <a:spcBef>
                <a:spcPts val="600"/>
              </a:spcBef>
              <a:buFontTx/>
              <a:buChar char="-"/>
            </a:pPr>
            <a:r>
              <a:rPr lang="ru-RU" sz="2000" dirty="0" smtClean="0">
                <a:solidFill>
                  <a:prstClr val="black"/>
                </a:solidFill>
                <a:latin typeface="Arial" pitchFamily="34" charset="0"/>
                <a:cs typeface="Arial" pitchFamily="34" charset="0"/>
              </a:rPr>
              <a:t>установление требований к квалификации и  стажу государственных кадастровых  оценщиков</a:t>
            </a:r>
          </a:p>
          <a:p>
            <a:pPr marL="342900" indent="-342900">
              <a:spcBef>
                <a:spcPts val="600"/>
              </a:spcBef>
              <a:buFontTx/>
              <a:buChar char="-"/>
            </a:pPr>
            <a:r>
              <a:rPr lang="ru-RU" sz="2000" dirty="0" smtClean="0">
                <a:solidFill>
                  <a:prstClr val="black"/>
                </a:solidFill>
                <a:latin typeface="Arial" pitchFamily="34" charset="0"/>
                <a:cs typeface="Arial" pitchFamily="34" charset="0"/>
              </a:rPr>
              <a:t>утверждена технология исправления ошибок кадастровой оценки без оспаривания до утверждения и после утверждения результатов</a:t>
            </a:r>
          </a:p>
          <a:p>
            <a:pPr marL="342900" indent="-342900">
              <a:spcBef>
                <a:spcPts val="600"/>
              </a:spcBef>
              <a:buFontTx/>
              <a:buChar char="-"/>
            </a:pPr>
            <a:endParaRPr lang="ru-RU" sz="2000" dirty="0"/>
          </a:p>
          <a:p>
            <a:pPr>
              <a:spcBef>
                <a:spcPts val="600"/>
              </a:spcBef>
            </a:pPr>
            <a:endParaRPr lang="ru-RU" sz="2000" b="1" dirty="0" smtClean="0">
              <a:solidFill>
                <a:prstClr val="black"/>
              </a:solidFill>
              <a:latin typeface="Arial" pitchFamily="34" charset="0"/>
              <a:cs typeface="Arial" pitchFamily="34" charset="0"/>
            </a:endParaRPr>
          </a:p>
        </p:txBody>
      </p:sp>
      <p:sp>
        <p:nvSpPr>
          <p:cNvPr id="6" name="Скругленный прямоугольник 7"/>
          <p:cNvSpPr/>
          <p:nvPr/>
        </p:nvSpPr>
        <p:spPr bwMode="auto">
          <a:xfrm>
            <a:off x="9146412" y="6181793"/>
            <a:ext cx="45299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smtClean="0">
                <a:solidFill>
                  <a:prstClr val="white"/>
                </a:solidFill>
                <a:latin typeface="Arial" pitchFamily="34" charset="0"/>
                <a:cs typeface="Arial" pitchFamily="34" charset="0"/>
              </a:rPr>
              <a:t>16</a:t>
            </a:r>
            <a:endParaRPr lang="ru-RU" sz="2000" b="1" kern="0" dirty="0">
              <a:solidFill>
                <a:prstClr val="white"/>
              </a:solidFill>
              <a:latin typeface="Arial" pitchFamily="34" charset="0"/>
              <a:cs typeface="Arial" pitchFamily="34" charset="0"/>
            </a:endParaRPr>
          </a:p>
        </p:txBody>
      </p:sp>
      <p:sp>
        <p:nvSpPr>
          <p:cNvPr id="11" name="AutoShape 13"/>
          <p:cNvSpPr>
            <a:spLocks noChangeArrowheads="1"/>
          </p:cNvSpPr>
          <p:nvPr/>
        </p:nvSpPr>
        <p:spPr bwMode="auto">
          <a:xfrm>
            <a:off x="473367" y="4063999"/>
            <a:ext cx="9294088" cy="1812637"/>
          </a:xfrm>
          <a:prstGeom prst="rect">
            <a:avLst/>
          </a:prstGeom>
          <a:noFill/>
          <a:ln w="12700">
            <a:noFill/>
            <a:round/>
            <a:headEnd/>
            <a:tailEnd/>
          </a:ln>
          <a:effectLst/>
        </p:spPr>
        <p:txBody>
          <a:bodyPr lIns="72000" tIns="0" rIns="72000" bIns="0" anchor="t" anchorCtr="0"/>
          <a:lstStyle/>
          <a:p>
            <a:pPr lvl="0">
              <a:spcBef>
                <a:spcPts val="600"/>
              </a:spcBef>
            </a:pPr>
            <a:r>
              <a:rPr lang="ru-RU" b="1" dirty="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2.   Инициатива Правительства МО о </a:t>
            </a:r>
            <a:r>
              <a:rPr lang="ru-RU" sz="2000" b="1" dirty="0">
                <a:solidFill>
                  <a:prstClr val="black"/>
                </a:solidFill>
                <a:latin typeface="Arial" pitchFamily="34" charset="0"/>
                <a:cs typeface="Arial" pitchFamily="34" charset="0"/>
              </a:rPr>
              <a:t>в</a:t>
            </a:r>
            <a:r>
              <a:rPr lang="ru-RU" sz="2000" b="1" dirty="0" smtClean="0">
                <a:solidFill>
                  <a:prstClr val="black"/>
                </a:solidFill>
                <a:latin typeface="Arial" pitchFamily="34" charset="0"/>
                <a:cs typeface="Arial" pitchFamily="34" charset="0"/>
              </a:rPr>
              <a:t>ведение в Государственный кадастр  дополнительных  полей   уникальных характеристик объектов недвижимости, влияющих на кадастровую стоимость: </a:t>
            </a:r>
          </a:p>
          <a:p>
            <a:pPr lvl="0">
              <a:spcBef>
                <a:spcPts val="600"/>
              </a:spcBef>
            </a:pPr>
            <a:r>
              <a:rPr lang="ru-RU" sz="2000" dirty="0" smtClean="0">
                <a:solidFill>
                  <a:prstClr val="black"/>
                </a:solidFill>
                <a:latin typeface="Arial" pitchFamily="34" charset="0"/>
                <a:cs typeface="Arial" pitchFamily="34" charset="0"/>
              </a:rPr>
              <a:t>фактический износ, материал фундамента и стен, высотность, инженерное оборудование, функциональное назначение </a:t>
            </a:r>
          </a:p>
          <a:p>
            <a:pPr lvl="0">
              <a:spcBef>
                <a:spcPts val="600"/>
              </a:spcBef>
            </a:pPr>
            <a:r>
              <a:rPr lang="ru-RU" sz="2000" dirty="0" smtClean="0">
                <a:solidFill>
                  <a:prstClr val="black"/>
                </a:solidFill>
                <a:latin typeface="Arial" pitchFamily="34" charset="0"/>
                <a:cs typeface="Arial" pitchFamily="34" charset="0"/>
              </a:rPr>
              <a:t> </a:t>
            </a:r>
            <a:endParaRPr lang="ru-RU" sz="2000" dirty="0">
              <a:solidFill>
                <a:prstClr val="black"/>
              </a:solidFill>
              <a:latin typeface="Arial" pitchFamily="34" charset="0"/>
              <a:cs typeface="Arial" pitchFamily="34" charset="0"/>
            </a:endParaRPr>
          </a:p>
          <a:p>
            <a:pPr lvl="0">
              <a:spcBef>
                <a:spcPts val="300"/>
              </a:spcBef>
            </a:pPr>
            <a:r>
              <a:rPr lang="ru-RU" sz="2000" dirty="0" smtClean="0">
                <a:solidFill>
                  <a:prstClr val="black"/>
                </a:solidFill>
                <a:latin typeface="Arial" pitchFamily="34" charset="0"/>
                <a:cs typeface="Arial" pitchFamily="34" charset="0"/>
              </a:rPr>
              <a:t>  </a:t>
            </a:r>
            <a:endParaRPr lang="ru-RU" sz="20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21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p:cNvSpPr txBox="1">
            <a:spLocks/>
          </p:cNvSpPr>
          <p:nvPr/>
        </p:nvSpPr>
        <p:spPr bwMode="auto">
          <a:xfrm>
            <a:off x="753035" y="314193"/>
            <a:ext cx="8634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marL="0" marR="0" lvl="0" indent="0" algn="ctr" defTabSz="913321" rtl="0" eaLnBrk="0" fontAlgn="base" latinLnBrk="0" hangingPunct="0">
              <a:lnSpc>
                <a:spcPct val="100000"/>
              </a:lnSpc>
              <a:spcBef>
                <a:spcPct val="0"/>
              </a:spcBef>
              <a:spcAft>
                <a:spcPct val="0"/>
              </a:spcAft>
              <a:buClrTx/>
              <a:buSzTx/>
              <a:buFontTx/>
              <a:buNone/>
              <a:tabLst/>
              <a:defRPr/>
            </a:pPr>
            <a:r>
              <a:rPr kumimoji="0" lang="ru-RU" sz="2200" b="1" i="0" u="none" strike="noStrike" kern="0" cap="all" spc="0" normalizeH="0" baseline="0" noProof="0" dirty="0" smtClean="0">
                <a:ln>
                  <a:noFill/>
                </a:ln>
                <a:solidFill>
                  <a:sysClr val="windowText" lastClr="000000"/>
                </a:solidFill>
                <a:effectLst/>
                <a:uLnTx/>
                <a:uFillTx/>
                <a:latin typeface="Arial"/>
                <a:cs typeface="Arial"/>
              </a:rPr>
              <a:t> </a:t>
            </a:r>
            <a:r>
              <a:rPr lang="ru-RU" kern="0" cap="all" noProof="0" dirty="0" smtClean="0">
                <a:solidFill>
                  <a:sysClr val="windowText" lastClr="000000"/>
                </a:solidFill>
                <a:latin typeface="Arial"/>
                <a:cs typeface="Arial"/>
              </a:rPr>
              <a:t>Меры поддержки бизнеса</a:t>
            </a:r>
            <a:endParaRPr kumimoji="0" lang="ru-RU" sz="2200" b="1" i="0" u="none" strike="noStrike" kern="0" cap="all" spc="0" normalizeH="0" baseline="0" noProof="0" dirty="0">
              <a:ln>
                <a:noFill/>
              </a:ln>
              <a:solidFill>
                <a:sysClr val="windowText" lastClr="000000"/>
              </a:solidFill>
              <a:effectLst/>
              <a:uLnTx/>
              <a:uFillTx/>
              <a:latin typeface="Arial"/>
              <a:cs typeface="Arial"/>
            </a:endParaRPr>
          </a:p>
        </p:txBody>
      </p:sp>
      <p:sp>
        <p:nvSpPr>
          <p:cNvPr id="6" name="Скругленный прямоугольник 7"/>
          <p:cNvSpPr/>
          <p:nvPr/>
        </p:nvSpPr>
        <p:spPr bwMode="auto">
          <a:xfrm>
            <a:off x="9146412" y="6181793"/>
            <a:ext cx="45299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smtClean="0">
                <a:solidFill>
                  <a:prstClr val="white"/>
                </a:solidFill>
                <a:latin typeface="Arial" pitchFamily="34" charset="0"/>
                <a:cs typeface="Arial" pitchFamily="34" charset="0"/>
              </a:rPr>
              <a:t>17</a:t>
            </a:r>
            <a:endParaRPr lang="ru-RU" sz="2000" b="1" kern="0" dirty="0">
              <a:solidFill>
                <a:prstClr val="white"/>
              </a:solidFill>
              <a:latin typeface="Arial" pitchFamily="34" charset="0"/>
              <a:cs typeface="Arial" pitchFamily="34" charset="0"/>
            </a:endParaRPr>
          </a:p>
        </p:txBody>
      </p:sp>
      <p:sp>
        <p:nvSpPr>
          <p:cNvPr id="8" name="Прямоугольник 7"/>
          <p:cNvSpPr/>
          <p:nvPr/>
        </p:nvSpPr>
        <p:spPr>
          <a:xfrm>
            <a:off x="415637" y="2577141"/>
            <a:ext cx="9365674" cy="1054135"/>
          </a:xfrm>
          <a:prstGeom prst="rect">
            <a:avLst/>
          </a:prstGeom>
        </p:spPr>
        <p:txBody>
          <a:bodyPr wrap="square">
            <a:spAutoFit/>
          </a:bodyPr>
          <a:lstStyle/>
          <a:p>
            <a:pPr lvl="0" algn="just" fontAlgn="base">
              <a:spcBef>
                <a:spcPts val="300"/>
              </a:spcBef>
              <a:spcAft>
                <a:spcPct val="0"/>
              </a:spcAft>
              <a:buSzPct val="90000"/>
            </a:pPr>
            <a:r>
              <a:rPr lang="ru-RU" sz="2000" b="1" dirty="0">
                <a:solidFill>
                  <a:prstClr val="black"/>
                </a:solidFill>
                <a:latin typeface="Arial" pitchFamily="34" charset="0"/>
                <a:cs typeface="Arial" pitchFamily="34" charset="0"/>
              </a:rPr>
              <a:t>2</a:t>
            </a:r>
            <a:r>
              <a:rPr lang="ru-RU" sz="2000" b="1" dirty="0" smtClean="0">
                <a:solidFill>
                  <a:prstClr val="black"/>
                </a:solidFill>
                <a:latin typeface="Arial" pitchFamily="34" charset="0"/>
                <a:cs typeface="Arial" pitchFamily="34" charset="0"/>
              </a:rPr>
              <a:t>. Снижена  налоговая нагрузка на торговый бизнес в </a:t>
            </a:r>
            <a:r>
              <a:rPr lang="ru-RU" sz="2000" b="1" dirty="0">
                <a:solidFill>
                  <a:prstClr val="black"/>
                </a:solidFill>
                <a:latin typeface="Arial" pitchFamily="34" charset="0"/>
                <a:cs typeface="Arial" pitchFamily="34" charset="0"/>
              </a:rPr>
              <a:t>2016 году </a:t>
            </a:r>
            <a:endParaRPr lang="ru-RU" sz="2000" b="1" dirty="0" smtClean="0">
              <a:solidFill>
                <a:prstClr val="black"/>
              </a:solidFill>
              <a:latin typeface="Arial" pitchFamily="34" charset="0"/>
              <a:cs typeface="Arial" pitchFamily="34" charset="0"/>
            </a:endParaRPr>
          </a:p>
          <a:p>
            <a:pPr lvl="0" algn="just" fontAlgn="base">
              <a:spcBef>
                <a:spcPts val="300"/>
              </a:spcBef>
              <a:spcAft>
                <a:spcPct val="0"/>
              </a:spcAft>
              <a:buSzPct val="90000"/>
            </a:pPr>
            <a:r>
              <a:rPr lang="ru-RU" sz="2000" b="1" dirty="0" smtClean="0">
                <a:solidFill>
                  <a:prstClr val="black"/>
                </a:solidFill>
                <a:latin typeface="Arial" pitchFamily="34" charset="0"/>
                <a:cs typeface="Arial" pitchFamily="34" charset="0"/>
              </a:rPr>
              <a:t>(налоговая ставка снижена с 2% до 1,5%)  при </a:t>
            </a:r>
            <a:r>
              <a:rPr lang="ru-RU" sz="2000" b="1" dirty="0">
                <a:solidFill>
                  <a:prstClr val="black"/>
                </a:solidFill>
                <a:latin typeface="Arial" pitchFamily="34" charset="0"/>
                <a:cs typeface="Arial" pitchFamily="34" charset="0"/>
              </a:rPr>
              <a:t>сохранении налоговых </a:t>
            </a:r>
            <a:r>
              <a:rPr lang="ru-RU" sz="2000" b="1" dirty="0" smtClean="0">
                <a:solidFill>
                  <a:prstClr val="black"/>
                </a:solidFill>
                <a:latin typeface="Arial" pitchFamily="34" charset="0"/>
                <a:cs typeface="Arial" pitchFamily="34" charset="0"/>
              </a:rPr>
              <a:t>доходов бюджета Московской области 5 </a:t>
            </a:r>
            <a:r>
              <a:rPr lang="ru-RU" sz="2000" b="1" dirty="0" err="1" smtClean="0">
                <a:solidFill>
                  <a:prstClr val="black"/>
                </a:solidFill>
                <a:latin typeface="Arial" pitchFamily="34" charset="0"/>
                <a:cs typeface="Arial" pitchFamily="34" charset="0"/>
              </a:rPr>
              <a:t>млрд.руб</a:t>
            </a:r>
            <a:r>
              <a:rPr lang="ru-RU" sz="2000" b="1" dirty="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от торговых центров </a:t>
            </a:r>
            <a:endParaRPr lang="ru-RU" sz="2000" b="1" dirty="0">
              <a:solidFill>
                <a:prstClr val="black"/>
              </a:solidFill>
              <a:latin typeface="Arial" pitchFamily="34" charset="0"/>
              <a:cs typeface="Arial" pitchFamily="34" charset="0"/>
            </a:endParaRPr>
          </a:p>
        </p:txBody>
      </p:sp>
      <p:sp>
        <p:nvSpPr>
          <p:cNvPr id="3" name="Прямоугольник 2"/>
          <p:cNvSpPr/>
          <p:nvPr/>
        </p:nvSpPr>
        <p:spPr>
          <a:xfrm>
            <a:off x="392545" y="1016245"/>
            <a:ext cx="9409546" cy="1015663"/>
          </a:xfrm>
          <a:prstGeom prst="rect">
            <a:avLst/>
          </a:prstGeom>
        </p:spPr>
        <p:txBody>
          <a:bodyPr wrap="square">
            <a:spAutoFit/>
          </a:bodyPr>
          <a:lstStyle/>
          <a:p>
            <a:r>
              <a:rPr lang="en-US" sz="2000" b="1" dirty="0" smtClean="0">
                <a:latin typeface="Arial"/>
                <a:cs typeface="Arial"/>
              </a:rPr>
              <a:t>1</a:t>
            </a:r>
            <a:r>
              <a:rPr lang="ru-RU" sz="2000" b="1" dirty="0" smtClean="0">
                <a:latin typeface="Arial"/>
                <a:cs typeface="Arial"/>
              </a:rPr>
              <a:t>. Законом </a:t>
            </a:r>
            <a:r>
              <a:rPr lang="ru-RU" sz="2000" b="1" dirty="0">
                <a:latin typeface="Arial"/>
                <a:cs typeface="Arial"/>
              </a:rPr>
              <a:t>Московской области  26 февраля 2016 года впервые введено определение арендной платы за </a:t>
            </a:r>
            <a:r>
              <a:rPr lang="ru-RU" sz="2000" b="1" dirty="0" smtClean="0">
                <a:latin typeface="Arial"/>
                <a:cs typeface="Arial"/>
              </a:rPr>
              <a:t>земли</a:t>
            </a:r>
            <a:r>
              <a:rPr lang="en-US" sz="2000" b="1" dirty="0" smtClean="0">
                <a:latin typeface="Arial"/>
                <a:cs typeface="Arial"/>
              </a:rPr>
              <a:t> </a:t>
            </a:r>
            <a:r>
              <a:rPr lang="ru-RU" sz="2000" b="1" dirty="0" smtClean="0">
                <a:latin typeface="Arial"/>
                <a:cs typeface="Arial"/>
              </a:rPr>
              <a:t>сельскохозяйственного </a:t>
            </a:r>
            <a:r>
              <a:rPr lang="ru-RU" sz="2000" b="1" dirty="0">
                <a:latin typeface="Arial"/>
                <a:cs typeface="Arial"/>
              </a:rPr>
              <a:t>назначения от кадастровой стоимости в размере 0,3</a:t>
            </a:r>
            <a:r>
              <a:rPr lang="ru-RU" sz="2000" b="1" dirty="0" smtClean="0">
                <a:latin typeface="Arial"/>
                <a:cs typeface="Arial"/>
              </a:rPr>
              <a:t>% </a:t>
            </a:r>
            <a:endParaRPr lang="ru-RU" sz="2000" b="1" dirty="0">
              <a:latin typeface="Arial"/>
              <a:cs typeface="Arial"/>
            </a:endParaRPr>
          </a:p>
        </p:txBody>
      </p:sp>
      <p:sp>
        <p:nvSpPr>
          <p:cNvPr id="4" name="Прямоугольник 3"/>
          <p:cNvSpPr/>
          <p:nvPr/>
        </p:nvSpPr>
        <p:spPr>
          <a:xfrm>
            <a:off x="369455" y="4410609"/>
            <a:ext cx="9294091" cy="1015663"/>
          </a:xfrm>
          <a:prstGeom prst="rect">
            <a:avLst/>
          </a:prstGeom>
        </p:spPr>
        <p:txBody>
          <a:bodyPr wrap="square">
            <a:spAutoFit/>
          </a:bodyPr>
          <a:lstStyle/>
          <a:p>
            <a:r>
              <a:rPr lang="ru-RU" sz="2000" b="1" dirty="0" smtClean="0">
                <a:latin typeface="Arial"/>
                <a:cs typeface="Arial"/>
              </a:rPr>
              <a:t>3. Разработан законопроект </a:t>
            </a:r>
            <a:r>
              <a:rPr lang="ru-RU" sz="2000" b="1" dirty="0">
                <a:latin typeface="Arial"/>
                <a:cs typeface="Arial"/>
              </a:rPr>
              <a:t>Московской </a:t>
            </a:r>
            <a:r>
              <a:rPr lang="ru-RU" sz="2000" b="1" dirty="0" smtClean="0">
                <a:latin typeface="Arial"/>
                <a:cs typeface="Arial"/>
              </a:rPr>
              <a:t>области</a:t>
            </a:r>
            <a:r>
              <a:rPr lang="ru-RU" sz="2000" b="1" dirty="0">
                <a:latin typeface="Arial"/>
                <a:cs typeface="Arial"/>
              </a:rPr>
              <a:t> </a:t>
            </a:r>
            <a:r>
              <a:rPr lang="ru-RU" sz="2000" b="1" dirty="0" smtClean="0">
                <a:latin typeface="Arial"/>
                <a:cs typeface="Arial"/>
              </a:rPr>
              <a:t>о   снижение налоговой </a:t>
            </a:r>
            <a:r>
              <a:rPr lang="ru-RU" sz="2000" b="1" dirty="0">
                <a:latin typeface="Arial"/>
                <a:cs typeface="Arial"/>
              </a:rPr>
              <a:t>базы на кадастровую стоимость    100 </a:t>
            </a:r>
            <a:r>
              <a:rPr lang="ru-RU" sz="2000" b="1" dirty="0" err="1">
                <a:latin typeface="Arial"/>
                <a:cs typeface="Arial"/>
              </a:rPr>
              <a:t>кв.м</a:t>
            </a:r>
            <a:r>
              <a:rPr lang="ru-RU" sz="2000" b="1" dirty="0">
                <a:latin typeface="Arial"/>
                <a:cs typeface="Arial"/>
              </a:rPr>
              <a:t>.  помещений торговых центров (налоговый вычет</a:t>
            </a:r>
            <a:r>
              <a:rPr lang="ru-RU" sz="2000" b="1" dirty="0" smtClean="0">
                <a:latin typeface="Arial"/>
                <a:cs typeface="Arial"/>
              </a:rPr>
              <a:t>) для малого бизнеса  </a:t>
            </a:r>
            <a:r>
              <a:rPr lang="ru-RU" sz="2000" b="1" dirty="0">
                <a:latin typeface="Arial"/>
                <a:cs typeface="Arial"/>
              </a:rPr>
              <a:t>с 01.01.2016 </a:t>
            </a:r>
            <a:r>
              <a:rPr lang="ru-RU" sz="2000" b="1" dirty="0" smtClean="0">
                <a:latin typeface="Arial"/>
                <a:cs typeface="Arial"/>
              </a:rPr>
              <a:t> </a:t>
            </a:r>
            <a:endParaRPr lang="ru-RU" sz="2000" b="1" dirty="0">
              <a:latin typeface="Arial"/>
              <a:cs typeface="Arial"/>
            </a:endParaRPr>
          </a:p>
        </p:txBody>
      </p:sp>
    </p:spTree>
    <p:extLst>
      <p:ext uri="{BB962C8B-B14F-4D97-AF65-F5344CB8AC3E}">
        <p14:creationId xmlns:p14="http://schemas.microsoft.com/office/powerpoint/2010/main" val="240425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p:cNvSpPr txBox="1">
            <a:spLocks/>
          </p:cNvSpPr>
          <p:nvPr/>
        </p:nvSpPr>
        <p:spPr bwMode="auto">
          <a:xfrm>
            <a:off x="753035" y="314193"/>
            <a:ext cx="8634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marL="0" marR="0" lvl="0" indent="0" algn="ctr" defTabSz="913321" rtl="0" eaLnBrk="0" fontAlgn="base" latinLnBrk="0" hangingPunct="0">
              <a:lnSpc>
                <a:spcPct val="100000"/>
              </a:lnSpc>
              <a:spcBef>
                <a:spcPct val="0"/>
              </a:spcBef>
              <a:spcAft>
                <a:spcPct val="0"/>
              </a:spcAft>
              <a:buClrTx/>
              <a:buSzTx/>
              <a:buFontTx/>
              <a:buNone/>
              <a:tabLst/>
              <a:defRPr/>
            </a:pPr>
            <a:r>
              <a:rPr kumimoji="0" lang="ru-RU" sz="2200" b="1" i="0" u="none" strike="noStrike" kern="0" cap="all" spc="0" normalizeH="0" baseline="0" noProof="0" dirty="0" smtClean="0">
                <a:ln>
                  <a:noFill/>
                </a:ln>
                <a:solidFill>
                  <a:sysClr val="windowText" lastClr="000000"/>
                </a:solidFill>
                <a:effectLst/>
                <a:uLnTx/>
                <a:uFillTx/>
                <a:latin typeface="Arial"/>
                <a:cs typeface="Arial"/>
              </a:rPr>
              <a:t> </a:t>
            </a:r>
            <a:r>
              <a:rPr lang="ru-RU" kern="0" cap="all" dirty="0" smtClean="0">
                <a:solidFill>
                  <a:sysClr val="windowText" lastClr="000000"/>
                </a:solidFill>
                <a:latin typeface="Arial"/>
                <a:cs typeface="Arial"/>
              </a:rPr>
              <a:t>задачи 2016 год</a:t>
            </a:r>
            <a:endParaRPr kumimoji="0" lang="ru-RU" sz="2200" b="1" i="0" u="none" strike="noStrike" kern="0" cap="all" spc="0" normalizeH="0" baseline="0" noProof="0" dirty="0">
              <a:ln>
                <a:noFill/>
              </a:ln>
              <a:solidFill>
                <a:sysClr val="windowText" lastClr="000000"/>
              </a:solidFill>
              <a:effectLst/>
              <a:uLnTx/>
              <a:uFillTx/>
              <a:latin typeface="Arial"/>
              <a:cs typeface="Arial"/>
            </a:endParaRPr>
          </a:p>
        </p:txBody>
      </p:sp>
      <p:sp>
        <p:nvSpPr>
          <p:cNvPr id="7" name="AutoShape 13"/>
          <p:cNvSpPr>
            <a:spLocks noChangeArrowheads="1"/>
          </p:cNvSpPr>
          <p:nvPr/>
        </p:nvSpPr>
        <p:spPr bwMode="auto">
          <a:xfrm>
            <a:off x="288636" y="1182067"/>
            <a:ext cx="9317183" cy="1357933"/>
          </a:xfrm>
          <a:prstGeom prst="rect">
            <a:avLst/>
          </a:prstGeom>
          <a:noFill/>
          <a:ln w="12700">
            <a:noFill/>
            <a:round/>
            <a:headEnd/>
            <a:tailEnd/>
          </a:ln>
          <a:effectLst/>
        </p:spPr>
        <p:txBody>
          <a:bodyPr lIns="72000" tIns="0" rIns="72000" bIns="0" anchor="t" anchorCtr="0"/>
          <a:lstStyle/>
          <a:p>
            <a:pPr marL="457200" indent="-457200">
              <a:spcBef>
                <a:spcPts val="600"/>
              </a:spcBef>
              <a:buAutoNum type="arabicPeriod"/>
            </a:pPr>
            <a:r>
              <a:rPr lang="ru-RU" sz="2000" b="1" dirty="0" smtClean="0">
                <a:solidFill>
                  <a:prstClr val="black"/>
                </a:solidFill>
                <a:latin typeface="Arial" pitchFamily="34" charset="0"/>
                <a:cs typeface="Arial" pitchFamily="34" charset="0"/>
              </a:rPr>
              <a:t>Исполнение поручения Президента РФ о возможности  введения налоговых вычетов (Пр-115 от  26.01.2016 </a:t>
            </a:r>
            <a:r>
              <a:rPr lang="ru-RU" sz="2000" b="1" dirty="0">
                <a:solidFill>
                  <a:prstClr val="black"/>
                </a:solidFill>
                <a:latin typeface="Arial" pitchFamily="34" charset="0"/>
                <a:cs typeface="Arial" pitchFamily="34" charset="0"/>
              </a:rPr>
              <a:t>и  Пр</a:t>
            </a:r>
            <a:r>
              <a:rPr lang="ru-RU" sz="2000" b="1" dirty="0" smtClean="0">
                <a:solidFill>
                  <a:prstClr val="black"/>
                </a:solidFill>
                <a:latin typeface="Arial" pitchFamily="34" charset="0"/>
                <a:cs typeface="Arial" pitchFamily="34" charset="0"/>
              </a:rPr>
              <a:t>-300 </a:t>
            </a:r>
            <a:r>
              <a:rPr lang="ru-RU" sz="2000" b="1" dirty="0">
                <a:solidFill>
                  <a:prstClr val="black"/>
                </a:solidFill>
                <a:latin typeface="Arial" pitchFamily="34" charset="0"/>
                <a:cs typeface="Arial" pitchFamily="34" charset="0"/>
              </a:rPr>
              <a:t>от  </a:t>
            </a:r>
            <a:r>
              <a:rPr lang="ru-RU" sz="2000" b="1" dirty="0" smtClean="0">
                <a:solidFill>
                  <a:prstClr val="black"/>
                </a:solidFill>
                <a:latin typeface="Arial" pitchFamily="34" charset="0"/>
                <a:cs typeface="Arial" pitchFamily="34" charset="0"/>
              </a:rPr>
              <a:t>16.02.2016) </a:t>
            </a:r>
          </a:p>
          <a:p>
            <a:pPr>
              <a:spcBef>
                <a:spcPts val="600"/>
              </a:spcBef>
            </a:pPr>
            <a:r>
              <a:rPr lang="ru-RU" sz="2000" b="1" dirty="0" smtClean="0">
                <a:solidFill>
                  <a:prstClr val="black"/>
                </a:solidFill>
                <a:latin typeface="Arial" pitchFamily="34" charset="0"/>
                <a:cs typeface="Arial" pitchFamily="34" charset="0"/>
              </a:rPr>
              <a:t>      на  объекты </a:t>
            </a:r>
            <a:r>
              <a:rPr lang="ru-RU" sz="2000" b="1" dirty="0">
                <a:solidFill>
                  <a:prstClr val="black"/>
                </a:solidFill>
                <a:latin typeface="Arial" pitchFamily="34" charset="0"/>
                <a:cs typeface="Arial" pitchFamily="34" charset="0"/>
              </a:rPr>
              <a:t>торговли для малого </a:t>
            </a:r>
            <a:r>
              <a:rPr lang="ru-RU" sz="2000" b="1" dirty="0" smtClean="0">
                <a:solidFill>
                  <a:prstClr val="black"/>
                </a:solidFill>
                <a:latin typeface="Arial" pitchFamily="34" charset="0"/>
                <a:cs typeface="Arial" pitchFamily="34" charset="0"/>
              </a:rPr>
              <a:t>бизнеса в размере кадастровой     </a:t>
            </a:r>
          </a:p>
          <a:p>
            <a:pPr>
              <a:spcBef>
                <a:spcPts val="600"/>
              </a:spcBef>
            </a:pPr>
            <a:r>
              <a:rPr lang="ru-RU" sz="2000" b="1" dirty="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     стоимости  минимальной площади</a:t>
            </a:r>
          </a:p>
          <a:p>
            <a:pPr>
              <a:spcBef>
                <a:spcPts val="600"/>
              </a:spcBef>
            </a:pPr>
            <a:endParaRPr lang="ru-RU" sz="2000" dirty="0"/>
          </a:p>
          <a:p>
            <a:pPr>
              <a:spcBef>
                <a:spcPts val="600"/>
              </a:spcBef>
            </a:pPr>
            <a:endParaRPr lang="ru-RU" sz="2000" b="1" dirty="0" smtClean="0">
              <a:solidFill>
                <a:prstClr val="black"/>
              </a:solidFill>
              <a:latin typeface="Arial" pitchFamily="34" charset="0"/>
              <a:cs typeface="Arial" pitchFamily="34" charset="0"/>
            </a:endParaRPr>
          </a:p>
        </p:txBody>
      </p:sp>
      <p:sp>
        <p:nvSpPr>
          <p:cNvPr id="6" name="Скругленный прямоугольник 7"/>
          <p:cNvSpPr/>
          <p:nvPr/>
        </p:nvSpPr>
        <p:spPr bwMode="auto">
          <a:xfrm>
            <a:off x="9146412" y="6181793"/>
            <a:ext cx="45299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smtClean="0">
                <a:solidFill>
                  <a:prstClr val="white"/>
                </a:solidFill>
                <a:latin typeface="Arial" pitchFamily="34" charset="0"/>
                <a:cs typeface="Arial" pitchFamily="34" charset="0"/>
              </a:rPr>
              <a:t>18</a:t>
            </a:r>
            <a:endParaRPr lang="ru-RU" sz="2000" b="1" kern="0" dirty="0">
              <a:solidFill>
                <a:prstClr val="white"/>
              </a:solidFill>
              <a:latin typeface="Arial" pitchFamily="34" charset="0"/>
              <a:cs typeface="Arial" pitchFamily="34" charset="0"/>
            </a:endParaRPr>
          </a:p>
        </p:txBody>
      </p:sp>
      <p:sp>
        <p:nvSpPr>
          <p:cNvPr id="11" name="AutoShape 13"/>
          <p:cNvSpPr>
            <a:spLocks noChangeArrowheads="1"/>
          </p:cNvSpPr>
          <p:nvPr/>
        </p:nvSpPr>
        <p:spPr bwMode="auto">
          <a:xfrm>
            <a:off x="265545" y="3221180"/>
            <a:ext cx="9305637" cy="1154547"/>
          </a:xfrm>
          <a:prstGeom prst="rect">
            <a:avLst/>
          </a:prstGeom>
          <a:noFill/>
          <a:ln w="12700">
            <a:noFill/>
            <a:round/>
            <a:headEnd/>
            <a:tailEnd/>
          </a:ln>
          <a:effectLst/>
        </p:spPr>
        <p:txBody>
          <a:bodyPr lIns="72000" tIns="0" rIns="72000" bIns="0" anchor="t" anchorCtr="0"/>
          <a:lstStyle/>
          <a:p>
            <a:pPr lvl="0">
              <a:spcBef>
                <a:spcPts val="600"/>
              </a:spcBef>
            </a:pPr>
            <a:r>
              <a:rPr lang="ru-RU" b="1" dirty="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2.  Выявление и вовлечение в налоговый оборот недвижимого </a:t>
            </a:r>
          </a:p>
          <a:p>
            <a:pPr lvl="0">
              <a:spcBef>
                <a:spcPts val="600"/>
              </a:spcBef>
            </a:pPr>
            <a:r>
              <a:rPr lang="ru-RU" sz="2000" b="1" dirty="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     имущества:</a:t>
            </a:r>
          </a:p>
          <a:p>
            <a:pPr lvl="0">
              <a:spcBef>
                <a:spcPts val="600"/>
              </a:spcBef>
            </a:pPr>
            <a:r>
              <a:rPr lang="ru-RU" sz="2000" b="1" dirty="0" smtClean="0">
                <a:solidFill>
                  <a:prstClr val="black"/>
                </a:solidFill>
                <a:latin typeface="Arial" pitchFamily="34" charset="0"/>
                <a:cs typeface="Arial" pitchFamily="34" charset="0"/>
              </a:rPr>
              <a:t>      РГИС МО,  портал «</a:t>
            </a:r>
            <a:r>
              <a:rPr lang="ru-RU" sz="2000" b="1" dirty="0" err="1" smtClean="0">
                <a:solidFill>
                  <a:prstClr val="black"/>
                </a:solidFill>
                <a:latin typeface="Arial" pitchFamily="34" charset="0"/>
                <a:cs typeface="Arial" pitchFamily="34" charset="0"/>
              </a:rPr>
              <a:t>Добродел</a:t>
            </a:r>
            <a:r>
              <a:rPr lang="ru-RU" sz="2000" b="1" dirty="0" smtClean="0">
                <a:solidFill>
                  <a:prstClr val="black"/>
                </a:solidFill>
                <a:latin typeface="Arial" pitchFamily="34" charset="0"/>
                <a:cs typeface="Arial" pitchFamily="34" charset="0"/>
              </a:rPr>
              <a:t>» -  «Общественная инвентаризация» </a:t>
            </a:r>
            <a:endParaRPr lang="ru-RU" sz="2000" dirty="0">
              <a:solidFill>
                <a:prstClr val="black"/>
              </a:solidFill>
              <a:latin typeface="Arial" pitchFamily="34" charset="0"/>
              <a:cs typeface="Arial" pitchFamily="34" charset="0"/>
            </a:endParaRPr>
          </a:p>
          <a:p>
            <a:pPr lvl="0">
              <a:spcBef>
                <a:spcPts val="300"/>
              </a:spcBef>
            </a:pPr>
            <a:r>
              <a:rPr lang="ru-RU" sz="2000" dirty="0" smtClean="0">
                <a:solidFill>
                  <a:prstClr val="black"/>
                </a:solidFill>
                <a:latin typeface="Arial" pitchFamily="34" charset="0"/>
                <a:cs typeface="Arial" pitchFamily="34" charset="0"/>
              </a:rPr>
              <a:t>  </a:t>
            </a:r>
            <a:endParaRPr lang="ru-RU" sz="2000" b="1" dirty="0" smtClean="0">
              <a:solidFill>
                <a:prstClr val="black"/>
              </a:solidFill>
              <a:latin typeface="Arial" pitchFamily="34" charset="0"/>
              <a:cs typeface="Arial" pitchFamily="34" charset="0"/>
            </a:endParaRPr>
          </a:p>
        </p:txBody>
      </p:sp>
      <p:sp>
        <p:nvSpPr>
          <p:cNvPr id="8" name="Прямоугольник 7"/>
          <p:cNvSpPr/>
          <p:nvPr/>
        </p:nvSpPr>
        <p:spPr>
          <a:xfrm>
            <a:off x="334819" y="4572197"/>
            <a:ext cx="9063181" cy="1092607"/>
          </a:xfrm>
          <a:prstGeom prst="rect">
            <a:avLst/>
          </a:prstGeom>
        </p:spPr>
        <p:txBody>
          <a:bodyPr wrap="square">
            <a:spAutoFit/>
          </a:bodyPr>
          <a:lstStyle/>
          <a:p>
            <a:pPr lvl="0" algn="just" fontAlgn="base">
              <a:spcBef>
                <a:spcPts val="300"/>
              </a:spcBef>
              <a:spcAft>
                <a:spcPct val="0"/>
              </a:spcAft>
              <a:buSzPct val="90000"/>
            </a:pPr>
            <a:r>
              <a:rPr lang="ru-RU" sz="2000" b="1" dirty="0" smtClean="0">
                <a:solidFill>
                  <a:prstClr val="black"/>
                </a:solidFill>
                <a:latin typeface="Arial" pitchFamily="34" charset="0"/>
                <a:cs typeface="Arial" pitchFamily="34" charset="0"/>
              </a:rPr>
              <a:t>3.  Поддержка закона «О государственной кадастровой оценке»,  </a:t>
            </a:r>
          </a:p>
          <a:p>
            <a:pPr lvl="0" algn="just" fontAlgn="base">
              <a:spcBef>
                <a:spcPts val="300"/>
              </a:spcBef>
              <a:spcAft>
                <a:spcPct val="0"/>
              </a:spcAft>
              <a:buSzPct val="90000"/>
            </a:pPr>
            <a:r>
              <a:rPr lang="ru-RU" sz="2000" b="1" dirty="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    создание института государственных кадастровых оценщиков в   </a:t>
            </a:r>
          </a:p>
          <a:p>
            <a:pPr lvl="0" algn="just" fontAlgn="base">
              <a:spcBef>
                <a:spcPts val="300"/>
              </a:spcBef>
              <a:spcAft>
                <a:spcPct val="0"/>
              </a:spcAft>
              <a:buSzPct val="90000"/>
            </a:pPr>
            <a:r>
              <a:rPr lang="ru-RU" sz="2000" b="1" dirty="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    Московской области</a:t>
            </a:r>
            <a:endParaRPr lang="ru-RU" sz="2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5410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77091" y="289785"/>
            <a:ext cx="9166905" cy="338554"/>
          </a:xfrm>
        </p:spPr>
        <p:txBody>
          <a:bodyPr/>
          <a:lstStyle/>
          <a:p>
            <a:pPr algn="ctr">
              <a:spcBef>
                <a:spcPts val="600"/>
              </a:spcBef>
            </a:pPr>
            <a:r>
              <a:rPr lang="ru-RU" dirty="0" smtClean="0"/>
              <a:t> </a:t>
            </a:r>
            <a:r>
              <a:rPr lang="ru-RU" kern="1200" cap="all" dirty="0" smtClean="0">
                <a:solidFill>
                  <a:prstClr val="black"/>
                </a:solidFill>
                <a:latin typeface="Arial" panose="020B0604020202020204" pitchFamily="34" charset="0"/>
                <a:ea typeface="+mj-ea"/>
                <a:cs typeface="Arial" panose="020B0604020202020204" pitchFamily="34" charset="0"/>
              </a:rPr>
              <a:t> земельные участки – налоговая база по оценке  2013</a:t>
            </a:r>
            <a:r>
              <a:rPr lang="ru-RU" sz="1400" kern="1200" cap="all" dirty="0">
                <a:solidFill>
                  <a:prstClr val="black"/>
                </a:solidFill>
                <a:latin typeface="Arial" panose="020B0604020202020204" pitchFamily="34" charset="0"/>
                <a:ea typeface="+mj-ea"/>
                <a:cs typeface="Arial" panose="020B0604020202020204" pitchFamily="34" charset="0"/>
              </a:rPr>
              <a:t>г</a:t>
            </a:r>
            <a:endParaRPr lang="ru-RU" kern="1200" cap="all" dirty="0">
              <a:solidFill>
                <a:prstClr val="black"/>
              </a:solidFill>
              <a:latin typeface="Arial" panose="020B0604020202020204" pitchFamily="34" charset="0"/>
              <a:ea typeface="+mj-ea"/>
              <a:cs typeface="Arial" panose="020B0604020202020204" pitchFamily="34" charset="0"/>
            </a:endParaRPr>
          </a:p>
        </p:txBody>
      </p:sp>
      <p:sp>
        <p:nvSpPr>
          <p:cNvPr id="18" name="Скругленный прямоугольник 7"/>
          <p:cNvSpPr/>
          <p:nvPr/>
        </p:nvSpPr>
        <p:spPr bwMode="auto">
          <a:xfrm>
            <a:off x="9278564" y="6275054"/>
            <a:ext cx="392911" cy="389169"/>
          </a:xfrm>
          <a:prstGeom prst="ellipse">
            <a:avLst/>
          </a:prstGeom>
          <a:solidFill>
            <a:srgbClr val="7F7F7F"/>
          </a:solidFill>
          <a:ln w="19050">
            <a:solidFill>
              <a:schemeClr val="tx1">
                <a:lumMod val="50000"/>
                <a:lumOff val="50000"/>
              </a:schemeClr>
            </a:solidFill>
            <a:round/>
            <a:headEnd/>
            <a:tailEnd/>
          </a:ln>
          <a:effectLst>
            <a:outerShdw blurRad="63500" dist="40186" dir="4303642" algn="ctr" rotWithShape="0">
              <a:schemeClr val="tx1">
                <a:alpha val="75000"/>
              </a:schemeClr>
            </a:outerShdw>
          </a:effectLst>
        </p:spPr>
        <p:txBody>
          <a:bodyPr lIns="0" tIns="0" rIns="0" bIns="0" anchor="ctr"/>
          <a:lstStyle/>
          <a:p>
            <a:pPr algn="ctr"/>
            <a:r>
              <a:rPr lang="ru-RU" sz="2000" b="1" dirty="0">
                <a:solidFill>
                  <a:prstClr val="white"/>
                </a:solidFill>
              </a:rPr>
              <a:t>1</a:t>
            </a:r>
          </a:p>
        </p:txBody>
      </p:sp>
      <p:graphicFrame>
        <p:nvGraphicFramePr>
          <p:cNvPr id="20" name="Таблица 19"/>
          <p:cNvGraphicFramePr>
            <a:graphicFrameLocks noGrp="1"/>
          </p:cNvGraphicFramePr>
          <p:nvPr>
            <p:extLst>
              <p:ext uri="{D42A27DB-BD31-4B8C-83A1-F6EECF244321}">
                <p14:modId xmlns:p14="http://schemas.microsoft.com/office/powerpoint/2010/main" val="868113030"/>
              </p:ext>
            </p:extLst>
          </p:nvPr>
        </p:nvGraphicFramePr>
        <p:xfrm>
          <a:off x="626390" y="1281379"/>
          <a:ext cx="8923051" cy="3688080"/>
        </p:xfrm>
        <a:graphic>
          <a:graphicData uri="http://schemas.openxmlformats.org/drawingml/2006/table">
            <a:tbl>
              <a:tblPr firstRow="1" bandRow="1">
                <a:tableStyleId>{5C22544A-7EE6-4342-B048-85BDC9FD1C3A}</a:tableStyleId>
              </a:tblPr>
              <a:tblGrid>
                <a:gridCol w="694373"/>
                <a:gridCol w="3105075"/>
                <a:gridCol w="1776700"/>
                <a:gridCol w="1474971"/>
                <a:gridCol w="1871932"/>
              </a:tblGrid>
              <a:tr h="1310640">
                <a:tc>
                  <a:txBody>
                    <a:bodyPr/>
                    <a:lstStyle/>
                    <a:p>
                      <a:pPr algn="ctr"/>
                      <a:r>
                        <a:rPr lang="ru-RU" sz="2000" b="0" kern="1200" dirty="0" smtClean="0">
                          <a:solidFill>
                            <a:srgbClr val="000000"/>
                          </a:solidFill>
                          <a:latin typeface="+mn-lt"/>
                          <a:ea typeface="+mn-ea"/>
                          <a:cs typeface="+mn-cs"/>
                        </a:rPr>
                        <a:t>№ п/п</a:t>
                      </a:r>
                      <a:endParaRPr lang="ru-RU" sz="2000" b="0" kern="1200" dirty="0">
                        <a:solidFill>
                          <a:srgbClr val="000000"/>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kern="1200" dirty="0" smtClean="0">
                          <a:solidFill>
                            <a:srgbClr val="000000"/>
                          </a:solidFill>
                          <a:latin typeface="+mn-lt"/>
                          <a:ea typeface="+mn-ea"/>
                          <a:cs typeface="+mn-cs"/>
                        </a:rPr>
                        <a:t>Категория</a:t>
                      </a:r>
                      <a:endParaRPr lang="ru-RU" sz="2000" b="0" kern="1200" dirty="0">
                        <a:solidFill>
                          <a:srgbClr val="00000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smtClean="0">
                          <a:solidFill>
                            <a:srgbClr val="000000"/>
                          </a:solidFill>
                        </a:rPr>
                        <a:t>Количество участков</a:t>
                      </a:r>
                      <a:endParaRPr lang="ru-RU" sz="20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Площадь,</a:t>
                      </a:r>
                    </a:p>
                    <a:p>
                      <a:pPr algn="ctr"/>
                      <a:r>
                        <a:rPr lang="ru-RU" b="0" baseline="0" dirty="0" smtClean="0">
                          <a:solidFill>
                            <a:schemeClr val="tx1"/>
                          </a:solidFill>
                        </a:rPr>
                        <a:t> тыс. га</a:t>
                      </a:r>
                      <a:endParaRPr lang="ru-RU"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900" b="0" dirty="0" smtClean="0">
                          <a:solidFill>
                            <a:srgbClr val="000000"/>
                          </a:solidFill>
                          <a:effectLst/>
                        </a:rPr>
                        <a:t>Доведение </a:t>
                      </a:r>
                      <a:br>
                        <a:rPr lang="ru-RU" sz="1900" b="0" dirty="0" smtClean="0">
                          <a:solidFill>
                            <a:srgbClr val="000000"/>
                          </a:solidFill>
                          <a:effectLst/>
                        </a:rPr>
                      </a:br>
                      <a:r>
                        <a:rPr lang="ru-RU" sz="1900" b="0" dirty="0" smtClean="0">
                          <a:solidFill>
                            <a:srgbClr val="000000"/>
                          </a:solidFill>
                          <a:effectLst/>
                        </a:rPr>
                        <a:t>до рыночных цен</a:t>
                      </a:r>
                      <a:r>
                        <a:rPr lang="ru-RU" sz="1900" b="0" baseline="0" dirty="0" smtClean="0">
                          <a:solidFill>
                            <a:srgbClr val="000000"/>
                          </a:solidFill>
                          <a:effectLst/>
                        </a:rPr>
                        <a:t>, рост</a:t>
                      </a:r>
                      <a:endParaRPr lang="ru-RU" sz="1900" b="0" dirty="0">
                        <a:solidFill>
                          <a:srgbClr val="000000"/>
                        </a:solidFill>
                        <a:effectLst/>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000" b="0" dirty="0" smtClean="0"/>
                        <a:t>1</a:t>
                      </a:r>
                      <a:endParaRPr lang="ru-RU" sz="2000" b="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b="0" dirty="0" smtClean="0"/>
                        <a:t>Населенные пункты</a:t>
                      </a:r>
                      <a:endParaRPr lang="ru-RU" sz="20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2000" b="0" dirty="0" smtClean="0"/>
                        <a:t>1 912 746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2000" b="0" dirty="0" smtClean="0">
                          <a:latin typeface="Arial" pitchFamily="34" charset="0"/>
                          <a:cs typeface="Arial" pitchFamily="34" charset="0"/>
                        </a:rPr>
                        <a:t>500,0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2000" b="0" dirty="0" smtClean="0"/>
                        <a:t>60%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ru-RU" sz="2000" b="0" dirty="0" smtClean="0"/>
                        <a:t>2</a:t>
                      </a:r>
                      <a:endParaRPr lang="ru-RU" sz="2000" b="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b="0" dirty="0" smtClean="0"/>
                        <a:t>Промышленности</a:t>
                      </a:r>
                      <a:endParaRPr lang="ru-RU" sz="20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36 100</a:t>
                      </a:r>
                      <a:endParaRPr lang="ru-RU" sz="20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pitchFamily="34" charset="0"/>
                          <a:cs typeface="Arial" pitchFamily="34" charset="0"/>
                        </a:rPr>
                        <a:t>256,6</a:t>
                      </a:r>
                      <a:endParaRPr lang="ru-RU" sz="2000" b="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30%</a:t>
                      </a:r>
                      <a:endParaRPr lang="ru-RU" sz="2000" b="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ru-RU" sz="2000" b="0" dirty="0" smtClean="0"/>
                        <a:t>3</a:t>
                      </a:r>
                      <a:endParaRPr lang="ru-RU" sz="2000" b="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b="0" dirty="0" err="1" smtClean="0"/>
                        <a:t>Сельхозназначения</a:t>
                      </a:r>
                      <a:endParaRPr lang="ru-RU" sz="20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63 803</a:t>
                      </a:r>
                      <a:endParaRPr lang="ru-RU" sz="20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pitchFamily="34" charset="0"/>
                          <a:cs typeface="Arial" pitchFamily="34" charset="0"/>
                        </a:rPr>
                        <a:t>2 020,6</a:t>
                      </a:r>
                      <a:endParaRPr lang="ru-RU" sz="2000" b="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70%</a:t>
                      </a:r>
                      <a:endParaRPr lang="ru-RU" sz="2000" b="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ru-RU" sz="2000" b="0" baseline="0" dirty="0" smtClean="0"/>
                        <a:t>4</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b="0" dirty="0" smtClean="0"/>
                        <a:t>Садоводство,</a:t>
                      </a:r>
                      <a:r>
                        <a:rPr lang="ru-RU" sz="2000" b="0" baseline="0" dirty="0" smtClean="0"/>
                        <a:t> дачи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1 314 334</a:t>
                      </a:r>
                      <a:endParaRPr lang="ru-RU" sz="20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pitchFamily="34" charset="0"/>
                          <a:cs typeface="Arial" pitchFamily="34" charset="0"/>
                        </a:rPr>
                        <a:t>198,3</a:t>
                      </a:r>
                      <a:endParaRPr lang="ru-RU" sz="2000" b="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50%</a:t>
                      </a:r>
                      <a:endParaRPr lang="ru-RU" sz="2000" b="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ru-RU" sz="2000" b="0" baseline="0" dirty="0" smtClean="0"/>
                        <a:t>5</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b="0" baseline="0" dirty="0" smtClean="0"/>
                        <a:t>Рекреация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3 850</a:t>
                      </a:r>
                      <a:endParaRPr lang="ru-RU" sz="20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pitchFamily="34" charset="0"/>
                          <a:cs typeface="Arial" pitchFamily="34" charset="0"/>
                        </a:rPr>
                        <a:t>73,5 </a:t>
                      </a:r>
                      <a:endParaRPr lang="ru-RU" sz="2000" b="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t>20%</a:t>
                      </a:r>
                      <a:endParaRPr lang="ru-RU" sz="2000" b="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ru-RU" sz="2000" b="0" baseline="0" dirty="0" smtClean="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ru-RU" sz="2000" b="1" baseline="0" dirty="0" smtClean="0"/>
                        <a:t>ИТОГО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ru-RU" sz="2000" b="1" dirty="0" smtClean="0"/>
                        <a:t>3,3 млн.</a:t>
                      </a:r>
                      <a:endParaRPr lang="ru-RU" sz="2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ru-RU" b="1" dirty="0" smtClean="0"/>
                        <a:t>      3 049</a:t>
                      </a:r>
                      <a:endParaRPr lang="ru-R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ru-RU" sz="2000" b="1" dirty="0" smtClean="0"/>
                        <a:t>42%</a:t>
                      </a:r>
                      <a:endParaRPr lang="ru-RU" sz="2000" b="1"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AutoShape 13"/>
          <p:cNvSpPr>
            <a:spLocks noChangeArrowheads="1"/>
          </p:cNvSpPr>
          <p:nvPr/>
        </p:nvSpPr>
        <p:spPr bwMode="auto">
          <a:xfrm>
            <a:off x="582022" y="5077429"/>
            <a:ext cx="8781260" cy="764572"/>
          </a:xfrm>
          <a:prstGeom prst="rect">
            <a:avLst/>
          </a:prstGeom>
          <a:noFill/>
          <a:ln w="12700">
            <a:noFill/>
            <a:round/>
            <a:headEnd/>
            <a:tailEnd/>
          </a:ln>
          <a:effectLst/>
        </p:spPr>
        <p:txBody>
          <a:bodyPr lIns="72000" tIns="0" rIns="72000" bIns="0" anchor="t" anchorCtr="0"/>
          <a:lstStyle/>
          <a:p>
            <a:pPr lvl="0" algn="just" fontAlgn="base">
              <a:spcBef>
                <a:spcPts val="300"/>
              </a:spcBef>
              <a:spcAft>
                <a:spcPct val="0"/>
              </a:spcAft>
              <a:buSzPct val="90000"/>
            </a:pPr>
            <a:r>
              <a:rPr lang="ru-RU" sz="2200" dirty="0" smtClean="0">
                <a:solidFill>
                  <a:prstClr val="black"/>
                </a:solidFill>
                <a:latin typeface="Arial" pitchFamily="34" charset="0"/>
                <a:cs typeface="Arial" pitchFamily="34" charset="0"/>
              </a:rPr>
              <a:t>Вывод: в среднем кадастровая стоимость земли увеличена 	</a:t>
            </a:r>
            <a:r>
              <a:rPr lang="ru-RU" sz="2200" dirty="0">
                <a:solidFill>
                  <a:prstClr val="black"/>
                </a:solidFill>
                <a:latin typeface="Arial" pitchFamily="34" charset="0"/>
                <a:cs typeface="Arial" pitchFamily="34" charset="0"/>
              </a:rPr>
              <a:t> </a:t>
            </a:r>
            <a:r>
              <a:rPr lang="ru-RU" sz="2200" dirty="0" smtClean="0">
                <a:solidFill>
                  <a:prstClr val="black"/>
                </a:solidFill>
                <a:latin typeface="Arial" pitchFamily="34" charset="0"/>
                <a:cs typeface="Arial" pitchFamily="34" charset="0"/>
              </a:rPr>
              <a:t>  	 до рыночной стоимости на 42%</a:t>
            </a:r>
            <a:endParaRPr lang="en-US" sz="2200" dirty="0" smtClean="0">
              <a:solidFill>
                <a:prstClr val="black"/>
              </a:solidFill>
              <a:latin typeface="Arial" pitchFamily="34" charset="0"/>
              <a:cs typeface="Arial" pitchFamily="34" charset="0"/>
            </a:endParaRPr>
          </a:p>
          <a:p>
            <a:pPr lvl="0" algn="just" fontAlgn="base">
              <a:spcBef>
                <a:spcPts val="300"/>
              </a:spcBef>
              <a:spcAft>
                <a:spcPct val="0"/>
              </a:spcAft>
              <a:buSzPct val="90000"/>
            </a:pPr>
            <a:endParaRPr lang="ru-RU" sz="2200" dirty="0">
              <a:solidFill>
                <a:prstClr val="black"/>
              </a:solidFill>
              <a:latin typeface="Arial" pitchFamily="34" charset="0"/>
              <a:cs typeface="Arial" pitchFamily="34" charset="0"/>
            </a:endParaRPr>
          </a:p>
        </p:txBody>
      </p:sp>
      <p:sp>
        <p:nvSpPr>
          <p:cNvPr id="6" name="TextBox 5"/>
          <p:cNvSpPr txBox="1"/>
          <p:nvPr/>
        </p:nvSpPr>
        <p:spPr>
          <a:xfrm>
            <a:off x="714860" y="636412"/>
            <a:ext cx="8563555" cy="707886"/>
          </a:xfrm>
          <a:prstGeom prst="rect">
            <a:avLst/>
          </a:prstGeom>
          <a:noFill/>
          <a:ln>
            <a:noFill/>
          </a:ln>
        </p:spPr>
        <p:txBody>
          <a:bodyPr wrap="square" rtlCol="0">
            <a:spAutoFit/>
          </a:bodyPr>
          <a:lstStyle/>
          <a:p>
            <a:pPr algn="ctr"/>
            <a:r>
              <a:rPr lang="ru-RU" sz="2000" dirty="0" smtClean="0">
                <a:latin typeface="Arial" pitchFamily="34" charset="0"/>
                <a:cs typeface="Arial" pitchFamily="34" charset="0"/>
              </a:rPr>
              <a:t>Общее количество </a:t>
            </a:r>
            <a:r>
              <a:rPr lang="ru-RU" sz="2000" dirty="0">
                <a:latin typeface="Arial" pitchFamily="34" charset="0"/>
                <a:cs typeface="Arial" pitchFamily="34" charset="0"/>
              </a:rPr>
              <a:t>в</a:t>
            </a:r>
            <a:r>
              <a:rPr lang="ru-RU" sz="2000" dirty="0" smtClean="0">
                <a:latin typeface="Arial" pitchFamily="34" charset="0"/>
                <a:cs typeface="Arial" pitchFamily="34" charset="0"/>
              </a:rPr>
              <a:t> федеральном кадастре – </a:t>
            </a:r>
            <a:r>
              <a:rPr lang="en-US" sz="2000" b="1" dirty="0" smtClean="0">
                <a:latin typeface="Arial" pitchFamily="34" charset="0"/>
                <a:cs typeface="Arial" pitchFamily="34" charset="0"/>
              </a:rPr>
              <a:t> 3</a:t>
            </a:r>
            <a:r>
              <a:rPr lang="ru-RU" sz="2000" b="1" dirty="0" smtClean="0">
                <a:latin typeface="Arial" pitchFamily="34" charset="0"/>
                <a:cs typeface="Arial" pitchFamily="34" charset="0"/>
              </a:rPr>
              <a:t>,3 млн.</a:t>
            </a:r>
          </a:p>
          <a:p>
            <a:pPr algn="ctr"/>
            <a:r>
              <a:rPr lang="ru-RU" sz="2000" dirty="0" smtClean="0">
                <a:latin typeface="Arial" pitchFamily="34" charset="0"/>
                <a:cs typeface="Arial" pitchFamily="34" charset="0"/>
              </a:rPr>
              <a:t> (</a:t>
            </a:r>
            <a:r>
              <a:rPr lang="en-US" sz="2000" dirty="0" smtClean="0">
                <a:latin typeface="Arial" pitchFamily="34" charset="0"/>
                <a:cs typeface="Arial" pitchFamily="34" charset="0"/>
              </a:rPr>
              <a:t>7</a:t>
            </a:r>
            <a:r>
              <a:rPr lang="ru-RU" sz="2000" dirty="0" smtClean="0">
                <a:latin typeface="Arial" pitchFamily="34" charset="0"/>
                <a:cs typeface="Arial" pitchFamily="34" charset="0"/>
              </a:rPr>
              <a:t>% от РФ – № 1 по количеству учтенных </a:t>
            </a:r>
            <a:r>
              <a:rPr lang="ru-RU" sz="2000" dirty="0" err="1" smtClean="0">
                <a:latin typeface="Arial" pitchFamily="34" charset="0"/>
                <a:cs typeface="Arial" pitchFamily="34" charset="0"/>
              </a:rPr>
              <a:t>зем.участков</a:t>
            </a:r>
            <a:r>
              <a:rPr lang="ru-RU" sz="2000" dirty="0" smtClean="0">
                <a:latin typeface="Arial" pitchFamily="34" charset="0"/>
                <a:cs typeface="Arial" pitchFamily="34" charset="0"/>
              </a:rPr>
              <a:t>) </a:t>
            </a:r>
            <a:endParaRPr lang="ru-RU" sz="2000" dirty="0"/>
          </a:p>
        </p:txBody>
      </p:sp>
    </p:spTree>
    <p:extLst>
      <p:ext uri="{BB962C8B-B14F-4D97-AF65-F5344CB8AC3E}">
        <p14:creationId xmlns:p14="http://schemas.microsoft.com/office/powerpoint/2010/main" val="119721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азвание 1"/>
          <p:cNvSpPr txBox="1">
            <a:spLocks/>
          </p:cNvSpPr>
          <p:nvPr/>
        </p:nvSpPr>
        <p:spPr>
          <a:xfrm>
            <a:off x="992457" y="166475"/>
            <a:ext cx="8639827" cy="513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200" b="1" kern="0" cap="all" dirty="0">
                <a:solidFill>
                  <a:sysClr val="windowText" lastClr="000000"/>
                </a:solidFill>
                <a:latin typeface="Arial"/>
                <a:ea typeface="Arial" charset="0"/>
                <a:cs typeface="Arial"/>
              </a:rPr>
              <a:t>недостатки кадастровой оценки</a:t>
            </a:r>
          </a:p>
        </p:txBody>
      </p:sp>
      <p:sp>
        <p:nvSpPr>
          <p:cNvPr id="8" name="AutoShape 13"/>
          <p:cNvSpPr>
            <a:spLocks noChangeArrowheads="1"/>
          </p:cNvSpPr>
          <p:nvPr/>
        </p:nvSpPr>
        <p:spPr bwMode="auto">
          <a:xfrm>
            <a:off x="439052" y="917860"/>
            <a:ext cx="8843169" cy="3365504"/>
          </a:xfrm>
          <a:prstGeom prst="rect">
            <a:avLst/>
          </a:prstGeom>
          <a:noFill/>
          <a:ln w="12700">
            <a:solidFill>
              <a:schemeClr val="tx1"/>
            </a:solidFill>
            <a:round/>
            <a:headEnd/>
            <a:tailEnd/>
          </a:ln>
          <a:effectLst/>
        </p:spPr>
        <p:txBody>
          <a:bodyPr lIns="72000" tIns="0" rIns="72000" bIns="0" anchor="t" anchorCtr="0"/>
          <a:lstStyle/>
          <a:p>
            <a:pPr defTabSz="914400">
              <a:spcBef>
                <a:spcPts val="600"/>
              </a:spcBef>
            </a:pPr>
            <a:r>
              <a:rPr lang="ru-RU" sz="2000" dirty="0" smtClean="0">
                <a:solidFill>
                  <a:prstClr val="black"/>
                </a:solidFill>
                <a:latin typeface="Arial" panose="020B0604020202020204" pitchFamily="34" charset="0"/>
                <a:cs typeface="Arial" panose="020B0604020202020204" pitchFamily="34" charset="0"/>
              </a:rPr>
              <a:t>1. Низкое качество исходных данных о земельных участках и ОКС:</a:t>
            </a:r>
          </a:p>
          <a:p>
            <a:pPr marL="342900" indent="12700" defTabSz="914400">
              <a:spcBef>
                <a:spcPts val="600"/>
              </a:spcBef>
              <a:buFont typeface="Arial" panose="020B0604020202020204" pitchFamily="34" charset="0"/>
              <a:buChar char="•"/>
            </a:pPr>
            <a:r>
              <a:rPr lang="ru-RU" sz="2000" dirty="0" smtClean="0">
                <a:solidFill>
                  <a:prstClr val="black"/>
                </a:solidFill>
                <a:latin typeface="Arial" panose="020B0604020202020204" pitchFamily="34" charset="0"/>
                <a:cs typeface="Arial" panose="020B0604020202020204" pitchFamily="34" charset="0"/>
              </a:rPr>
              <a:t> 46% ЗУ без  границ</a:t>
            </a:r>
          </a:p>
          <a:p>
            <a:pPr marL="342900" indent="12700" defTabSz="914400">
              <a:spcBef>
                <a:spcPts val="600"/>
              </a:spcBef>
              <a:buFont typeface="Arial" panose="020B0604020202020204" pitchFamily="34" charset="0"/>
              <a:buChar char="•"/>
            </a:pPr>
            <a:r>
              <a:rPr lang="ru-RU" sz="2000" dirty="0">
                <a:solidFill>
                  <a:prstClr val="black"/>
                </a:solidFill>
                <a:latin typeface="Arial" panose="020B0604020202020204" pitchFamily="34" charset="0"/>
                <a:cs typeface="Arial" panose="020B0604020202020204" pitchFamily="34" charset="0"/>
              </a:rPr>
              <a:t> </a:t>
            </a:r>
            <a:r>
              <a:rPr lang="ru-RU" sz="2000" dirty="0" smtClean="0">
                <a:solidFill>
                  <a:prstClr val="black"/>
                </a:solidFill>
                <a:latin typeface="Arial" panose="020B0604020202020204" pitchFamily="34" charset="0"/>
                <a:cs typeface="Arial" panose="020B0604020202020204" pitchFamily="34" charset="0"/>
              </a:rPr>
              <a:t>неправильное указание цифрового кода адресной части </a:t>
            </a:r>
            <a:r>
              <a:rPr lang="ru-RU" sz="2000" dirty="0">
                <a:solidFill>
                  <a:prstClr val="black"/>
                </a:solidFill>
                <a:latin typeface="Arial" panose="020B0604020202020204" pitchFamily="34" charset="0"/>
                <a:cs typeface="Arial" panose="020B0604020202020204" pitchFamily="34" charset="0"/>
              </a:rPr>
              <a:t>(КЛАДР</a:t>
            </a:r>
            <a:r>
              <a:rPr lang="ru-RU" sz="2000" dirty="0" smtClean="0">
                <a:solidFill>
                  <a:prstClr val="black"/>
                </a:solidFill>
                <a:latin typeface="Arial" panose="020B0604020202020204" pitchFamily="34" charset="0"/>
                <a:cs typeface="Arial" panose="020B0604020202020204" pitchFamily="34" charset="0"/>
              </a:rPr>
              <a:t>),   </a:t>
            </a:r>
          </a:p>
          <a:p>
            <a:pPr marL="342900" defTabSz="914400">
              <a:spcBef>
                <a:spcPts val="600"/>
              </a:spcBef>
            </a:pPr>
            <a:r>
              <a:rPr lang="ru-RU" sz="2000" dirty="0">
                <a:solidFill>
                  <a:prstClr val="black"/>
                </a:solidFill>
                <a:latin typeface="Arial" panose="020B0604020202020204" pitchFamily="34" charset="0"/>
                <a:cs typeface="Arial" panose="020B0604020202020204" pitchFamily="34" charset="0"/>
              </a:rPr>
              <a:t> </a:t>
            </a:r>
            <a:r>
              <a:rPr lang="ru-RU" sz="2000" dirty="0" smtClean="0">
                <a:solidFill>
                  <a:prstClr val="black"/>
                </a:solidFill>
                <a:latin typeface="Arial" panose="020B0604020202020204" pitchFamily="34" charset="0"/>
                <a:cs typeface="Arial" panose="020B0604020202020204" pitchFamily="34" charset="0"/>
              </a:rPr>
              <a:t> привязка к  местоположению</a:t>
            </a:r>
            <a:endParaRPr lang="ru-RU" sz="2000" dirty="0">
              <a:solidFill>
                <a:prstClr val="black"/>
              </a:solidFill>
              <a:latin typeface="Arial" panose="020B0604020202020204" pitchFamily="34" charset="0"/>
              <a:cs typeface="Arial" panose="020B0604020202020204" pitchFamily="34" charset="0"/>
            </a:endParaRPr>
          </a:p>
          <a:p>
            <a:pPr marL="342900" indent="12700" defTabSz="914400">
              <a:spcBef>
                <a:spcPts val="600"/>
              </a:spcBef>
              <a:buFont typeface="Arial" panose="020B0604020202020204" pitchFamily="34" charset="0"/>
              <a:buChar char="•"/>
            </a:pPr>
            <a:r>
              <a:rPr lang="ru-RU" sz="2000" dirty="0" smtClean="0">
                <a:solidFill>
                  <a:prstClr val="black"/>
                </a:solidFill>
                <a:latin typeface="Arial" panose="020B0604020202020204" pitchFamily="34" charset="0"/>
                <a:cs typeface="Arial" panose="020B0604020202020204" pitchFamily="34" charset="0"/>
              </a:rPr>
              <a:t> неоднозначность ВРИ (комплексная застройка вместо ИЖС)</a:t>
            </a:r>
          </a:p>
          <a:p>
            <a:pPr marL="342900" indent="12700" defTabSz="914400">
              <a:spcBef>
                <a:spcPts val="600"/>
              </a:spcBef>
              <a:buFont typeface="Arial" panose="020B0604020202020204" pitchFamily="34" charset="0"/>
              <a:buChar char="•"/>
            </a:pPr>
            <a:r>
              <a:rPr lang="ru-RU" sz="2000" dirty="0">
                <a:solidFill>
                  <a:prstClr val="black"/>
                </a:solidFill>
                <a:latin typeface="Arial" panose="020B0604020202020204" pitchFamily="34" charset="0"/>
                <a:cs typeface="Arial" panose="020B0604020202020204" pitchFamily="34" charset="0"/>
              </a:rPr>
              <a:t> </a:t>
            </a:r>
            <a:r>
              <a:rPr lang="ru-RU" sz="2000" dirty="0" smtClean="0">
                <a:solidFill>
                  <a:prstClr val="black"/>
                </a:solidFill>
                <a:latin typeface="Arial" panose="020B0604020202020204" pitchFamily="34" charset="0"/>
                <a:cs typeface="Arial" panose="020B0604020202020204" pitchFamily="34" charset="0"/>
              </a:rPr>
              <a:t>нет учета физического износа, фактического состояния и координат привязки  ОКС на земельном участке</a:t>
            </a:r>
          </a:p>
          <a:p>
            <a:pPr marL="342900" indent="12700" defTabSz="914400">
              <a:spcBef>
                <a:spcPts val="600"/>
              </a:spcBef>
              <a:buFont typeface="Arial" panose="020B0604020202020204" pitchFamily="34" charset="0"/>
              <a:buChar char="•"/>
            </a:pPr>
            <a:r>
              <a:rPr lang="ru-RU" sz="2000" dirty="0" smtClean="0">
                <a:solidFill>
                  <a:prstClr val="black"/>
                </a:solidFill>
                <a:latin typeface="Arial" panose="020B0604020202020204" pitchFamily="34" charset="0"/>
                <a:cs typeface="Arial" panose="020B0604020202020204" pitchFamily="34" charset="0"/>
              </a:rPr>
              <a:t> отсутствие достоверной информации о </a:t>
            </a:r>
            <a:r>
              <a:rPr lang="ru-RU" sz="2000" dirty="0" err="1" smtClean="0">
                <a:solidFill>
                  <a:prstClr val="black"/>
                </a:solidFill>
                <a:latin typeface="Arial" panose="020B0604020202020204" pitchFamily="34" charset="0"/>
                <a:cs typeface="Arial" panose="020B0604020202020204" pitchFamily="34" charset="0"/>
              </a:rPr>
              <a:t>ценообразующих</a:t>
            </a:r>
            <a:r>
              <a:rPr lang="ru-RU" sz="2000" dirty="0" smtClean="0">
                <a:solidFill>
                  <a:prstClr val="black"/>
                </a:solidFill>
                <a:latin typeface="Arial" panose="020B0604020202020204" pitchFamily="34" charset="0"/>
                <a:cs typeface="Arial" panose="020B0604020202020204" pitchFamily="34" charset="0"/>
              </a:rPr>
              <a:t> рыночных факторах (энергоснабжение, транспортная доступность и т.п.)</a:t>
            </a:r>
            <a:endParaRPr lang="ru-RU" sz="2000" dirty="0">
              <a:solidFill>
                <a:prstClr val="black"/>
              </a:solidFill>
              <a:latin typeface="Arial" panose="020B0604020202020204" pitchFamily="34" charset="0"/>
              <a:cs typeface="Arial" panose="020B0604020202020204" pitchFamily="34" charset="0"/>
            </a:endParaRPr>
          </a:p>
        </p:txBody>
      </p:sp>
      <p:sp>
        <p:nvSpPr>
          <p:cNvPr id="11" name="AutoShape 13"/>
          <p:cNvSpPr>
            <a:spLocks noChangeArrowheads="1"/>
          </p:cNvSpPr>
          <p:nvPr/>
        </p:nvSpPr>
        <p:spPr bwMode="auto">
          <a:xfrm>
            <a:off x="507839" y="4468091"/>
            <a:ext cx="8913252" cy="815398"/>
          </a:xfrm>
          <a:prstGeom prst="rect">
            <a:avLst/>
          </a:prstGeom>
          <a:noFill/>
          <a:ln w="12700">
            <a:solidFill>
              <a:srgbClr val="000000"/>
            </a:solidFill>
            <a:round/>
            <a:headEnd/>
            <a:tailEnd/>
          </a:ln>
          <a:effectLst/>
        </p:spPr>
        <p:txBody>
          <a:bodyPr lIns="72000" tIns="0" rIns="72000" bIns="0" anchor="t" anchorCtr="0"/>
          <a:lstStyle/>
          <a:p>
            <a:pPr marL="266700" indent="-266700" defTabSz="914400">
              <a:spcBef>
                <a:spcPts val="600"/>
              </a:spcBef>
            </a:pPr>
            <a:r>
              <a:rPr lang="ru-RU" sz="2000" dirty="0" smtClean="0">
                <a:solidFill>
                  <a:prstClr val="black"/>
                </a:solidFill>
                <a:latin typeface="Arial" panose="020B0604020202020204" pitchFamily="34" charset="0"/>
                <a:cs typeface="Arial" panose="020B0604020202020204" pitchFamily="34" charset="0"/>
              </a:rPr>
              <a:t>2. Метод массовой кадастровой оценки не учитывает индивидуальные особенности объектов (отклонение от рынка 30-70%)</a:t>
            </a:r>
            <a:endParaRPr lang="ru-RU" sz="2000" dirty="0">
              <a:solidFill>
                <a:prstClr val="black"/>
              </a:solidFill>
              <a:latin typeface="Arial" panose="020B0604020202020204" pitchFamily="34" charset="0"/>
              <a:cs typeface="Arial" panose="020B0604020202020204" pitchFamily="34" charset="0"/>
            </a:endParaRPr>
          </a:p>
        </p:txBody>
      </p:sp>
      <p:sp>
        <p:nvSpPr>
          <p:cNvPr id="13" name="AutoShape 13"/>
          <p:cNvSpPr>
            <a:spLocks noChangeArrowheads="1"/>
          </p:cNvSpPr>
          <p:nvPr/>
        </p:nvSpPr>
        <p:spPr bwMode="auto">
          <a:xfrm>
            <a:off x="414923" y="5486400"/>
            <a:ext cx="9076155" cy="863600"/>
          </a:xfrm>
          <a:prstGeom prst="roundRect">
            <a:avLst>
              <a:gd name="adj" fmla="val 6612"/>
            </a:avLst>
          </a:prstGeom>
          <a:solidFill>
            <a:schemeClr val="bg1"/>
          </a:solidFill>
          <a:ln w="12700">
            <a:solidFill>
              <a:srgbClr val="000000"/>
            </a:solidFill>
            <a:round/>
            <a:headEnd/>
            <a:tailEnd/>
          </a:ln>
          <a:effectLst>
            <a:outerShdw blurRad="63500" dist="38099" dir="2700000" algn="ctr" rotWithShape="0">
              <a:schemeClr val="bg1">
                <a:lumMod val="65000"/>
                <a:alpha val="75000"/>
              </a:schemeClr>
            </a:outerShdw>
          </a:effectLst>
        </p:spPr>
        <p:txBody>
          <a:bodyPr lIns="72000" tIns="0" rIns="36000" bIns="0" anchor="ctr" anchorCtr="0"/>
          <a:lstStyle/>
          <a:p>
            <a:pPr defTabSz="914400" fontAlgn="base">
              <a:spcBef>
                <a:spcPts val="1200"/>
              </a:spcBef>
              <a:spcAft>
                <a:spcPct val="0"/>
              </a:spcAft>
              <a:buSzPct val="90000"/>
            </a:pPr>
            <a:endParaRPr lang="ru-RU" b="1" dirty="0">
              <a:solidFill>
                <a:srgbClr val="000000"/>
              </a:solidFill>
              <a:latin typeface="Arial" charset="0"/>
              <a:ea typeface="Arial" charset="0"/>
            </a:endParaRPr>
          </a:p>
        </p:txBody>
      </p:sp>
      <p:sp>
        <p:nvSpPr>
          <p:cNvPr id="12" name="AutoShape 13"/>
          <p:cNvSpPr>
            <a:spLocks noChangeArrowheads="1"/>
          </p:cNvSpPr>
          <p:nvPr/>
        </p:nvSpPr>
        <p:spPr bwMode="auto">
          <a:xfrm>
            <a:off x="531415" y="5588000"/>
            <a:ext cx="8843168" cy="679450"/>
          </a:xfrm>
          <a:prstGeom prst="rect">
            <a:avLst/>
          </a:prstGeom>
          <a:noFill/>
          <a:ln w="12700">
            <a:noFill/>
            <a:round/>
            <a:headEnd/>
            <a:tailEnd/>
          </a:ln>
          <a:effectLst/>
        </p:spPr>
        <p:txBody>
          <a:bodyPr lIns="72000" tIns="0" rIns="72000" bIns="0" anchor="t" anchorCtr="0"/>
          <a:lstStyle/>
          <a:p>
            <a:pPr marL="266700" indent="-266700" defTabSz="914400">
              <a:spcBef>
                <a:spcPts val="600"/>
              </a:spcBef>
            </a:pPr>
            <a:r>
              <a:rPr lang="ru-RU" sz="2200" dirty="0" smtClean="0">
                <a:solidFill>
                  <a:prstClr val="black"/>
                </a:solidFill>
                <a:latin typeface="Arial" panose="020B0604020202020204" pitchFamily="34" charset="0"/>
                <a:cs typeface="Arial" panose="020B0604020202020204" pitchFamily="34" charset="0"/>
              </a:rPr>
              <a:t>3. </a:t>
            </a:r>
            <a:r>
              <a:rPr lang="ru-RU" sz="2000" dirty="0" smtClean="0">
                <a:solidFill>
                  <a:prstClr val="black"/>
                </a:solidFill>
                <a:latin typeface="Arial" panose="020B0604020202020204" pitchFamily="34" charset="0"/>
                <a:cs typeface="Arial" panose="020B0604020202020204" pitchFamily="34" charset="0"/>
              </a:rPr>
              <a:t>Отсутствие института государственных профессиональных кадастровых оценщиков</a:t>
            </a:r>
            <a:endParaRPr lang="ru-RU" sz="2000" dirty="0">
              <a:solidFill>
                <a:prstClr val="black"/>
              </a:solidFill>
              <a:latin typeface="Arial" panose="020B0604020202020204" pitchFamily="34" charset="0"/>
              <a:cs typeface="Arial" panose="020B0604020202020204" pitchFamily="34" charset="0"/>
            </a:endParaRPr>
          </a:p>
        </p:txBody>
      </p:sp>
      <p:sp>
        <p:nvSpPr>
          <p:cNvPr id="15" name="Скругленный прямоугольник 7"/>
          <p:cNvSpPr/>
          <p:nvPr/>
        </p:nvSpPr>
        <p:spPr bwMode="auto">
          <a:xfrm>
            <a:off x="9252689" y="6365314"/>
            <a:ext cx="392911" cy="389169"/>
          </a:xfrm>
          <a:prstGeom prst="ellipse">
            <a:avLst/>
          </a:prstGeom>
          <a:solidFill>
            <a:srgbClr val="7F7F7F"/>
          </a:solidFill>
          <a:ln w="19050">
            <a:solidFill>
              <a:schemeClr val="tx1">
                <a:lumMod val="50000"/>
                <a:lumOff val="50000"/>
              </a:schemeClr>
            </a:solidFill>
            <a:round/>
            <a:headEnd/>
            <a:tailEnd/>
          </a:ln>
          <a:effectLst>
            <a:outerShdw blurRad="63500" dist="40186" dir="4303642" algn="ctr" rotWithShape="0">
              <a:schemeClr val="tx1">
                <a:alpha val="75000"/>
              </a:schemeClr>
            </a:outerShdw>
          </a:effectLst>
        </p:spPr>
        <p:txBody>
          <a:bodyPr lIns="0" tIns="0" rIns="0" bIns="0" anchor="ctr"/>
          <a:lstStyle/>
          <a:p>
            <a:pPr algn="ctr"/>
            <a:r>
              <a:rPr lang="ru-RU" sz="2000" b="1" dirty="0">
                <a:solidFill>
                  <a:prstClr val="white"/>
                </a:solidFill>
                <a:latin typeface="Arial" pitchFamily="34" charset="0"/>
                <a:cs typeface="Arial" pitchFamily="34" charset="0"/>
              </a:rPr>
              <a:t>2</a:t>
            </a:r>
          </a:p>
        </p:txBody>
      </p:sp>
    </p:spTree>
    <p:extLst>
      <p:ext uri="{BB962C8B-B14F-4D97-AF65-F5344CB8AC3E}">
        <p14:creationId xmlns:p14="http://schemas.microsoft.com/office/powerpoint/2010/main" val="2190275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7"/>
          <p:cNvSpPr/>
          <p:nvPr/>
        </p:nvSpPr>
        <p:spPr bwMode="auto">
          <a:xfrm>
            <a:off x="9463832" y="6364088"/>
            <a:ext cx="361349" cy="357908"/>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a:solidFill>
                  <a:prstClr val="white"/>
                </a:solidFill>
                <a:latin typeface="Arial" pitchFamily="34" charset="0"/>
                <a:cs typeface="Arial" pitchFamily="34" charset="0"/>
              </a:rPr>
              <a:t>3</a:t>
            </a:r>
          </a:p>
        </p:txBody>
      </p:sp>
      <p:sp>
        <p:nvSpPr>
          <p:cNvPr id="32" name="Название 1"/>
          <p:cNvSpPr txBox="1">
            <a:spLocks/>
          </p:cNvSpPr>
          <p:nvPr/>
        </p:nvSpPr>
        <p:spPr>
          <a:xfrm>
            <a:off x="472500" y="257200"/>
            <a:ext cx="9238354" cy="8165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200" b="1" cap="all" dirty="0" smtClean="0">
                <a:solidFill>
                  <a:prstClr val="black"/>
                </a:solidFill>
                <a:latin typeface="Arial" panose="020B0604020202020204" pitchFamily="34" charset="0"/>
                <a:cs typeface="Arial" panose="020B0604020202020204" pitchFamily="34" charset="0"/>
              </a:rPr>
              <a:t> недостатки в кадастровой оценки </a:t>
            </a:r>
            <a:endParaRPr lang="ru-RU" sz="2200" b="1" cap="all" dirty="0">
              <a:solidFill>
                <a:prstClr val="black"/>
              </a:solidFill>
              <a:latin typeface="Arial" panose="020B0604020202020204" pitchFamily="34" charset="0"/>
              <a:cs typeface="Arial" panose="020B0604020202020204" pitchFamily="34" charset="0"/>
            </a:endParaRPr>
          </a:p>
          <a:p>
            <a:r>
              <a:rPr lang="ru-RU" sz="2200" b="1" cap="all" dirty="0" smtClean="0">
                <a:solidFill>
                  <a:prstClr val="black"/>
                </a:solidFill>
                <a:latin typeface="Arial" panose="020B0604020202020204" pitchFamily="34" charset="0"/>
                <a:cs typeface="Arial" panose="020B0604020202020204" pitchFamily="34" charset="0"/>
              </a:rPr>
              <a:t>Юридических лиц</a:t>
            </a:r>
            <a:endParaRPr lang="ru-RU" sz="2200" b="1" cap="all" dirty="0">
              <a:solidFill>
                <a:prstClr val="black"/>
              </a:solidFill>
              <a:latin typeface="Arial" panose="020B0604020202020204" pitchFamily="34" charset="0"/>
              <a:cs typeface="Arial" panose="020B0604020202020204" pitchFamily="34" charset="0"/>
            </a:endParaRPr>
          </a:p>
        </p:txBody>
      </p:sp>
      <p:graphicFrame>
        <p:nvGraphicFramePr>
          <p:cNvPr id="43" name="Таблица 42"/>
          <p:cNvGraphicFramePr>
            <a:graphicFrameLocks noGrp="1"/>
          </p:cNvGraphicFramePr>
          <p:nvPr>
            <p:extLst>
              <p:ext uri="{D42A27DB-BD31-4B8C-83A1-F6EECF244321}">
                <p14:modId xmlns:p14="http://schemas.microsoft.com/office/powerpoint/2010/main" val="17609148"/>
              </p:ext>
            </p:extLst>
          </p:nvPr>
        </p:nvGraphicFramePr>
        <p:xfrm>
          <a:off x="515502" y="1382807"/>
          <a:ext cx="8964798" cy="5029200"/>
        </p:xfrm>
        <a:graphic>
          <a:graphicData uri="http://schemas.openxmlformats.org/drawingml/2006/table">
            <a:tbl>
              <a:tblPr firstRow="1" bandRow="1">
                <a:tableStyleId>{5C22544A-7EE6-4342-B048-85BDC9FD1C3A}</a:tableStyleId>
              </a:tblPr>
              <a:tblGrid>
                <a:gridCol w="855624"/>
                <a:gridCol w="2635712"/>
                <a:gridCol w="4023304"/>
                <a:gridCol w="1450158"/>
              </a:tblGrid>
              <a:tr h="518270">
                <a:tc>
                  <a:txBody>
                    <a:bodyPr/>
                    <a:lstStyle/>
                    <a:p>
                      <a:pPr algn="ctr"/>
                      <a:r>
                        <a:rPr lang="ru-RU" sz="2000" b="1" kern="1200" dirty="0" smtClean="0">
                          <a:solidFill>
                            <a:srgbClr val="000000"/>
                          </a:solidFill>
                          <a:latin typeface="Arial"/>
                          <a:ea typeface="+mn-ea"/>
                          <a:cs typeface="Arial"/>
                        </a:rPr>
                        <a:t>№ п/п</a:t>
                      </a:r>
                      <a:endParaRPr lang="ru-RU" sz="2000" b="1" kern="1200" dirty="0">
                        <a:solidFill>
                          <a:srgbClr val="000000"/>
                        </a:solidFill>
                        <a:latin typeface="Arial"/>
                        <a:ea typeface="+mn-ea"/>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b="1" kern="1200" dirty="0" smtClean="0">
                          <a:solidFill>
                            <a:srgbClr val="000000"/>
                          </a:solidFill>
                          <a:latin typeface="Arial"/>
                          <a:ea typeface="+mn-ea"/>
                          <a:cs typeface="Arial"/>
                        </a:rPr>
                        <a:t>Категория земель</a:t>
                      </a:r>
                      <a:endParaRPr lang="ru-RU" sz="2000" b="1" kern="1200" dirty="0">
                        <a:solidFill>
                          <a:srgbClr val="000000"/>
                        </a:solidFill>
                        <a:latin typeface="Arial"/>
                        <a:ea typeface="+mn-ea"/>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b="1" dirty="0" smtClean="0">
                          <a:solidFill>
                            <a:srgbClr val="000000"/>
                          </a:solidFill>
                          <a:latin typeface="Arial"/>
                          <a:cs typeface="Arial"/>
                        </a:rPr>
                        <a:t>Причины</a:t>
                      </a:r>
                      <a:r>
                        <a:rPr lang="ru-RU" sz="2000" b="1" baseline="0" dirty="0" smtClean="0">
                          <a:solidFill>
                            <a:srgbClr val="000000"/>
                          </a:solidFill>
                          <a:latin typeface="Arial"/>
                          <a:cs typeface="Arial"/>
                        </a:rPr>
                        <a:t> ошибок</a:t>
                      </a:r>
                      <a:endParaRPr lang="ru-RU" sz="2000" b="1" dirty="0">
                        <a:solidFill>
                          <a:srgbClr val="000000"/>
                        </a:solidFill>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b="1" dirty="0" smtClean="0">
                          <a:solidFill>
                            <a:schemeClr val="tx1"/>
                          </a:solidFill>
                          <a:latin typeface="Arial"/>
                          <a:cs typeface="Arial"/>
                        </a:rPr>
                        <a:t>Снижение</a:t>
                      </a:r>
                      <a:endParaRPr lang="ru-RU" sz="2000" b="1" dirty="0">
                        <a:solidFill>
                          <a:schemeClr val="tx1"/>
                        </a:solidFill>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r>
              <a:tr h="1170779">
                <a:tc>
                  <a:txBody>
                    <a:bodyPr/>
                    <a:lstStyle/>
                    <a:p>
                      <a:pPr algn="ctr"/>
                      <a:r>
                        <a:rPr lang="ru-RU" sz="2000" dirty="0" smtClean="0">
                          <a:latin typeface="Arial"/>
                          <a:cs typeface="Arial"/>
                        </a:rPr>
                        <a:t>1</a:t>
                      </a:r>
                      <a:endParaRPr lang="ru-RU" sz="200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dirty="0" smtClean="0">
                          <a:latin typeface="Arial"/>
                          <a:cs typeface="Arial"/>
                        </a:rPr>
                        <a:t>Комплексная жилая застройка </a:t>
                      </a:r>
                      <a:endParaRPr lang="ru-RU" sz="200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2000" b="0" dirty="0" smtClean="0">
                          <a:latin typeface="Arial"/>
                          <a:cs typeface="Arial"/>
                        </a:rPr>
                        <a:t>Не учтена необходимость строительства объектов соцкультбыта (школы, дет. сады,</a:t>
                      </a:r>
                      <a:r>
                        <a:rPr lang="ru-RU" sz="2000" b="0" baseline="0" dirty="0" smtClean="0">
                          <a:latin typeface="Arial"/>
                          <a:cs typeface="Arial"/>
                        </a:rPr>
                        <a:t> поликлиники и др.)</a:t>
                      </a:r>
                      <a:endParaRPr lang="ru-RU" sz="2000" b="0" dirty="0" smtClean="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2000" b="0" dirty="0" smtClean="0">
                          <a:latin typeface="Arial"/>
                          <a:cs typeface="Arial"/>
                        </a:rPr>
                        <a:t>60%</a:t>
                      </a: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900599">
                <a:tc>
                  <a:txBody>
                    <a:bodyPr/>
                    <a:lstStyle/>
                    <a:p>
                      <a:pPr algn="ctr"/>
                      <a:r>
                        <a:rPr lang="ru-RU" sz="2000" dirty="0" smtClean="0">
                          <a:latin typeface="Arial"/>
                          <a:cs typeface="Arial"/>
                        </a:rPr>
                        <a:t>2</a:t>
                      </a:r>
                      <a:endParaRPr lang="ru-RU" sz="200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dirty="0" smtClean="0">
                          <a:latin typeface="Arial"/>
                          <a:cs typeface="Arial"/>
                        </a:rPr>
                        <a:t>Промышленность</a:t>
                      </a:r>
                      <a:endParaRPr lang="ru-RU" sz="200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a:cs typeface="Arial"/>
                        </a:rPr>
                        <a:t>Не учтены особенности</a:t>
                      </a:r>
                      <a:r>
                        <a:rPr lang="ru-RU" sz="2000" b="0" baseline="0" dirty="0" smtClean="0">
                          <a:latin typeface="Arial"/>
                          <a:cs typeface="Arial"/>
                        </a:rPr>
                        <a:t> </a:t>
                      </a:r>
                      <a:br>
                        <a:rPr lang="ru-RU" sz="2000" b="0" baseline="0" dirty="0" smtClean="0">
                          <a:latin typeface="Arial"/>
                          <a:cs typeface="Arial"/>
                        </a:rPr>
                      </a:br>
                      <a:r>
                        <a:rPr lang="ru-RU" sz="2000" b="0" dirty="0" smtClean="0">
                          <a:latin typeface="Arial"/>
                          <a:cs typeface="Arial"/>
                        </a:rPr>
                        <a:t>(пример: испытательные полигоны)</a:t>
                      </a:r>
                      <a:endParaRPr lang="ru-RU" sz="2000" b="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a:cs typeface="Arial"/>
                        </a:rPr>
                        <a:t>40%</a:t>
                      </a:r>
                      <a:endParaRPr lang="ru-RU" sz="2000" b="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900599">
                <a:tc>
                  <a:txBody>
                    <a:bodyPr/>
                    <a:lstStyle/>
                    <a:p>
                      <a:pPr algn="ctr"/>
                      <a:r>
                        <a:rPr lang="ru-RU" sz="2000" dirty="0" smtClean="0">
                          <a:latin typeface="Arial"/>
                          <a:cs typeface="Arial"/>
                        </a:rPr>
                        <a:t>3</a:t>
                      </a:r>
                      <a:endParaRPr lang="ru-RU" sz="200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dirty="0" err="1" smtClean="0">
                          <a:latin typeface="Arial"/>
                          <a:cs typeface="Arial"/>
                        </a:rPr>
                        <a:t>Сельхозназначения</a:t>
                      </a:r>
                      <a:endParaRPr lang="ru-RU" sz="200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a:cs typeface="Arial"/>
                        </a:rPr>
                        <a:t>Не верный вид использования (отнесение к промышленности вместо сельхозпроизводства)</a:t>
                      </a:r>
                      <a:endParaRPr lang="ru-RU" sz="2000" b="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a:cs typeface="Arial"/>
                        </a:rPr>
                        <a:t>80%</a:t>
                      </a:r>
                      <a:endParaRPr lang="ru-RU" sz="2000" b="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900599">
                <a:tc>
                  <a:txBody>
                    <a:bodyPr/>
                    <a:lstStyle/>
                    <a:p>
                      <a:pPr algn="ctr"/>
                      <a:r>
                        <a:rPr lang="ru-RU" sz="2000" baseline="0" dirty="0" smtClean="0">
                          <a:latin typeface="Arial"/>
                          <a:cs typeface="Arial"/>
                        </a:rPr>
                        <a:t>4</a:t>
                      </a: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000" baseline="0" dirty="0" smtClean="0">
                          <a:latin typeface="Arial"/>
                          <a:cs typeface="Arial"/>
                        </a:rPr>
                        <a:t>Рекреация</a:t>
                      </a: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smtClean="0">
                          <a:latin typeface="Arial"/>
                          <a:cs typeface="Arial"/>
                        </a:rPr>
                        <a:t>Низкая плотность застройки 5%, наличие лесных</a:t>
                      </a:r>
                      <a:r>
                        <a:rPr lang="ru-RU" sz="2000" baseline="0" dirty="0" smtClean="0">
                          <a:latin typeface="Arial"/>
                          <a:cs typeface="Arial"/>
                        </a:rPr>
                        <a:t> массивов </a:t>
                      </a:r>
                      <a:br>
                        <a:rPr lang="ru-RU" sz="2000" baseline="0" dirty="0" smtClean="0">
                          <a:latin typeface="Arial"/>
                          <a:cs typeface="Arial"/>
                        </a:rPr>
                      </a:br>
                      <a:r>
                        <a:rPr lang="ru-RU" sz="2000" baseline="0" dirty="0" smtClean="0">
                          <a:latin typeface="Arial"/>
                          <a:cs typeface="Arial"/>
                        </a:rPr>
                        <a:t>и водоемов</a:t>
                      </a:r>
                      <a:endParaRPr lang="ru-RU" sz="200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b="0" dirty="0" smtClean="0">
                          <a:latin typeface="Arial"/>
                          <a:cs typeface="Arial"/>
                        </a:rPr>
                        <a:t>50%</a:t>
                      </a:r>
                      <a:endParaRPr lang="ru-RU" sz="2000" b="0" dirty="0">
                        <a:latin typeface="Arial"/>
                        <a:cs typeface="Aria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92805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29987" y="273262"/>
            <a:ext cx="8342923" cy="338554"/>
          </a:xfrm>
        </p:spPr>
        <p:txBody>
          <a:bodyPr>
            <a:noAutofit/>
          </a:bodyPr>
          <a:lstStyle/>
          <a:p>
            <a:pPr algn="ctr"/>
            <a:r>
              <a:rPr lang="ru-RU" sz="2200" b="1" dirty="0" smtClean="0">
                <a:latin typeface="Arial" pitchFamily="34" charset="0"/>
                <a:cs typeface="Arial" pitchFamily="34" charset="0"/>
              </a:rPr>
              <a:t>ПРИМЕРЫ СНИЖЕНИЯ КАД. СТОИМОСТИ (КОМИССИЯ)</a:t>
            </a:r>
            <a:endParaRPr lang="ru-RU" sz="2200" b="1" dirty="0">
              <a:latin typeface="Arial" pitchFamily="34" charset="0"/>
              <a:cs typeface="Arial" pitchFamily="34" charset="0"/>
            </a:endParaRPr>
          </a:p>
        </p:txBody>
      </p:sp>
      <p:sp>
        <p:nvSpPr>
          <p:cNvPr id="4" name="AutoShape 13"/>
          <p:cNvSpPr>
            <a:spLocks noChangeArrowheads="1"/>
          </p:cNvSpPr>
          <p:nvPr/>
        </p:nvSpPr>
        <p:spPr bwMode="auto">
          <a:xfrm>
            <a:off x="855906" y="718650"/>
            <a:ext cx="8539971" cy="1802703"/>
          </a:xfrm>
          <a:prstGeom prst="rect">
            <a:avLst/>
          </a:prstGeom>
          <a:solidFill>
            <a:schemeClr val="bg1">
              <a:lumMod val="85000"/>
            </a:schemeClr>
          </a:solidFill>
          <a:ln w="12700">
            <a:solidFill>
              <a:schemeClr val="bg1">
                <a:lumMod val="50000"/>
              </a:schemeClr>
            </a:solidFill>
            <a:round/>
            <a:headEnd/>
            <a:tailEnd/>
          </a:ln>
          <a:effectLst>
            <a:outerShdw blurRad="63500" dist="38099" dir="2700000" algn="ctr" rotWithShape="0">
              <a:schemeClr val="bg1">
                <a:lumMod val="65000"/>
                <a:alpha val="75000"/>
              </a:schemeClr>
            </a:outerShdw>
          </a:effectLst>
        </p:spPr>
        <p:txBody>
          <a:bodyPr lIns="216000" tIns="0" rIns="0" bIns="0" anchor="ctr" anchorCtr="0"/>
          <a:lstStyle/>
          <a:p>
            <a:pPr>
              <a:buSzPct val="90000"/>
            </a:pPr>
            <a:endParaRPr lang="ru-RU" sz="1600" b="1" dirty="0" smtClean="0"/>
          </a:p>
          <a:p>
            <a:pPr>
              <a:buSzPct val="90000"/>
            </a:pPr>
            <a:endParaRPr lang="ru-RU" sz="1600" b="1" i="1" dirty="0"/>
          </a:p>
          <a:p>
            <a:pPr>
              <a:buSzPct val="90000"/>
            </a:pPr>
            <a:endParaRPr lang="ru-RU" sz="1400" b="1" dirty="0" smtClean="0"/>
          </a:p>
          <a:p>
            <a:pPr>
              <a:buSzPct val="90000"/>
            </a:pPr>
            <a:r>
              <a:rPr lang="ru-RU" sz="1600" b="1" dirty="0" smtClean="0">
                <a:latin typeface="Arial" pitchFamily="34" charset="0"/>
                <a:cs typeface="Arial" pitchFamily="34" charset="0"/>
              </a:rPr>
              <a:t>ООО «Апраксин Центр»</a:t>
            </a:r>
          </a:p>
          <a:p>
            <a:pPr>
              <a:buSzPct val="90000"/>
            </a:pPr>
            <a:r>
              <a:rPr lang="ru-RU" sz="1600" dirty="0" smtClean="0">
                <a:latin typeface="Arial" pitchFamily="34" charset="0"/>
                <a:cs typeface="Arial" pitchFamily="34" charset="0"/>
              </a:rPr>
              <a:t>ЗУ с кадастровым </a:t>
            </a:r>
            <a:r>
              <a:rPr lang="ru-RU" sz="1600" dirty="0">
                <a:latin typeface="Arial" pitchFamily="34" charset="0"/>
                <a:cs typeface="Arial" pitchFamily="34" charset="0"/>
              </a:rPr>
              <a:t>№</a:t>
            </a:r>
            <a:r>
              <a:rPr lang="ru-RU" sz="1600" dirty="0" smtClean="0">
                <a:latin typeface="Arial" pitchFamily="34" charset="0"/>
                <a:cs typeface="Arial" pitchFamily="34" charset="0"/>
              </a:rPr>
              <a:t> 50:04:0230220:110</a:t>
            </a:r>
          </a:p>
          <a:p>
            <a:pPr>
              <a:buSzPct val="90000"/>
            </a:pPr>
            <a:r>
              <a:rPr lang="ru-RU" sz="1600" dirty="0" smtClean="0">
                <a:latin typeface="Arial" pitchFamily="34" charset="0"/>
                <a:cs typeface="Arial" pitchFamily="34" charset="0"/>
              </a:rPr>
              <a:t>Категория, ври: особо охраняемые территории, под пансионат</a:t>
            </a:r>
          </a:p>
          <a:p>
            <a:pPr>
              <a:buSzPct val="90000"/>
            </a:pPr>
            <a:r>
              <a:rPr lang="ru-RU" sz="1600" dirty="0" smtClean="0">
                <a:latin typeface="Arial" pitchFamily="34" charset="0"/>
                <a:cs typeface="Arial" pitchFamily="34" charset="0"/>
              </a:rPr>
              <a:t>Местоположение: Дмитровский район, с. </a:t>
            </a:r>
            <a:r>
              <a:rPr lang="ru-RU" sz="1600" dirty="0" err="1" smtClean="0">
                <a:latin typeface="Arial" pitchFamily="34" charset="0"/>
                <a:cs typeface="Arial" pitchFamily="34" charset="0"/>
              </a:rPr>
              <a:t>Ольгово</a:t>
            </a:r>
            <a:endParaRPr lang="ru-RU" sz="1600" dirty="0" smtClean="0">
              <a:latin typeface="Arial" pitchFamily="34" charset="0"/>
              <a:cs typeface="Arial" pitchFamily="34" charset="0"/>
            </a:endParaRPr>
          </a:p>
          <a:p>
            <a:pPr>
              <a:buSzPct val="90000"/>
            </a:pPr>
            <a:r>
              <a:rPr lang="ru-RU" sz="1600" dirty="0" smtClean="0">
                <a:latin typeface="Arial" pitchFamily="34" charset="0"/>
                <a:cs typeface="Arial" pitchFamily="34" charset="0"/>
              </a:rPr>
              <a:t>Площадь: 55 га</a:t>
            </a:r>
          </a:p>
          <a:p>
            <a:pPr>
              <a:buSzPct val="90000"/>
            </a:pPr>
            <a:r>
              <a:rPr lang="ru-RU" sz="1600" dirty="0" err="1">
                <a:latin typeface="Arial" pitchFamily="34" charset="0"/>
                <a:cs typeface="Arial" pitchFamily="34" charset="0"/>
              </a:rPr>
              <a:t>К</a:t>
            </a:r>
            <a:r>
              <a:rPr lang="ru-RU" sz="1600" dirty="0" err="1" smtClean="0">
                <a:latin typeface="Arial" pitchFamily="34" charset="0"/>
                <a:cs typeface="Arial" pitchFamily="34" charset="0"/>
              </a:rPr>
              <a:t>ад</a:t>
            </a:r>
            <a:r>
              <a:rPr lang="ru-RU" sz="1600" dirty="0" smtClean="0">
                <a:latin typeface="Arial" pitchFamily="34" charset="0"/>
                <a:cs typeface="Arial" pitchFamily="34" charset="0"/>
              </a:rPr>
              <a:t>. стоимость: было 268 000 руб./сотка – стало 70 000 руб./сотка (74%)</a:t>
            </a:r>
          </a:p>
          <a:p>
            <a:pPr>
              <a:buSzPct val="90000"/>
            </a:pPr>
            <a:r>
              <a:rPr lang="ru-RU" sz="1600" dirty="0" smtClean="0">
                <a:latin typeface="Arial" pitchFamily="34" charset="0"/>
                <a:cs typeface="Arial" pitchFamily="34" charset="0"/>
              </a:rPr>
              <a:t>Причина: не учет  плотности застройки (3%) при значительной площади рекреации</a:t>
            </a:r>
          </a:p>
          <a:p>
            <a:pPr>
              <a:buSzPct val="90000"/>
            </a:pPr>
            <a:r>
              <a:rPr lang="ru-RU" sz="2000" b="1" dirty="0" smtClean="0">
                <a:latin typeface="Arial" pitchFamily="34" charset="0"/>
                <a:cs typeface="Arial" pitchFamily="34" charset="0"/>
              </a:rPr>
              <a:t> </a:t>
            </a:r>
          </a:p>
          <a:p>
            <a:pPr>
              <a:buSzPct val="90000"/>
            </a:pPr>
            <a:endParaRPr lang="ru-RU" sz="2000" b="1" dirty="0"/>
          </a:p>
        </p:txBody>
      </p:sp>
      <p:sp>
        <p:nvSpPr>
          <p:cNvPr id="8" name="AutoShape 13"/>
          <p:cNvSpPr>
            <a:spLocks noChangeArrowheads="1"/>
          </p:cNvSpPr>
          <p:nvPr/>
        </p:nvSpPr>
        <p:spPr bwMode="auto">
          <a:xfrm>
            <a:off x="907279" y="2674353"/>
            <a:ext cx="8539971" cy="1832661"/>
          </a:xfrm>
          <a:prstGeom prst="rect">
            <a:avLst/>
          </a:prstGeom>
          <a:solidFill>
            <a:schemeClr val="bg1">
              <a:lumMod val="85000"/>
            </a:schemeClr>
          </a:solidFill>
          <a:ln w="12700">
            <a:solidFill>
              <a:schemeClr val="bg1">
                <a:lumMod val="50000"/>
              </a:schemeClr>
            </a:solidFill>
            <a:round/>
            <a:headEnd/>
            <a:tailEnd/>
          </a:ln>
          <a:effectLst>
            <a:outerShdw blurRad="63500" dist="38099" dir="2700000" algn="ctr" rotWithShape="0">
              <a:schemeClr val="bg1">
                <a:lumMod val="65000"/>
                <a:alpha val="75000"/>
              </a:schemeClr>
            </a:outerShdw>
          </a:effectLst>
        </p:spPr>
        <p:txBody>
          <a:bodyPr lIns="216000" tIns="0" rIns="0" bIns="0" anchor="ctr" anchorCtr="0"/>
          <a:lstStyle/>
          <a:p>
            <a:pPr>
              <a:buSzPct val="90000"/>
            </a:pPr>
            <a:r>
              <a:rPr lang="ru-RU" sz="1600" b="1" dirty="0" smtClean="0">
                <a:latin typeface="Arial" pitchFamily="34" charset="0"/>
                <a:cs typeface="Arial" pitchFamily="34" charset="0"/>
              </a:rPr>
              <a:t>ООО «Московский </a:t>
            </a:r>
            <a:r>
              <a:rPr lang="ru-RU" sz="1600" b="1" dirty="0">
                <a:latin typeface="Arial" pitchFamily="34" charset="0"/>
                <a:cs typeface="Arial" pitchFamily="34" charset="0"/>
              </a:rPr>
              <a:t>Насосный </a:t>
            </a:r>
            <a:r>
              <a:rPr lang="ru-RU" sz="1600" b="1" dirty="0" smtClean="0">
                <a:latin typeface="Arial" pitchFamily="34" charset="0"/>
                <a:cs typeface="Arial" pitchFamily="34" charset="0"/>
              </a:rPr>
              <a:t>Завод»</a:t>
            </a:r>
          </a:p>
          <a:p>
            <a:pPr>
              <a:buSzPct val="90000"/>
            </a:pPr>
            <a:r>
              <a:rPr lang="ru-RU" sz="1600" dirty="0">
                <a:latin typeface="Arial" pitchFamily="34" charset="0"/>
                <a:cs typeface="Arial" pitchFamily="34" charset="0"/>
              </a:rPr>
              <a:t>ЗУ с кадастровым </a:t>
            </a:r>
            <a:r>
              <a:rPr lang="ru-RU" sz="1600" dirty="0" smtClean="0">
                <a:latin typeface="Arial" pitchFamily="34" charset="0"/>
                <a:cs typeface="Arial" pitchFamily="34" charset="0"/>
              </a:rPr>
              <a:t>№ 50:20:0030210:65</a:t>
            </a:r>
            <a:endParaRPr lang="ru-RU" sz="1600" dirty="0">
              <a:latin typeface="Arial" pitchFamily="34" charset="0"/>
              <a:cs typeface="Arial" pitchFamily="34" charset="0"/>
            </a:endParaRPr>
          </a:p>
          <a:p>
            <a:pPr>
              <a:buSzPct val="90000"/>
            </a:pPr>
            <a:r>
              <a:rPr lang="ru-RU" sz="1600" dirty="0">
                <a:latin typeface="Arial" pitchFamily="34" charset="0"/>
                <a:cs typeface="Arial" pitchFamily="34" charset="0"/>
              </a:rPr>
              <a:t>Категория, ври: </a:t>
            </a:r>
            <a:r>
              <a:rPr lang="ru-RU" sz="1600" dirty="0" smtClean="0">
                <a:latin typeface="Arial" pitchFamily="34" charset="0"/>
                <a:cs typeface="Arial" pitchFamily="34" charset="0"/>
              </a:rPr>
              <a:t>населенные пункты, для производства насосов</a:t>
            </a:r>
            <a:endParaRPr lang="ru-RU" sz="1600" dirty="0">
              <a:latin typeface="Arial" pitchFamily="34" charset="0"/>
              <a:cs typeface="Arial" pitchFamily="34" charset="0"/>
            </a:endParaRPr>
          </a:p>
          <a:p>
            <a:pPr>
              <a:buSzPct val="90000"/>
            </a:pPr>
            <a:r>
              <a:rPr lang="ru-RU" sz="1600" dirty="0">
                <a:latin typeface="Arial" pitchFamily="34" charset="0"/>
                <a:cs typeface="Arial" pitchFamily="34" charset="0"/>
              </a:rPr>
              <a:t>Местоположение: г. Одинцово, ул. Транспортная, дом </a:t>
            </a:r>
            <a:r>
              <a:rPr lang="ru-RU" sz="1600" dirty="0" smtClean="0">
                <a:latin typeface="Arial" pitchFamily="34" charset="0"/>
                <a:cs typeface="Arial" pitchFamily="34" charset="0"/>
              </a:rPr>
              <a:t>2</a:t>
            </a:r>
          </a:p>
          <a:p>
            <a:pPr>
              <a:buSzPct val="90000"/>
            </a:pPr>
            <a:r>
              <a:rPr lang="ru-RU" sz="1600" dirty="0" smtClean="0">
                <a:latin typeface="Arial" pitchFamily="34" charset="0"/>
                <a:cs typeface="Arial" pitchFamily="34" charset="0"/>
              </a:rPr>
              <a:t>Площадь</a:t>
            </a:r>
            <a:r>
              <a:rPr lang="ru-RU" sz="1600" dirty="0">
                <a:latin typeface="Arial" pitchFamily="34" charset="0"/>
                <a:cs typeface="Arial" pitchFamily="34" charset="0"/>
              </a:rPr>
              <a:t>: 8</a:t>
            </a:r>
            <a:r>
              <a:rPr lang="ru-RU" sz="1600" dirty="0" smtClean="0">
                <a:latin typeface="Arial" pitchFamily="34" charset="0"/>
                <a:cs typeface="Arial" pitchFamily="34" charset="0"/>
              </a:rPr>
              <a:t> </a:t>
            </a:r>
            <a:r>
              <a:rPr lang="ru-RU" sz="1600" dirty="0">
                <a:latin typeface="Arial" pitchFamily="34" charset="0"/>
                <a:cs typeface="Arial" pitchFamily="34" charset="0"/>
              </a:rPr>
              <a:t>га</a:t>
            </a:r>
          </a:p>
          <a:p>
            <a:pPr>
              <a:buSzPct val="90000"/>
            </a:pPr>
            <a:r>
              <a:rPr lang="ru-RU" sz="1600" dirty="0" err="1" smtClean="0">
                <a:latin typeface="Arial" pitchFamily="34" charset="0"/>
                <a:cs typeface="Arial" pitchFamily="34" charset="0"/>
              </a:rPr>
              <a:t>Кад</a:t>
            </a:r>
            <a:r>
              <a:rPr lang="ru-RU" sz="1600" dirty="0" smtClean="0">
                <a:latin typeface="Arial" pitchFamily="34" charset="0"/>
                <a:cs typeface="Arial" pitchFamily="34" charset="0"/>
              </a:rPr>
              <a:t>. стоимость:  было 882 000 руб./сотка – стало 300 000 руб./сотка (66%)</a:t>
            </a:r>
            <a:endParaRPr lang="ru-RU" sz="1600" dirty="0">
              <a:latin typeface="Arial" pitchFamily="34" charset="0"/>
              <a:cs typeface="Arial" pitchFamily="34" charset="0"/>
            </a:endParaRPr>
          </a:p>
          <a:p>
            <a:pPr>
              <a:buSzPct val="90000"/>
            </a:pPr>
            <a:r>
              <a:rPr lang="ru-RU" sz="1600" dirty="0" smtClean="0">
                <a:latin typeface="Arial" pitchFamily="34" charset="0"/>
                <a:cs typeface="Arial" pitchFamily="34" charset="0"/>
              </a:rPr>
              <a:t>Причина: не учет уникальности промышленного предприятия</a:t>
            </a:r>
            <a:endParaRPr lang="ru-RU" sz="1600" b="1" dirty="0">
              <a:latin typeface="Arial" pitchFamily="34" charset="0"/>
              <a:cs typeface="Arial" pitchFamily="34" charset="0"/>
            </a:endParaRPr>
          </a:p>
        </p:txBody>
      </p:sp>
      <p:sp>
        <p:nvSpPr>
          <p:cNvPr id="9" name="AutoShape 13"/>
          <p:cNvSpPr>
            <a:spLocks noChangeArrowheads="1"/>
          </p:cNvSpPr>
          <p:nvPr/>
        </p:nvSpPr>
        <p:spPr bwMode="auto">
          <a:xfrm>
            <a:off x="907280" y="4694254"/>
            <a:ext cx="8539971" cy="2025723"/>
          </a:xfrm>
          <a:prstGeom prst="rect">
            <a:avLst/>
          </a:prstGeom>
          <a:solidFill>
            <a:schemeClr val="bg1">
              <a:lumMod val="85000"/>
            </a:schemeClr>
          </a:solidFill>
          <a:ln w="12700">
            <a:solidFill>
              <a:schemeClr val="bg1">
                <a:lumMod val="50000"/>
              </a:schemeClr>
            </a:solidFill>
            <a:round/>
            <a:headEnd/>
            <a:tailEnd/>
          </a:ln>
          <a:effectLst>
            <a:outerShdw blurRad="63500" dist="38099" dir="2700000" algn="ctr" rotWithShape="0">
              <a:schemeClr val="bg1">
                <a:lumMod val="65000"/>
                <a:alpha val="75000"/>
              </a:schemeClr>
            </a:outerShdw>
          </a:effectLst>
        </p:spPr>
        <p:txBody>
          <a:bodyPr lIns="216000" tIns="0" rIns="0" bIns="0" anchor="ctr" anchorCtr="0"/>
          <a:lstStyle/>
          <a:p>
            <a:pPr>
              <a:buSzPct val="90000"/>
            </a:pPr>
            <a:r>
              <a:rPr lang="ru-RU" sz="1600" b="1" dirty="0" smtClean="0">
                <a:latin typeface="Arial" pitchFamily="34" charset="0"/>
                <a:cs typeface="Arial" pitchFamily="34" charset="0"/>
              </a:rPr>
              <a:t>ООО «</a:t>
            </a:r>
            <a:r>
              <a:rPr lang="ru-RU" sz="1600" b="1" dirty="0" err="1" smtClean="0">
                <a:latin typeface="Arial" pitchFamily="34" charset="0"/>
                <a:cs typeface="Arial" pitchFamily="34" charset="0"/>
              </a:rPr>
              <a:t>КомфортИнвест</a:t>
            </a:r>
            <a:r>
              <a:rPr lang="ru-RU" sz="1600" b="1" dirty="0" smtClean="0">
                <a:latin typeface="Arial" pitchFamily="34" charset="0"/>
                <a:cs typeface="Arial" pitchFamily="34" charset="0"/>
              </a:rPr>
              <a:t>»</a:t>
            </a:r>
            <a:endParaRPr lang="ru-RU" sz="1600" b="1" dirty="0">
              <a:latin typeface="Arial" pitchFamily="34" charset="0"/>
              <a:cs typeface="Arial" pitchFamily="34" charset="0"/>
            </a:endParaRPr>
          </a:p>
          <a:p>
            <a:pPr>
              <a:buSzPct val="90000"/>
            </a:pPr>
            <a:r>
              <a:rPr lang="ru-RU" sz="1600" dirty="0">
                <a:latin typeface="Arial" pitchFamily="34" charset="0"/>
                <a:cs typeface="Arial" pitchFamily="34" charset="0"/>
              </a:rPr>
              <a:t>ЗУ с кадастровым </a:t>
            </a:r>
            <a:r>
              <a:rPr lang="ru-RU" sz="1600" dirty="0" smtClean="0">
                <a:latin typeface="Arial" pitchFamily="34" charset="0"/>
                <a:cs typeface="Arial" pitchFamily="34" charset="0"/>
              </a:rPr>
              <a:t>№ 50:12:0070322:8</a:t>
            </a:r>
            <a:endParaRPr lang="ru-RU" sz="1600" dirty="0">
              <a:latin typeface="Arial" pitchFamily="34" charset="0"/>
              <a:cs typeface="Arial" pitchFamily="34" charset="0"/>
            </a:endParaRPr>
          </a:p>
          <a:p>
            <a:pPr>
              <a:buSzPct val="90000"/>
            </a:pPr>
            <a:r>
              <a:rPr lang="ru-RU" sz="1600" dirty="0">
                <a:latin typeface="Arial" pitchFamily="34" charset="0"/>
                <a:cs typeface="Arial" pitchFamily="34" charset="0"/>
              </a:rPr>
              <a:t>Категория, ври: населенные пункты, </a:t>
            </a:r>
            <a:r>
              <a:rPr lang="ru-RU" sz="1600" dirty="0" smtClean="0">
                <a:latin typeface="Arial" pitchFamily="34" charset="0"/>
                <a:cs typeface="Arial" pitchFamily="34" charset="0"/>
              </a:rPr>
              <a:t>средне- </a:t>
            </a:r>
            <a:r>
              <a:rPr lang="ru-RU" sz="1600" dirty="0">
                <a:latin typeface="Arial" pitchFamily="34" charset="0"/>
                <a:cs typeface="Arial" pitchFamily="34" charset="0"/>
              </a:rPr>
              <a:t>и </a:t>
            </a:r>
            <a:r>
              <a:rPr lang="ru-RU" sz="1600" dirty="0" smtClean="0">
                <a:latin typeface="Arial" pitchFamily="34" charset="0"/>
                <a:cs typeface="Arial" pitchFamily="34" charset="0"/>
              </a:rPr>
              <a:t>многоэтажная жилая застройка</a:t>
            </a:r>
            <a:endParaRPr lang="ru-RU" sz="1600" dirty="0">
              <a:latin typeface="Arial" pitchFamily="34" charset="0"/>
              <a:cs typeface="Arial" pitchFamily="34" charset="0"/>
            </a:endParaRPr>
          </a:p>
          <a:p>
            <a:pPr>
              <a:buSzPct val="90000"/>
            </a:pPr>
            <a:r>
              <a:rPr lang="ru-RU" sz="1600" dirty="0">
                <a:latin typeface="Arial" pitchFamily="34" charset="0"/>
                <a:cs typeface="Arial" pitchFamily="34" charset="0"/>
              </a:rPr>
              <a:t>Местоположение: </a:t>
            </a:r>
            <a:r>
              <a:rPr lang="ru-RU" sz="1600" dirty="0" err="1" smtClean="0">
                <a:latin typeface="Arial" pitchFamily="34" charset="0"/>
                <a:cs typeface="Arial" pitchFamily="34" charset="0"/>
              </a:rPr>
              <a:t>Мытищинский</a:t>
            </a:r>
            <a:r>
              <a:rPr lang="ru-RU" sz="1600" dirty="0" smtClean="0">
                <a:latin typeface="Arial" pitchFamily="34" charset="0"/>
                <a:cs typeface="Arial" pitchFamily="34" charset="0"/>
              </a:rPr>
              <a:t> р-н, г. п. </a:t>
            </a:r>
            <a:r>
              <a:rPr lang="ru-RU" sz="1600" dirty="0" err="1" smtClean="0">
                <a:latin typeface="Arial" pitchFamily="34" charset="0"/>
                <a:cs typeface="Arial" pitchFamily="34" charset="0"/>
              </a:rPr>
              <a:t>Пироговский</a:t>
            </a:r>
            <a:endParaRPr lang="ru-RU" sz="1600" dirty="0" smtClean="0">
              <a:latin typeface="Arial" pitchFamily="34" charset="0"/>
              <a:cs typeface="Arial" pitchFamily="34" charset="0"/>
            </a:endParaRPr>
          </a:p>
          <a:p>
            <a:pPr>
              <a:buSzPct val="90000"/>
            </a:pPr>
            <a:r>
              <a:rPr lang="ru-RU" sz="1600" dirty="0" smtClean="0">
                <a:latin typeface="Arial" pitchFamily="34" charset="0"/>
                <a:cs typeface="Arial" pitchFamily="34" charset="0"/>
              </a:rPr>
              <a:t>Площадь</a:t>
            </a:r>
            <a:r>
              <a:rPr lang="ru-RU" sz="1600" dirty="0">
                <a:latin typeface="Arial" pitchFamily="34" charset="0"/>
                <a:cs typeface="Arial" pitchFamily="34" charset="0"/>
              </a:rPr>
              <a:t>: </a:t>
            </a:r>
            <a:r>
              <a:rPr lang="ru-RU" sz="1600" dirty="0" smtClean="0">
                <a:latin typeface="Arial" pitchFamily="34" charset="0"/>
                <a:cs typeface="Arial" pitchFamily="34" charset="0"/>
              </a:rPr>
              <a:t>42,5 </a:t>
            </a:r>
            <a:r>
              <a:rPr lang="ru-RU" sz="1600" dirty="0">
                <a:latin typeface="Arial" pitchFamily="34" charset="0"/>
                <a:cs typeface="Arial" pitchFamily="34" charset="0"/>
              </a:rPr>
              <a:t>га</a:t>
            </a:r>
          </a:p>
          <a:p>
            <a:pPr>
              <a:buSzPct val="90000"/>
            </a:pPr>
            <a:r>
              <a:rPr lang="ru-RU" sz="1600" dirty="0" err="1" smtClean="0">
                <a:latin typeface="Arial" pitchFamily="34" charset="0"/>
                <a:cs typeface="Arial" pitchFamily="34" charset="0"/>
              </a:rPr>
              <a:t>Кад</a:t>
            </a:r>
            <a:r>
              <a:rPr lang="ru-RU" sz="1600" dirty="0" smtClean="0">
                <a:latin typeface="Arial" pitchFamily="34" charset="0"/>
                <a:cs typeface="Arial" pitchFamily="34" charset="0"/>
              </a:rPr>
              <a:t>. стоимость: было 920 000 руб./сотка – стало 439 000 руб./сотка (52%)</a:t>
            </a:r>
            <a:endParaRPr lang="ru-RU" sz="1600" dirty="0">
              <a:latin typeface="Arial" pitchFamily="34" charset="0"/>
              <a:cs typeface="Arial" pitchFamily="34" charset="0"/>
            </a:endParaRPr>
          </a:p>
          <a:p>
            <a:pPr>
              <a:buSzPct val="90000"/>
            </a:pPr>
            <a:r>
              <a:rPr lang="ru-RU" sz="1600" dirty="0" smtClean="0">
                <a:latin typeface="Arial" pitchFamily="34" charset="0"/>
                <a:cs typeface="Arial" pitchFamily="34" charset="0"/>
              </a:rPr>
              <a:t>Причина: не учет масштаба площади территории, наличия   объектов инженерной и социальной инфраструктуры</a:t>
            </a:r>
            <a:endParaRPr lang="ru-RU" sz="1600" dirty="0">
              <a:latin typeface="Arial" pitchFamily="34" charset="0"/>
              <a:cs typeface="Arial" pitchFamily="34" charset="0"/>
            </a:endParaRPr>
          </a:p>
        </p:txBody>
      </p:sp>
      <p:sp>
        <p:nvSpPr>
          <p:cNvPr id="13" name="Rectangle 10"/>
          <p:cNvSpPr>
            <a:spLocks noChangeArrowheads="1"/>
          </p:cNvSpPr>
          <p:nvPr/>
        </p:nvSpPr>
        <p:spPr bwMode="auto">
          <a:xfrm>
            <a:off x="704411" y="632386"/>
            <a:ext cx="306000" cy="306000"/>
          </a:xfrm>
          <a:prstGeom prst="ellipse">
            <a:avLst/>
          </a:prstGeom>
          <a:solidFill>
            <a:schemeClr val="bg1"/>
          </a:solidFill>
          <a:ln w="12700">
            <a:solidFill>
              <a:schemeClr val="tx1"/>
            </a:solidFill>
            <a:round/>
            <a:headEnd/>
            <a:tailEnd/>
          </a:ln>
          <a:effectLst>
            <a:outerShdw blurRad="50800" dist="38100" dir="2700000" algn="tl" rotWithShape="0">
              <a:srgbClr val="000000">
                <a:alpha val="39998"/>
              </a:srgbClr>
            </a:outerShdw>
          </a:effectLst>
          <a:extLst/>
        </p:spPr>
        <p:txBody>
          <a:bodyPr lIns="0" tIns="0" rIns="0" bIns="0" anchor="ctr"/>
          <a:lstStyle>
            <a:defPPr>
              <a:defRPr lang="ru-RU"/>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3" algn="l" defTabSz="914195" rtl="0" eaLnBrk="1" latinLnBrk="0" hangingPunct="1">
              <a:defRPr sz="1800" kern="1200">
                <a:solidFill>
                  <a:schemeClr val="tx1"/>
                </a:solidFill>
                <a:latin typeface="+mn-lt"/>
                <a:ea typeface="+mn-ea"/>
                <a:cs typeface="+mn-cs"/>
              </a:defRPr>
            </a:lvl4pPr>
            <a:lvl5pPr marL="1828390" algn="l" defTabSz="914195" rtl="0" eaLnBrk="1" latinLnBrk="0" hangingPunct="1">
              <a:defRPr sz="1800" kern="1200">
                <a:solidFill>
                  <a:schemeClr val="tx1"/>
                </a:solidFill>
                <a:latin typeface="+mn-lt"/>
                <a:ea typeface="+mn-ea"/>
                <a:cs typeface="+mn-cs"/>
              </a:defRPr>
            </a:lvl5pPr>
            <a:lvl6pPr marL="2285488" algn="l" defTabSz="914195" rtl="0" eaLnBrk="1" latinLnBrk="0" hangingPunct="1">
              <a:defRPr sz="1800" kern="1200">
                <a:solidFill>
                  <a:schemeClr val="tx1"/>
                </a:solidFill>
                <a:latin typeface="+mn-lt"/>
                <a:ea typeface="+mn-ea"/>
                <a:cs typeface="+mn-cs"/>
              </a:defRPr>
            </a:lvl6pPr>
            <a:lvl7pPr marL="2742585" algn="l" defTabSz="914195" rtl="0" eaLnBrk="1" latinLnBrk="0" hangingPunct="1">
              <a:defRPr sz="1800" kern="1200">
                <a:solidFill>
                  <a:schemeClr val="tx1"/>
                </a:solidFill>
                <a:latin typeface="+mn-lt"/>
                <a:ea typeface="+mn-ea"/>
                <a:cs typeface="+mn-cs"/>
              </a:defRPr>
            </a:lvl7pPr>
            <a:lvl8pPr marL="3199682" algn="l" defTabSz="914195" rtl="0" eaLnBrk="1" latinLnBrk="0" hangingPunct="1">
              <a:defRPr sz="1800" kern="1200">
                <a:solidFill>
                  <a:schemeClr val="tx1"/>
                </a:solidFill>
                <a:latin typeface="+mn-lt"/>
                <a:ea typeface="+mn-ea"/>
                <a:cs typeface="+mn-cs"/>
              </a:defRPr>
            </a:lvl8pPr>
            <a:lvl9pPr marL="3656779" algn="l" defTabSz="914195" rtl="0" eaLnBrk="1" latinLnBrk="0" hangingPunct="1">
              <a:defRPr sz="1800" kern="1200">
                <a:solidFill>
                  <a:schemeClr val="tx1"/>
                </a:solidFill>
                <a:latin typeface="+mn-lt"/>
                <a:ea typeface="+mn-ea"/>
                <a:cs typeface="+mn-cs"/>
              </a:defRPr>
            </a:lvl9pPr>
          </a:lstStyle>
          <a:p>
            <a:pPr algn="ctr" defTabSz="668648">
              <a:defRPr/>
            </a:pPr>
            <a:r>
              <a:rPr lang="en-US" altLang="ko-KR" b="1" dirty="0">
                <a:solidFill>
                  <a:srgbClr val="000000"/>
                </a:solidFill>
                <a:latin typeface="Arial" pitchFamily="34" charset="0"/>
                <a:cs typeface="Arial" pitchFamily="34" charset="0"/>
              </a:rPr>
              <a:t>1</a:t>
            </a:r>
          </a:p>
        </p:txBody>
      </p:sp>
      <p:sp>
        <p:nvSpPr>
          <p:cNvPr id="14" name="Rectangle 10"/>
          <p:cNvSpPr>
            <a:spLocks noChangeArrowheads="1"/>
          </p:cNvSpPr>
          <p:nvPr/>
        </p:nvSpPr>
        <p:spPr bwMode="auto">
          <a:xfrm>
            <a:off x="740809" y="2596715"/>
            <a:ext cx="306000" cy="306000"/>
          </a:xfrm>
          <a:prstGeom prst="ellipse">
            <a:avLst/>
          </a:prstGeom>
          <a:solidFill>
            <a:schemeClr val="bg1"/>
          </a:solidFill>
          <a:ln w="12700">
            <a:solidFill>
              <a:schemeClr val="tx1"/>
            </a:solidFill>
            <a:round/>
            <a:headEnd/>
            <a:tailEnd/>
          </a:ln>
          <a:effectLst>
            <a:outerShdw blurRad="50800" dist="38100" dir="2700000" algn="tl" rotWithShape="0">
              <a:srgbClr val="000000">
                <a:alpha val="39998"/>
              </a:srgbClr>
            </a:outerShdw>
          </a:effectLst>
          <a:extLst/>
        </p:spPr>
        <p:txBody>
          <a:bodyPr lIns="0" tIns="0" rIns="0" bIns="0" anchor="ctr"/>
          <a:lstStyle>
            <a:defPPr>
              <a:defRPr lang="ru-RU"/>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3" algn="l" defTabSz="914195" rtl="0" eaLnBrk="1" latinLnBrk="0" hangingPunct="1">
              <a:defRPr sz="1800" kern="1200">
                <a:solidFill>
                  <a:schemeClr val="tx1"/>
                </a:solidFill>
                <a:latin typeface="+mn-lt"/>
                <a:ea typeface="+mn-ea"/>
                <a:cs typeface="+mn-cs"/>
              </a:defRPr>
            </a:lvl4pPr>
            <a:lvl5pPr marL="1828390" algn="l" defTabSz="914195" rtl="0" eaLnBrk="1" latinLnBrk="0" hangingPunct="1">
              <a:defRPr sz="1800" kern="1200">
                <a:solidFill>
                  <a:schemeClr val="tx1"/>
                </a:solidFill>
                <a:latin typeface="+mn-lt"/>
                <a:ea typeface="+mn-ea"/>
                <a:cs typeface="+mn-cs"/>
              </a:defRPr>
            </a:lvl5pPr>
            <a:lvl6pPr marL="2285488" algn="l" defTabSz="914195" rtl="0" eaLnBrk="1" latinLnBrk="0" hangingPunct="1">
              <a:defRPr sz="1800" kern="1200">
                <a:solidFill>
                  <a:schemeClr val="tx1"/>
                </a:solidFill>
                <a:latin typeface="+mn-lt"/>
                <a:ea typeface="+mn-ea"/>
                <a:cs typeface="+mn-cs"/>
              </a:defRPr>
            </a:lvl6pPr>
            <a:lvl7pPr marL="2742585" algn="l" defTabSz="914195" rtl="0" eaLnBrk="1" latinLnBrk="0" hangingPunct="1">
              <a:defRPr sz="1800" kern="1200">
                <a:solidFill>
                  <a:schemeClr val="tx1"/>
                </a:solidFill>
                <a:latin typeface="+mn-lt"/>
                <a:ea typeface="+mn-ea"/>
                <a:cs typeface="+mn-cs"/>
              </a:defRPr>
            </a:lvl7pPr>
            <a:lvl8pPr marL="3199682" algn="l" defTabSz="914195" rtl="0" eaLnBrk="1" latinLnBrk="0" hangingPunct="1">
              <a:defRPr sz="1800" kern="1200">
                <a:solidFill>
                  <a:schemeClr val="tx1"/>
                </a:solidFill>
                <a:latin typeface="+mn-lt"/>
                <a:ea typeface="+mn-ea"/>
                <a:cs typeface="+mn-cs"/>
              </a:defRPr>
            </a:lvl8pPr>
            <a:lvl9pPr marL="3656779" algn="l" defTabSz="914195" rtl="0" eaLnBrk="1" latinLnBrk="0" hangingPunct="1">
              <a:defRPr sz="1800" kern="1200">
                <a:solidFill>
                  <a:schemeClr val="tx1"/>
                </a:solidFill>
                <a:latin typeface="+mn-lt"/>
                <a:ea typeface="+mn-ea"/>
                <a:cs typeface="+mn-cs"/>
              </a:defRPr>
            </a:lvl9pPr>
          </a:lstStyle>
          <a:p>
            <a:pPr algn="ctr" defTabSz="668648">
              <a:defRPr/>
            </a:pPr>
            <a:r>
              <a:rPr lang="ru-RU" altLang="ko-KR" b="1" dirty="0">
                <a:solidFill>
                  <a:srgbClr val="000000"/>
                </a:solidFill>
                <a:latin typeface="Arial" pitchFamily="34" charset="0"/>
                <a:cs typeface="Arial" pitchFamily="34" charset="0"/>
              </a:rPr>
              <a:t>2</a:t>
            </a:r>
            <a:endParaRPr lang="en-US" altLang="ko-KR" b="1" dirty="0">
              <a:solidFill>
                <a:srgbClr val="000000"/>
              </a:solidFill>
              <a:latin typeface="Arial" pitchFamily="34" charset="0"/>
              <a:cs typeface="Arial" pitchFamily="34" charset="0"/>
            </a:endParaRPr>
          </a:p>
        </p:txBody>
      </p:sp>
      <p:sp>
        <p:nvSpPr>
          <p:cNvPr id="15" name="Rectangle 10"/>
          <p:cNvSpPr>
            <a:spLocks noChangeArrowheads="1"/>
          </p:cNvSpPr>
          <p:nvPr/>
        </p:nvSpPr>
        <p:spPr bwMode="auto">
          <a:xfrm>
            <a:off x="764797" y="4657951"/>
            <a:ext cx="306000" cy="306000"/>
          </a:xfrm>
          <a:prstGeom prst="ellipse">
            <a:avLst/>
          </a:prstGeom>
          <a:solidFill>
            <a:schemeClr val="bg1"/>
          </a:solidFill>
          <a:ln w="12700">
            <a:solidFill>
              <a:schemeClr val="tx1"/>
            </a:solidFill>
            <a:round/>
            <a:headEnd/>
            <a:tailEnd/>
          </a:ln>
          <a:effectLst>
            <a:outerShdw blurRad="50800" dist="38100" dir="2700000" algn="tl" rotWithShape="0">
              <a:srgbClr val="000000">
                <a:alpha val="39998"/>
              </a:srgbClr>
            </a:outerShdw>
          </a:effectLst>
          <a:extLst/>
        </p:spPr>
        <p:txBody>
          <a:bodyPr lIns="0" tIns="0" rIns="0" bIns="0" anchor="ctr"/>
          <a:lstStyle>
            <a:defPPr>
              <a:defRPr lang="ru-RU"/>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3" algn="l" defTabSz="914195" rtl="0" eaLnBrk="1" latinLnBrk="0" hangingPunct="1">
              <a:defRPr sz="1800" kern="1200">
                <a:solidFill>
                  <a:schemeClr val="tx1"/>
                </a:solidFill>
                <a:latin typeface="+mn-lt"/>
                <a:ea typeface="+mn-ea"/>
                <a:cs typeface="+mn-cs"/>
              </a:defRPr>
            </a:lvl4pPr>
            <a:lvl5pPr marL="1828390" algn="l" defTabSz="914195" rtl="0" eaLnBrk="1" latinLnBrk="0" hangingPunct="1">
              <a:defRPr sz="1800" kern="1200">
                <a:solidFill>
                  <a:schemeClr val="tx1"/>
                </a:solidFill>
                <a:latin typeface="+mn-lt"/>
                <a:ea typeface="+mn-ea"/>
                <a:cs typeface="+mn-cs"/>
              </a:defRPr>
            </a:lvl5pPr>
            <a:lvl6pPr marL="2285488" algn="l" defTabSz="914195" rtl="0" eaLnBrk="1" latinLnBrk="0" hangingPunct="1">
              <a:defRPr sz="1800" kern="1200">
                <a:solidFill>
                  <a:schemeClr val="tx1"/>
                </a:solidFill>
                <a:latin typeface="+mn-lt"/>
                <a:ea typeface="+mn-ea"/>
                <a:cs typeface="+mn-cs"/>
              </a:defRPr>
            </a:lvl6pPr>
            <a:lvl7pPr marL="2742585" algn="l" defTabSz="914195" rtl="0" eaLnBrk="1" latinLnBrk="0" hangingPunct="1">
              <a:defRPr sz="1800" kern="1200">
                <a:solidFill>
                  <a:schemeClr val="tx1"/>
                </a:solidFill>
                <a:latin typeface="+mn-lt"/>
                <a:ea typeface="+mn-ea"/>
                <a:cs typeface="+mn-cs"/>
              </a:defRPr>
            </a:lvl7pPr>
            <a:lvl8pPr marL="3199682" algn="l" defTabSz="914195" rtl="0" eaLnBrk="1" latinLnBrk="0" hangingPunct="1">
              <a:defRPr sz="1800" kern="1200">
                <a:solidFill>
                  <a:schemeClr val="tx1"/>
                </a:solidFill>
                <a:latin typeface="+mn-lt"/>
                <a:ea typeface="+mn-ea"/>
                <a:cs typeface="+mn-cs"/>
              </a:defRPr>
            </a:lvl8pPr>
            <a:lvl9pPr marL="3656779" algn="l" defTabSz="914195" rtl="0" eaLnBrk="1" latinLnBrk="0" hangingPunct="1">
              <a:defRPr sz="1800" kern="1200">
                <a:solidFill>
                  <a:schemeClr val="tx1"/>
                </a:solidFill>
                <a:latin typeface="+mn-lt"/>
                <a:ea typeface="+mn-ea"/>
                <a:cs typeface="+mn-cs"/>
              </a:defRPr>
            </a:lvl9pPr>
          </a:lstStyle>
          <a:p>
            <a:pPr algn="ctr" defTabSz="668648">
              <a:defRPr/>
            </a:pPr>
            <a:r>
              <a:rPr lang="ru-RU" altLang="ko-KR" b="1" dirty="0">
                <a:solidFill>
                  <a:srgbClr val="000000"/>
                </a:solidFill>
                <a:latin typeface="Arial" pitchFamily="34" charset="0"/>
                <a:cs typeface="Arial" pitchFamily="34" charset="0"/>
              </a:rPr>
              <a:t>3</a:t>
            </a:r>
            <a:endParaRPr lang="en-US" altLang="ko-KR" b="1" dirty="0">
              <a:solidFill>
                <a:srgbClr val="000000"/>
              </a:solidFill>
              <a:latin typeface="Arial" pitchFamily="34" charset="0"/>
              <a:cs typeface="Arial" pitchFamily="34" charset="0"/>
            </a:endParaRPr>
          </a:p>
        </p:txBody>
      </p:sp>
      <p:sp>
        <p:nvSpPr>
          <p:cNvPr id="10" name="Скругленный прямоугольник 7"/>
          <p:cNvSpPr/>
          <p:nvPr/>
        </p:nvSpPr>
        <p:spPr bwMode="auto">
          <a:xfrm>
            <a:off x="9366335" y="6384547"/>
            <a:ext cx="392911" cy="389169"/>
          </a:xfrm>
          <a:prstGeom prst="ellipse">
            <a:avLst/>
          </a:prstGeom>
          <a:solidFill>
            <a:srgbClr val="7F7F7F"/>
          </a:solidFill>
          <a:ln w="19050">
            <a:solidFill>
              <a:schemeClr val="tx1">
                <a:lumMod val="50000"/>
                <a:lumOff val="50000"/>
              </a:schemeClr>
            </a:solidFill>
            <a:round/>
            <a:headEnd/>
            <a:tailEnd/>
          </a:ln>
          <a:effectLst>
            <a:outerShdw blurRad="63500" dist="40186" dir="4303642" algn="ctr" rotWithShape="0">
              <a:schemeClr val="tx1">
                <a:alpha val="75000"/>
              </a:schemeClr>
            </a:outerShdw>
          </a:effectLst>
        </p:spPr>
        <p:txBody>
          <a:bodyPr lIns="0" tIns="0" rIns="0" bIns="0" anchor="ctr"/>
          <a:lstStyle/>
          <a:p>
            <a:pPr algn="ctr"/>
            <a:r>
              <a:rPr lang="ru-RU" sz="2000" b="1" dirty="0">
                <a:solidFill>
                  <a:prstClr val="white"/>
                </a:solidFill>
                <a:latin typeface="Arial" pitchFamily="34" charset="0"/>
                <a:cs typeface="Arial" pitchFamily="34" charset="0"/>
              </a:rPr>
              <a:t>4</a:t>
            </a:r>
          </a:p>
        </p:txBody>
      </p:sp>
    </p:spTree>
    <p:extLst>
      <p:ext uri="{BB962C8B-B14F-4D97-AF65-F5344CB8AC3E}">
        <p14:creationId xmlns:p14="http://schemas.microsoft.com/office/powerpoint/2010/main" val="3982085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txBox="1">
            <a:spLocks/>
          </p:cNvSpPr>
          <p:nvPr/>
        </p:nvSpPr>
        <p:spPr bwMode="auto">
          <a:xfrm>
            <a:off x="605113" y="289785"/>
            <a:ext cx="8838883"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spcBef>
                <a:spcPts val="600"/>
              </a:spcBef>
            </a:pPr>
            <a:r>
              <a:rPr lang="ru-RU" kern="0" dirty="0" smtClean="0"/>
              <a:t>  </a:t>
            </a:r>
            <a:r>
              <a:rPr lang="ru-RU" cap="all" dirty="0" smtClean="0">
                <a:solidFill>
                  <a:prstClr val="black"/>
                </a:solidFill>
                <a:latin typeface="Arial" panose="020B0604020202020204" pitchFamily="34" charset="0"/>
                <a:ea typeface="+mj-ea"/>
                <a:cs typeface="Arial" panose="020B0604020202020204" pitchFamily="34" charset="0"/>
              </a:rPr>
              <a:t>  унификация нормативной базы  оспаривания</a:t>
            </a:r>
          </a:p>
          <a:p>
            <a:pPr algn="ctr">
              <a:spcBef>
                <a:spcPts val="600"/>
              </a:spcBef>
            </a:pPr>
            <a:r>
              <a:rPr lang="ru-RU" cap="all" dirty="0" smtClean="0">
                <a:solidFill>
                  <a:prstClr val="black"/>
                </a:solidFill>
                <a:latin typeface="Arial" panose="020B0604020202020204" pitchFamily="34" charset="0"/>
                <a:ea typeface="+mj-ea"/>
                <a:cs typeface="Arial" panose="020B0604020202020204" pitchFamily="34" charset="0"/>
              </a:rPr>
              <a:t>(2014-2015)</a:t>
            </a:r>
          </a:p>
        </p:txBody>
      </p:sp>
      <p:graphicFrame>
        <p:nvGraphicFramePr>
          <p:cNvPr id="6" name="Таблица 5"/>
          <p:cNvGraphicFramePr>
            <a:graphicFrameLocks noGrp="1"/>
          </p:cNvGraphicFramePr>
          <p:nvPr>
            <p:extLst>
              <p:ext uri="{D42A27DB-BD31-4B8C-83A1-F6EECF244321}">
                <p14:modId xmlns:p14="http://schemas.microsoft.com/office/powerpoint/2010/main" val="1661991667"/>
              </p:ext>
            </p:extLst>
          </p:nvPr>
        </p:nvGraphicFramePr>
        <p:xfrm>
          <a:off x="622495" y="1419455"/>
          <a:ext cx="9051638" cy="3889607"/>
        </p:xfrm>
        <a:graphic>
          <a:graphicData uri="http://schemas.openxmlformats.org/drawingml/2006/table">
            <a:tbl>
              <a:tblPr firstRow="1" bandRow="1">
                <a:tableStyleId>{5C22544A-7EE6-4342-B048-85BDC9FD1C3A}</a:tableStyleId>
              </a:tblPr>
              <a:tblGrid>
                <a:gridCol w="9051638"/>
              </a:tblGrid>
              <a:tr h="1062818">
                <a:tc>
                  <a:txBody>
                    <a:bodyPr/>
                    <a:lstStyle/>
                    <a:p>
                      <a:pPr marL="457200" indent="-457200">
                        <a:buAutoNum type="arabicPeriod"/>
                      </a:pPr>
                      <a:r>
                        <a:rPr lang="ru-RU" sz="2000" b="0" baseline="0" dirty="0" smtClean="0">
                          <a:solidFill>
                            <a:schemeClr val="tx1"/>
                          </a:solidFill>
                          <a:latin typeface="Arial" pitchFamily="34" charset="0"/>
                          <a:cs typeface="Arial" pitchFamily="34" charset="0"/>
                        </a:rPr>
                        <a:t> Поправки в закон Об оценочной деятельности в РФ (обязательный досудебный порядок для юр. лиц, налоговый период оспаривания) </a:t>
                      </a:r>
                    </a:p>
                    <a:p>
                      <a:pPr marL="0" indent="0">
                        <a:buNone/>
                      </a:pPr>
                      <a:endParaRPr lang="ru-RU" sz="2000" b="0" dirty="0" smtClean="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1119909">
                <a:tc>
                  <a:txBody>
                    <a:bodyPr/>
                    <a:lstStyle/>
                    <a:p>
                      <a:r>
                        <a:rPr lang="ru-RU" sz="2000" b="0" dirty="0" smtClean="0">
                          <a:solidFill>
                            <a:schemeClr val="tx1"/>
                          </a:solidFill>
                          <a:latin typeface="Arial" pitchFamily="34" charset="0"/>
                          <a:cs typeface="Arial" pitchFamily="34" charset="0"/>
                        </a:rPr>
                        <a:t>2.  Передача</a:t>
                      </a:r>
                      <a:r>
                        <a:rPr lang="ru-RU" sz="2000" b="0" baseline="0" dirty="0" smtClean="0">
                          <a:solidFill>
                            <a:schemeClr val="tx1"/>
                          </a:solidFill>
                          <a:latin typeface="Arial" pitchFamily="34" charset="0"/>
                          <a:cs typeface="Arial" pitchFamily="34" charset="0"/>
                        </a:rPr>
                        <a:t> рассмотрения споров из арбитражных судов в  суды общей</a:t>
                      </a:r>
                    </a:p>
                    <a:p>
                      <a:r>
                        <a:rPr lang="ru-RU" sz="2000" b="0" baseline="0" dirty="0" smtClean="0">
                          <a:solidFill>
                            <a:schemeClr val="tx1"/>
                          </a:solidFill>
                          <a:latin typeface="Arial" pitchFamily="34" charset="0"/>
                          <a:cs typeface="Arial" pitchFamily="34" charset="0"/>
                        </a:rPr>
                        <a:t>      юрисдикции субъектов РФ</a:t>
                      </a:r>
                    </a:p>
                    <a:p>
                      <a:endParaRPr lang="ru-RU" sz="2000" b="0" dirty="0" smtClean="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255605">
                <a:tc>
                  <a:txBody>
                    <a:bodyPr/>
                    <a:lstStyle/>
                    <a:p>
                      <a:r>
                        <a:rPr lang="ru-RU" sz="2000" b="0" dirty="0" smtClean="0">
                          <a:latin typeface="Arial" pitchFamily="34" charset="0"/>
                          <a:cs typeface="Arial" pitchFamily="34" charset="0"/>
                        </a:rPr>
                        <a:t>3.  </a:t>
                      </a:r>
                      <a:r>
                        <a:rPr lang="ru-RU" sz="2000" b="0" baseline="0" dirty="0" smtClean="0">
                          <a:latin typeface="Arial" pitchFamily="34" charset="0"/>
                          <a:cs typeface="Arial" pitchFamily="34" charset="0"/>
                        </a:rPr>
                        <a:t>Введение в действие КАС РФ </a:t>
                      </a:r>
                    </a:p>
                    <a:p>
                      <a:endParaRPr lang="ru-RU" sz="2000" b="0" dirty="0" smtClean="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17176">
                <a:tc>
                  <a:txBody>
                    <a:bodyPr/>
                    <a:lstStyle/>
                    <a:p>
                      <a:pPr marL="457200" indent="-457200">
                        <a:buAutoNum type="arabicPeriod" startAt="4"/>
                      </a:pPr>
                      <a:r>
                        <a:rPr lang="ru-RU" sz="2000" b="0" baseline="0" dirty="0" smtClean="0">
                          <a:latin typeface="Arial" pitchFamily="34" charset="0"/>
                          <a:cs typeface="Arial" pitchFamily="34" charset="0"/>
                        </a:rPr>
                        <a:t>Постановление Пленума Верховного суда РФ №28 от 30.06.15 </a:t>
                      </a:r>
                    </a:p>
                    <a:p>
                      <a:pPr marL="0" indent="0">
                        <a:buNone/>
                      </a:pPr>
                      <a:r>
                        <a:rPr lang="ru-RU" sz="2000" b="0" baseline="0" dirty="0" smtClean="0">
                          <a:latin typeface="Arial" pitchFamily="34" charset="0"/>
                          <a:cs typeface="Arial" pitchFamily="34" charset="0"/>
                        </a:rPr>
                        <a:t>       (вводит     единые требования к оспариванию  как в комиссиях)</a:t>
                      </a:r>
                      <a:endParaRPr lang="ru-RU" sz="2000" b="0" dirty="0">
                        <a:solidFill>
                          <a:schemeClr val="tx1"/>
                        </a:solidFill>
                        <a:latin typeface="Arial" pitchFamily="34" charset="0"/>
                        <a:cs typeface="Arial" pitchFamily="34" charset="0"/>
                      </a:endParaRPr>
                    </a:p>
                    <a:p>
                      <a:pPr algn="l"/>
                      <a:r>
                        <a:rPr lang="ru-RU" sz="2000" b="0" dirty="0" smtClean="0">
                          <a:solidFill>
                            <a:schemeClr val="tx1"/>
                          </a:solidFill>
                          <a:latin typeface="Arial" pitchFamily="34" charset="0"/>
                          <a:cs typeface="Arial" pitchFamily="34" charset="0"/>
                        </a:rPr>
                        <a:t> </a:t>
                      </a:r>
                      <a:endParaRPr lang="ru-RU" sz="20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Скругленный прямоугольник 7"/>
          <p:cNvSpPr/>
          <p:nvPr/>
        </p:nvSpPr>
        <p:spPr bwMode="auto">
          <a:xfrm>
            <a:off x="9273412" y="6285703"/>
            <a:ext cx="45299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a:solidFill>
                  <a:prstClr val="white"/>
                </a:solidFill>
                <a:latin typeface="Arial" pitchFamily="34" charset="0"/>
                <a:cs typeface="Arial" pitchFamily="34" charset="0"/>
              </a:rPr>
              <a:t>5</a:t>
            </a:r>
          </a:p>
        </p:txBody>
      </p:sp>
    </p:spTree>
    <p:extLst>
      <p:ext uri="{BB962C8B-B14F-4D97-AF65-F5344CB8AC3E}">
        <p14:creationId xmlns:p14="http://schemas.microsoft.com/office/powerpoint/2010/main" val="115114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txBox="1">
            <a:spLocks/>
          </p:cNvSpPr>
          <p:nvPr/>
        </p:nvSpPr>
        <p:spPr bwMode="auto">
          <a:xfrm>
            <a:off x="605113" y="289785"/>
            <a:ext cx="883888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321" rtl="0" eaLnBrk="0" fontAlgn="base" hangingPunct="0">
              <a:spcBef>
                <a:spcPct val="0"/>
              </a:spcBef>
              <a:spcAft>
                <a:spcPct val="0"/>
              </a:spcAft>
              <a:defRPr sz="2200" b="1">
                <a:solidFill>
                  <a:schemeClr val="tx1"/>
                </a:solidFill>
                <a:latin typeface="+mj-lt"/>
                <a:ea typeface="Arial" charset="0"/>
                <a:cs typeface="+mj-cs"/>
              </a:defRPr>
            </a:lvl1pPr>
            <a:lvl2pPr algn="l" defTabSz="913321"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3321"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3321"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3321"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spcBef>
                <a:spcPts val="600"/>
              </a:spcBef>
            </a:pPr>
            <a:r>
              <a:rPr lang="ru-RU" kern="0" dirty="0" smtClean="0"/>
              <a:t>  </a:t>
            </a:r>
            <a:r>
              <a:rPr lang="ru-RU" cap="all" dirty="0" smtClean="0">
                <a:solidFill>
                  <a:prstClr val="black"/>
                </a:solidFill>
                <a:latin typeface="Arial" panose="020B0604020202020204" pitchFamily="34" charset="0"/>
                <a:ea typeface="+mj-ea"/>
                <a:cs typeface="Arial" panose="020B0604020202020204" pitchFamily="34" charset="0"/>
              </a:rPr>
              <a:t>  единые требования при оспаривании кадастровой стоимости  в комиссиях и судах</a:t>
            </a:r>
          </a:p>
        </p:txBody>
      </p:sp>
      <p:graphicFrame>
        <p:nvGraphicFramePr>
          <p:cNvPr id="6" name="Таблица 5"/>
          <p:cNvGraphicFramePr>
            <a:graphicFrameLocks noGrp="1"/>
          </p:cNvGraphicFramePr>
          <p:nvPr>
            <p:extLst>
              <p:ext uri="{D42A27DB-BD31-4B8C-83A1-F6EECF244321}">
                <p14:modId xmlns:p14="http://schemas.microsoft.com/office/powerpoint/2010/main" val="1725982271"/>
              </p:ext>
            </p:extLst>
          </p:nvPr>
        </p:nvGraphicFramePr>
        <p:xfrm>
          <a:off x="853403" y="1419455"/>
          <a:ext cx="8533051" cy="3413760"/>
        </p:xfrm>
        <a:graphic>
          <a:graphicData uri="http://schemas.openxmlformats.org/drawingml/2006/table">
            <a:tbl>
              <a:tblPr firstRow="1" bandRow="1">
                <a:tableStyleId>{5C22544A-7EE6-4342-B048-85BDC9FD1C3A}</a:tableStyleId>
              </a:tblPr>
              <a:tblGrid>
                <a:gridCol w="8533051"/>
              </a:tblGrid>
              <a:tr h="257479">
                <a:tc>
                  <a:txBody>
                    <a:bodyPr/>
                    <a:lstStyle/>
                    <a:p>
                      <a:pPr marL="457200" indent="-457200">
                        <a:buAutoNum type="arabicPeriod"/>
                      </a:pPr>
                      <a:r>
                        <a:rPr lang="ru-RU" sz="2000" b="0" baseline="0" dirty="0" smtClean="0">
                          <a:solidFill>
                            <a:schemeClr val="tx1"/>
                          </a:solidFill>
                          <a:latin typeface="Arial" pitchFamily="34" charset="0"/>
                          <a:cs typeface="Arial" pitchFamily="34" charset="0"/>
                        </a:rPr>
                        <a:t>Признание кадастровой стоимости равной рыночной, с    </a:t>
                      </a:r>
                    </a:p>
                    <a:p>
                      <a:pPr marL="0" indent="0">
                        <a:buNone/>
                      </a:pPr>
                      <a:r>
                        <a:rPr lang="ru-RU" sz="2000" b="0" baseline="0" dirty="0" smtClean="0">
                          <a:solidFill>
                            <a:schemeClr val="tx1"/>
                          </a:solidFill>
                          <a:latin typeface="Arial" pitchFamily="34" charset="0"/>
                          <a:cs typeface="Arial" pitchFamily="34" charset="0"/>
                        </a:rPr>
                        <a:t>     учетом индивидуальных особенностей объекта оценки </a:t>
                      </a:r>
                    </a:p>
                    <a:p>
                      <a:pPr marL="0" indent="0">
                        <a:buNone/>
                      </a:pPr>
                      <a:endParaRPr lang="ru-RU" sz="2000" b="0" dirty="0" smtClean="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257479">
                <a:tc>
                  <a:txBody>
                    <a:bodyPr/>
                    <a:lstStyle/>
                    <a:p>
                      <a:r>
                        <a:rPr lang="ru-RU" sz="2000" b="0" dirty="0" smtClean="0">
                          <a:solidFill>
                            <a:schemeClr val="tx1"/>
                          </a:solidFill>
                          <a:latin typeface="Arial" pitchFamily="34" charset="0"/>
                          <a:cs typeface="Arial" pitchFamily="34" charset="0"/>
                        </a:rPr>
                        <a:t> 2. Отчет о рыночной стоимости,  положительная экспертиза СРО  </a:t>
                      </a:r>
                    </a:p>
                    <a:p>
                      <a:endParaRPr lang="ru-RU" sz="2000" b="0" dirty="0" smtClean="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255605">
                <a:tc>
                  <a:txBody>
                    <a:bodyPr/>
                    <a:lstStyle/>
                    <a:p>
                      <a:r>
                        <a:rPr lang="ru-RU" sz="2000" b="0" dirty="0" smtClean="0">
                          <a:latin typeface="Arial" pitchFamily="34" charset="0"/>
                          <a:cs typeface="Arial" pitchFamily="34" charset="0"/>
                        </a:rPr>
                        <a:t> 3.  </a:t>
                      </a:r>
                      <a:r>
                        <a:rPr lang="ru-RU" sz="2000" b="0" baseline="0" dirty="0" smtClean="0">
                          <a:latin typeface="Arial" pitchFamily="34" charset="0"/>
                          <a:cs typeface="Arial" pitchFamily="34" charset="0"/>
                        </a:rPr>
                        <a:t>Соответствие отчета требованиям законодательства РФ,</a:t>
                      </a:r>
                    </a:p>
                    <a:p>
                      <a:r>
                        <a:rPr lang="ru-RU" sz="2000" b="0" baseline="0" dirty="0" smtClean="0">
                          <a:latin typeface="Arial" pitchFamily="34" charset="0"/>
                          <a:cs typeface="Arial" pitchFamily="34" charset="0"/>
                        </a:rPr>
                        <a:t>      регулирующего  оценочную деятельность</a:t>
                      </a:r>
                      <a:endParaRPr lang="ru-RU" sz="2000" b="0" dirty="0" smtClean="0">
                        <a:latin typeface="Arial" pitchFamily="34" charset="0"/>
                        <a:cs typeface="Arial" pitchFamily="34" charset="0"/>
                      </a:endParaRPr>
                    </a:p>
                    <a:p>
                      <a:pPr algn="l"/>
                      <a:r>
                        <a:rPr lang="ru-RU" sz="2000" b="0" dirty="0" smtClean="0">
                          <a:solidFill>
                            <a:schemeClr val="tx1"/>
                          </a:solidFill>
                          <a:latin typeface="Arial" pitchFamily="34" charset="0"/>
                          <a:cs typeface="Arial" pitchFamily="34" charset="0"/>
                        </a:rPr>
                        <a:t>  </a:t>
                      </a: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17176">
                <a:tc>
                  <a:txBody>
                    <a:bodyPr/>
                    <a:lstStyle/>
                    <a:p>
                      <a:r>
                        <a:rPr lang="ru-RU" sz="2000" b="0" baseline="0" dirty="0" smtClean="0">
                          <a:latin typeface="Arial" pitchFamily="34" charset="0"/>
                          <a:cs typeface="Arial" pitchFamily="34" charset="0"/>
                        </a:rPr>
                        <a:t>4. Достоверность определения рыночной стоимости</a:t>
                      </a:r>
                      <a:endParaRPr lang="ru-RU" sz="2000" b="0" dirty="0">
                        <a:solidFill>
                          <a:schemeClr val="tx1"/>
                        </a:solidFill>
                        <a:latin typeface="Arial" pitchFamily="34" charset="0"/>
                        <a:cs typeface="Arial" pitchFamily="34" charset="0"/>
                      </a:endParaRPr>
                    </a:p>
                    <a:p>
                      <a:pPr algn="l"/>
                      <a:r>
                        <a:rPr lang="ru-RU" sz="2000" b="0" dirty="0" smtClean="0">
                          <a:solidFill>
                            <a:schemeClr val="tx1"/>
                          </a:solidFill>
                          <a:latin typeface="Arial" pitchFamily="34" charset="0"/>
                          <a:cs typeface="Arial" pitchFamily="34" charset="0"/>
                        </a:rPr>
                        <a:t> </a:t>
                      </a:r>
                      <a:endParaRPr lang="ru-RU" sz="20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Скругленный прямоугольник 7"/>
          <p:cNvSpPr/>
          <p:nvPr/>
        </p:nvSpPr>
        <p:spPr bwMode="auto">
          <a:xfrm>
            <a:off x="9273412" y="6285703"/>
            <a:ext cx="45299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a:solidFill>
                  <a:prstClr val="white"/>
                </a:solidFill>
                <a:latin typeface="Arial" pitchFamily="34" charset="0"/>
                <a:cs typeface="Arial" pitchFamily="34" charset="0"/>
              </a:rPr>
              <a:t>6</a:t>
            </a:r>
          </a:p>
        </p:txBody>
      </p:sp>
      <p:sp>
        <p:nvSpPr>
          <p:cNvPr id="3" name="TextBox 2"/>
          <p:cNvSpPr txBox="1"/>
          <p:nvPr/>
        </p:nvSpPr>
        <p:spPr>
          <a:xfrm>
            <a:off x="542636" y="5437909"/>
            <a:ext cx="7979017" cy="707886"/>
          </a:xfrm>
          <a:prstGeom prst="rect">
            <a:avLst/>
          </a:prstGeom>
          <a:noFill/>
        </p:spPr>
        <p:txBody>
          <a:bodyPr wrap="none" rtlCol="0">
            <a:spAutoFit/>
          </a:bodyPr>
          <a:lstStyle/>
          <a:p>
            <a:r>
              <a:rPr lang="ru-RU" sz="2000" b="1" dirty="0" smtClean="0">
                <a:latin typeface="Arial"/>
                <a:cs typeface="Arial"/>
              </a:rPr>
              <a:t>Вывод:   объективное установление кадастровой стоимости</a:t>
            </a:r>
          </a:p>
          <a:p>
            <a:r>
              <a:rPr lang="ru-RU" sz="2000" b="1" dirty="0">
                <a:latin typeface="Arial"/>
                <a:cs typeface="Arial"/>
              </a:rPr>
              <a:t> </a:t>
            </a:r>
            <a:r>
              <a:rPr lang="ru-RU" sz="2000" b="1" dirty="0" smtClean="0">
                <a:latin typeface="Arial"/>
                <a:cs typeface="Arial"/>
              </a:rPr>
              <a:t>                равной рыночной </a:t>
            </a:r>
            <a:endParaRPr lang="ru-RU" sz="2000" b="1" dirty="0">
              <a:latin typeface="Arial"/>
              <a:cs typeface="Arial"/>
            </a:endParaRPr>
          </a:p>
        </p:txBody>
      </p:sp>
    </p:spTree>
    <p:extLst>
      <p:ext uri="{BB962C8B-B14F-4D97-AF65-F5344CB8AC3E}">
        <p14:creationId xmlns:p14="http://schemas.microsoft.com/office/powerpoint/2010/main" val="250844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81042" y="365129"/>
            <a:ext cx="8543925" cy="570053"/>
          </a:xfrm>
        </p:spPr>
        <p:txBody>
          <a:bodyPr>
            <a:normAutofit/>
          </a:bodyPr>
          <a:lstStyle/>
          <a:p>
            <a:pPr algn="ctr"/>
            <a:r>
              <a:rPr lang="ru-RU" sz="2200" b="1" dirty="0" smtClean="0">
                <a:latin typeface="Arial"/>
                <a:cs typeface="Arial"/>
              </a:rPr>
              <a:t>ДИНАМИКА ОСПАРИВАНИЯ ПО ЗЕМЕЛЬНЫМ УЧАСТКАМ </a:t>
            </a:r>
            <a:endParaRPr lang="ru-RU" sz="2200" b="1" dirty="0">
              <a:latin typeface="Arial"/>
              <a:cs typeface="Arial"/>
            </a:endParaRPr>
          </a:p>
        </p:txBody>
      </p:sp>
      <p:graphicFrame>
        <p:nvGraphicFramePr>
          <p:cNvPr id="15" name="Содержимое 14"/>
          <p:cNvGraphicFramePr>
            <a:graphicFrameLocks noGrp="1"/>
          </p:cNvGraphicFramePr>
          <p:nvPr>
            <p:ph idx="1"/>
            <p:extLst>
              <p:ext uri="{D42A27DB-BD31-4B8C-83A1-F6EECF244321}">
                <p14:modId xmlns:p14="http://schemas.microsoft.com/office/powerpoint/2010/main" val="2241273442"/>
              </p:ext>
            </p:extLst>
          </p:nvPr>
        </p:nvGraphicFramePr>
        <p:xfrm>
          <a:off x="704129" y="958273"/>
          <a:ext cx="8543925" cy="549563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154547" y="4445000"/>
            <a:ext cx="796636" cy="369332"/>
          </a:xfrm>
          <a:prstGeom prst="rect">
            <a:avLst/>
          </a:prstGeom>
          <a:noFill/>
        </p:spPr>
        <p:txBody>
          <a:bodyPr wrap="square" rtlCol="0">
            <a:spAutoFit/>
          </a:bodyPr>
          <a:lstStyle/>
          <a:p>
            <a:r>
              <a:rPr lang="ru-RU" dirty="0" smtClean="0"/>
              <a:t>(36%)</a:t>
            </a:r>
            <a:endParaRPr lang="ru-RU" dirty="0"/>
          </a:p>
        </p:txBody>
      </p:sp>
      <p:sp>
        <p:nvSpPr>
          <p:cNvPr id="19" name="TextBox 18"/>
          <p:cNvSpPr txBox="1"/>
          <p:nvPr/>
        </p:nvSpPr>
        <p:spPr>
          <a:xfrm>
            <a:off x="3177310" y="3385128"/>
            <a:ext cx="796636" cy="369332"/>
          </a:xfrm>
          <a:prstGeom prst="rect">
            <a:avLst/>
          </a:prstGeom>
          <a:noFill/>
        </p:spPr>
        <p:txBody>
          <a:bodyPr wrap="square" rtlCol="0">
            <a:spAutoFit/>
          </a:bodyPr>
          <a:lstStyle/>
          <a:p>
            <a:r>
              <a:rPr lang="ru-RU" dirty="0" smtClean="0"/>
              <a:t>(53%)</a:t>
            </a:r>
            <a:endParaRPr lang="ru-RU" dirty="0"/>
          </a:p>
        </p:txBody>
      </p:sp>
      <p:sp>
        <p:nvSpPr>
          <p:cNvPr id="20" name="TextBox 19"/>
          <p:cNvSpPr txBox="1"/>
          <p:nvPr/>
        </p:nvSpPr>
        <p:spPr>
          <a:xfrm>
            <a:off x="5280892" y="3017983"/>
            <a:ext cx="796636" cy="369332"/>
          </a:xfrm>
          <a:prstGeom prst="rect">
            <a:avLst/>
          </a:prstGeom>
          <a:noFill/>
        </p:spPr>
        <p:txBody>
          <a:bodyPr wrap="square" rtlCol="0">
            <a:spAutoFit/>
          </a:bodyPr>
          <a:lstStyle/>
          <a:p>
            <a:r>
              <a:rPr lang="ru-RU" dirty="0" smtClean="0"/>
              <a:t>(52%)</a:t>
            </a:r>
            <a:endParaRPr lang="ru-RU" dirty="0"/>
          </a:p>
        </p:txBody>
      </p:sp>
      <p:sp>
        <p:nvSpPr>
          <p:cNvPr id="21" name="TextBox 20"/>
          <p:cNvSpPr txBox="1"/>
          <p:nvPr/>
        </p:nvSpPr>
        <p:spPr>
          <a:xfrm>
            <a:off x="7292108" y="4440384"/>
            <a:ext cx="796636" cy="369332"/>
          </a:xfrm>
          <a:prstGeom prst="rect">
            <a:avLst/>
          </a:prstGeom>
          <a:noFill/>
        </p:spPr>
        <p:txBody>
          <a:bodyPr wrap="square" rtlCol="0">
            <a:spAutoFit/>
          </a:bodyPr>
          <a:lstStyle/>
          <a:p>
            <a:r>
              <a:rPr lang="ru-RU" dirty="0" smtClean="0"/>
              <a:t>(61%)</a:t>
            </a:r>
            <a:endParaRPr lang="ru-RU" dirty="0"/>
          </a:p>
        </p:txBody>
      </p:sp>
      <p:sp>
        <p:nvSpPr>
          <p:cNvPr id="22" name="TextBox 21"/>
          <p:cNvSpPr txBox="1"/>
          <p:nvPr/>
        </p:nvSpPr>
        <p:spPr>
          <a:xfrm>
            <a:off x="2343729" y="5544129"/>
            <a:ext cx="1339271" cy="400110"/>
          </a:xfrm>
          <a:prstGeom prst="rect">
            <a:avLst/>
          </a:prstGeom>
          <a:noFill/>
        </p:spPr>
        <p:txBody>
          <a:bodyPr wrap="square" rtlCol="0">
            <a:spAutoFit/>
          </a:bodyPr>
          <a:lstStyle/>
          <a:p>
            <a:r>
              <a:rPr lang="ru-RU" sz="2000" b="1" dirty="0" smtClean="0">
                <a:latin typeface="Arial"/>
                <a:cs typeface="Arial"/>
              </a:rPr>
              <a:t>2014 год</a:t>
            </a:r>
            <a:endParaRPr lang="ru-RU" sz="2000" b="1" dirty="0">
              <a:latin typeface="Arial"/>
              <a:cs typeface="Arial"/>
            </a:endParaRPr>
          </a:p>
        </p:txBody>
      </p:sp>
      <p:sp>
        <p:nvSpPr>
          <p:cNvPr id="23" name="TextBox 22"/>
          <p:cNvSpPr txBox="1"/>
          <p:nvPr/>
        </p:nvSpPr>
        <p:spPr>
          <a:xfrm>
            <a:off x="1376219" y="4955309"/>
            <a:ext cx="1360054" cy="369332"/>
          </a:xfrm>
          <a:prstGeom prst="rect">
            <a:avLst/>
          </a:prstGeom>
          <a:noFill/>
        </p:spPr>
        <p:txBody>
          <a:bodyPr wrap="square" rtlCol="0">
            <a:spAutoFit/>
          </a:bodyPr>
          <a:lstStyle/>
          <a:p>
            <a:r>
              <a:rPr lang="ru-RU" b="1" dirty="0" smtClean="0"/>
              <a:t>комиссия</a:t>
            </a:r>
            <a:endParaRPr lang="ru-RU" b="1" dirty="0"/>
          </a:p>
        </p:txBody>
      </p:sp>
      <p:sp>
        <p:nvSpPr>
          <p:cNvPr id="24" name="TextBox 23"/>
          <p:cNvSpPr txBox="1"/>
          <p:nvPr/>
        </p:nvSpPr>
        <p:spPr>
          <a:xfrm>
            <a:off x="3431311" y="4897581"/>
            <a:ext cx="1129144" cy="369332"/>
          </a:xfrm>
          <a:prstGeom prst="rect">
            <a:avLst/>
          </a:prstGeom>
          <a:noFill/>
        </p:spPr>
        <p:txBody>
          <a:bodyPr wrap="square" rtlCol="0">
            <a:spAutoFit/>
          </a:bodyPr>
          <a:lstStyle/>
          <a:p>
            <a:r>
              <a:rPr lang="ru-RU" dirty="0" smtClean="0"/>
              <a:t>      </a:t>
            </a:r>
            <a:r>
              <a:rPr lang="ru-RU" b="1" dirty="0" smtClean="0"/>
              <a:t> суд</a:t>
            </a:r>
            <a:endParaRPr lang="ru-RU" b="1" dirty="0"/>
          </a:p>
        </p:txBody>
      </p:sp>
      <p:sp>
        <p:nvSpPr>
          <p:cNvPr id="25" name="TextBox 24"/>
          <p:cNvSpPr txBox="1"/>
          <p:nvPr/>
        </p:nvSpPr>
        <p:spPr>
          <a:xfrm>
            <a:off x="5437909" y="4911436"/>
            <a:ext cx="1318489" cy="369332"/>
          </a:xfrm>
          <a:prstGeom prst="rect">
            <a:avLst/>
          </a:prstGeom>
          <a:noFill/>
        </p:spPr>
        <p:txBody>
          <a:bodyPr wrap="square" rtlCol="0">
            <a:spAutoFit/>
          </a:bodyPr>
          <a:lstStyle/>
          <a:p>
            <a:r>
              <a:rPr lang="ru-RU" b="1" dirty="0" smtClean="0"/>
              <a:t>комиссия</a:t>
            </a:r>
            <a:endParaRPr lang="ru-RU" b="1" dirty="0"/>
          </a:p>
        </p:txBody>
      </p:sp>
      <p:sp>
        <p:nvSpPr>
          <p:cNvPr id="26" name="TextBox 25"/>
          <p:cNvSpPr txBox="1"/>
          <p:nvPr/>
        </p:nvSpPr>
        <p:spPr>
          <a:xfrm>
            <a:off x="7827819" y="4999182"/>
            <a:ext cx="635000" cy="369332"/>
          </a:xfrm>
          <a:prstGeom prst="rect">
            <a:avLst/>
          </a:prstGeom>
          <a:noFill/>
        </p:spPr>
        <p:txBody>
          <a:bodyPr wrap="square" rtlCol="0">
            <a:spAutoFit/>
          </a:bodyPr>
          <a:lstStyle/>
          <a:p>
            <a:r>
              <a:rPr lang="ru-RU" dirty="0" smtClean="0"/>
              <a:t> </a:t>
            </a:r>
            <a:r>
              <a:rPr lang="ru-RU" b="1" dirty="0" smtClean="0"/>
              <a:t>суд</a:t>
            </a:r>
            <a:endParaRPr lang="ru-RU" b="1" dirty="0"/>
          </a:p>
        </p:txBody>
      </p:sp>
      <p:sp>
        <p:nvSpPr>
          <p:cNvPr id="27" name="TextBox 26"/>
          <p:cNvSpPr txBox="1"/>
          <p:nvPr/>
        </p:nvSpPr>
        <p:spPr>
          <a:xfrm>
            <a:off x="6257636" y="5534892"/>
            <a:ext cx="1711035" cy="400110"/>
          </a:xfrm>
          <a:prstGeom prst="rect">
            <a:avLst/>
          </a:prstGeom>
          <a:noFill/>
        </p:spPr>
        <p:txBody>
          <a:bodyPr wrap="square" rtlCol="0">
            <a:spAutoFit/>
          </a:bodyPr>
          <a:lstStyle/>
          <a:p>
            <a:r>
              <a:rPr lang="ru-RU" sz="2000" b="1" dirty="0" smtClean="0">
                <a:latin typeface="Arial"/>
                <a:cs typeface="Arial"/>
              </a:rPr>
              <a:t>2015 год</a:t>
            </a:r>
            <a:endParaRPr lang="ru-RU" sz="2000" b="1" dirty="0">
              <a:latin typeface="Arial"/>
              <a:cs typeface="Arial"/>
            </a:endParaRPr>
          </a:p>
        </p:txBody>
      </p:sp>
      <p:sp>
        <p:nvSpPr>
          <p:cNvPr id="5" name="TextBox 4"/>
          <p:cNvSpPr txBox="1"/>
          <p:nvPr/>
        </p:nvSpPr>
        <p:spPr>
          <a:xfrm>
            <a:off x="450273" y="6142182"/>
            <a:ext cx="9174306" cy="369332"/>
          </a:xfrm>
          <a:prstGeom prst="rect">
            <a:avLst/>
          </a:prstGeom>
          <a:noFill/>
        </p:spPr>
        <p:txBody>
          <a:bodyPr wrap="none" rtlCol="0">
            <a:spAutoFit/>
          </a:bodyPr>
          <a:lstStyle/>
          <a:p>
            <a:r>
              <a:rPr lang="ru-RU" b="1" dirty="0" smtClean="0">
                <a:latin typeface="Arial"/>
                <a:cs typeface="Arial"/>
              </a:rPr>
              <a:t>По объектам кап. строительства 57 заявлений – положительных решений нет </a:t>
            </a:r>
            <a:endParaRPr lang="ru-RU" b="1" dirty="0">
              <a:latin typeface="Arial"/>
              <a:cs typeface="Arial"/>
            </a:endParaRPr>
          </a:p>
        </p:txBody>
      </p:sp>
      <p:sp>
        <p:nvSpPr>
          <p:cNvPr id="17" name="Скругленный прямоугольник 7"/>
          <p:cNvSpPr/>
          <p:nvPr/>
        </p:nvSpPr>
        <p:spPr bwMode="auto">
          <a:xfrm>
            <a:off x="9372184" y="6321782"/>
            <a:ext cx="452997" cy="455400"/>
          </a:xfrm>
          <a:prstGeom prst="ellipse">
            <a:avLst/>
          </a:prstGeom>
          <a:solidFill>
            <a:srgbClr val="7F7F7F"/>
          </a:solidFill>
          <a:ln w="19050">
            <a:solidFill>
              <a:sysClr val="windowText" lastClr="000000">
                <a:lumMod val="50000"/>
                <a:lumOff val="50000"/>
              </a:sysClr>
            </a:solidFill>
            <a:round/>
            <a:headEnd/>
            <a:tailEnd/>
          </a:ln>
          <a:effectLst>
            <a:outerShdw blurRad="63500" dist="40186" dir="4303642" algn="ctr" rotWithShape="0">
              <a:sysClr val="windowText" lastClr="000000">
                <a:alpha val="75000"/>
              </a:sysClr>
            </a:outerShdw>
          </a:effectLst>
        </p:spPr>
        <p:txBody>
          <a:bodyPr lIns="0" tIns="0" rIns="0" bIns="0" anchor="ctr"/>
          <a:lstStyle/>
          <a:p>
            <a:pPr algn="ctr">
              <a:defRPr/>
            </a:pPr>
            <a:r>
              <a:rPr lang="ru-RU" sz="2000" b="1" kern="0" dirty="0">
                <a:solidFill>
                  <a:prstClr val="white"/>
                </a:solidFill>
                <a:latin typeface="Arial" pitchFamily="34" charset="0"/>
                <a:cs typeface="Arial" pitchFamily="34" charset="0"/>
              </a:rPr>
              <a:t>7</a:t>
            </a:r>
          </a:p>
        </p:txBody>
      </p:sp>
    </p:spTree>
    <p:extLst>
      <p:ext uri="{BB962C8B-B14F-4D97-AF65-F5344CB8AC3E}">
        <p14:creationId xmlns:p14="http://schemas.microsoft.com/office/powerpoint/2010/main" val="23542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5113" y="289785"/>
            <a:ext cx="8838883" cy="338554"/>
          </a:xfrm>
        </p:spPr>
        <p:txBody>
          <a:bodyPr>
            <a:normAutofit fontScale="90000"/>
          </a:bodyPr>
          <a:lstStyle/>
          <a:p>
            <a:pPr algn="ctr">
              <a:spcBef>
                <a:spcPts val="600"/>
              </a:spcBef>
            </a:pPr>
            <a:r>
              <a:rPr lang="ru-RU" dirty="0" smtClean="0"/>
              <a:t> </a:t>
            </a:r>
            <a:r>
              <a:rPr lang="ru-RU" sz="2400" b="1" kern="1200" cap="all" dirty="0" smtClean="0">
                <a:solidFill>
                  <a:prstClr val="black"/>
                </a:solidFill>
                <a:latin typeface="Arial" panose="020B0604020202020204" pitchFamily="34" charset="0"/>
                <a:ea typeface="+mj-ea"/>
                <a:cs typeface="Arial" panose="020B0604020202020204" pitchFamily="34" charset="0"/>
              </a:rPr>
              <a:t> </a:t>
            </a:r>
            <a:r>
              <a:rPr lang="ru-RU" sz="2400" b="1" cap="all" dirty="0" smtClean="0">
                <a:solidFill>
                  <a:prstClr val="black"/>
                </a:solidFill>
                <a:latin typeface="Arial" panose="020B0604020202020204" pitchFamily="34" charset="0"/>
                <a:cs typeface="Arial" panose="020B0604020202020204" pitchFamily="34" charset="0"/>
              </a:rPr>
              <a:t>выявление, </a:t>
            </a:r>
            <a:r>
              <a:rPr lang="ru-RU" sz="2400" b="1" kern="1200" cap="all" dirty="0" smtClean="0">
                <a:solidFill>
                  <a:prstClr val="black"/>
                </a:solidFill>
                <a:latin typeface="Arial" panose="020B0604020202020204" pitchFamily="34" charset="0"/>
                <a:ea typeface="+mj-ea"/>
                <a:cs typeface="Arial" panose="020B0604020202020204" pitchFamily="34" charset="0"/>
              </a:rPr>
              <a:t> исправление кадастровой стоимости земельных участков  2014-2015 год</a:t>
            </a:r>
            <a:endParaRPr lang="ru-RU" sz="2400" b="1" kern="1200" cap="all" dirty="0">
              <a:solidFill>
                <a:prstClr val="black"/>
              </a:solidFill>
              <a:latin typeface="Arial" panose="020B0604020202020204" pitchFamily="34" charset="0"/>
              <a:ea typeface="+mj-ea"/>
              <a:cs typeface="Arial" panose="020B0604020202020204" pitchFamily="34" charset="0"/>
            </a:endParaRPr>
          </a:p>
        </p:txBody>
      </p:sp>
      <p:sp>
        <p:nvSpPr>
          <p:cNvPr id="18" name="Скругленный прямоугольник 7"/>
          <p:cNvSpPr/>
          <p:nvPr/>
        </p:nvSpPr>
        <p:spPr bwMode="auto">
          <a:xfrm>
            <a:off x="9347837" y="6275054"/>
            <a:ext cx="442709" cy="455946"/>
          </a:xfrm>
          <a:prstGeom prst="ellipse">
            <a:avLst/>
          </a:prstGeom>
          <a:solidFill>
            <a:srgbClr val="7F7F7F"/>
          </a:solidFill>
          <a:ln w="19050">
            <a:solidFill>
              <a:schemeClr val="tx1">
                <a:lumMod val="50000"/>
                <a:lumOff val="50000"/>
              </a:schemeClr>
            </a:solidFill>
            <a:round/>
            <a:headEnd/>
            <a:tailEnd/>
          </a:ln>
          <a:effectLst>
            <a:outerShdw blurRad="63500" dist="40186" dir="4303642" algn="ctr" rotWithShape="0">
              <a:schemeClr val="tx1">
                <a:alpha val="75000"/>
              </a:schemeClr>
            </a:outerShdw>
          </a:effectLst>
        </p:spPr>
        <p:txBody>
          <a:bodyPr lIns="0" tIns="0" rIns="0" bIns="0" anchor="ctr"/>
          <a:lstStyle/>
          <a:p>
            <a:pPr algn="ctr"/>
            <a:r>
              <a:rPr lang="ru-RU" sz="2000" b="1" dirty="0">
                <a:solidFill>
                  <a:prstClr val="white"/>
                </a:solidFill>
              </a:rPr>
              <a:t>8</a:t>
            </a:r>
          </a:p>
        </p:txBody>
      </p:sp>
      <p:graphicFrame>
        <p:nvGraphicFramePr>
          <p:cNvPr id="20" name="Таблица 19"/>
          <p:cNvGraphicFramePr>
            <a:graphicFrameLocks noGrp="1"/>
          </p:cNvGraphicFramePr>
          <p:nvPr>
            <p:extLst>
              <p:ext uri="{D42A27DB-BD31-4B8C-83A1-F6EECF244321}">
                <p14:modId xmlns:p14="http://schemas.microsoft.com/office/powerpoint/2010/main" val="3150203139"/>
              </p:ext>
            </p:extLst>
          </p:nvPr>
        </p:nvGraphicFramePr>
        <p:xfrm>
          <a:off x="459156" y="937845"/>
          <a:ext cx="9124461" cy="4047198"/>
        </p:xfrm>
        <a:graphic>
          <a:graphicData uri="http://schemas.openxmlformats.org/drawingml/2006/table">
            <a:tbl>
              <a:tblPr firstRow="1" bandRow="1">
                <a:tableStyleId>{5C22544A-7EE6-4342-B048-85BDC9FD1C3A}</a:tableStyleId>
              </a:tblPr>
              <a:tblGrid>
                <a:gridCol w="5402382"/>
                <a:gridCol w="1836616"/>
                <a:gridCol w="1885463"/>
              </a:tblGrid>
              <a:tr h="985177">
                <a:tc>
                  <a:txBody>
                    <a:bodyPr/>
                    <a:lstStyle/>
                    <a:p>
                      <a:pPr algn="ctr"/>
                      <a:r>
                        <a:rPr lang="ru-RU" sz="1800" b="0" kern="1200" dirty="0" smtClean="0">
                          <a:solidFill>
                            <a:srgbClr val="000000"/>
                          </a:solidFill>
                          <a:latin typeface="Arial"/>
                          <a:ea typeface="+mn-ea"/>
                          <a:cs typeface="Arial"/>
                        </a:rPr>
                        <a:t>                     Способы </a:t>
                      </a:r>
                    </a:p>
                    <a:p>
                      <a:pPr algn="ctr"/>
                      <a:r>
                        <a:rPr lang="ru-RU" sz="1800" b="0" kern="1200" dirty="0" smtClean="0">
                          <a:solidFill>
                            <a:srgbClr val="000000"/>
                          </a:solidFill>
                          <a:latin typeface="Arial"/>
                          <a:ea typeface="+mn-ea"/>
                          <a:cs typeface="Arial"/>
                        </a:rPr>
                        <a:t>                           исправления  </a:t>
                      </a:r>
                    </a:p>
                    <a:p>
                      <a:pPr algn="l"/>
                      <a:r>
                        <a:rPr lang="ru-RU" sz="1800" b="0" kern="1200" dirty="0" smtClean="0">
                          <a:solidFill>
                            <a:srgbClr val="000000"/>
                          </a:solidFill>
                          <a:latin typeface="Arial"/>
                          <a:ea typeface="+mn-ea"/>
                          <a:cs typeface="Arial"/>
                        </a:rPr>
                        <a:t>Способы</a:t>
                      </a:r>
                    </a:p>
                    <a:p>
                      <a:pPr algn="l"/>
                      <a:r>
                        <a:rPr lang="ru-RU" sz="1800" b="0" kern="1200" dirty="0" smtClean="0">
                          <a:solidFill>
                            <a:srgbClr val="000000"/>
                          </a:solidFill>
                          <a:latin typeface="Arial"/>
                          <a:ea typeface="+mn-ea"/>
                          <a:cs typeface="Arial"/>
                        </a:rPr>
                        <a:t>выявления</a:t>
                      </a:r>
                      <a:endParaRPr lang="ru-RU" sz="1800" b="0" kern="1200" dirty="0">
                        <a:solidFill>
                          <a:srgbClr val="000000"/>
                        </a:solidFill>
                        <a:latin typeface="Arial"/>
                        <a:ea typeface="+mn-ea"/>
                        <a:cs typeface="Aria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ap="flat" cmpd="sng" algn="ctr">
                      <a:solidFill>
                        <a:scrgbClr r="0" g="0" b="0"/>
                      </a:solidFill>
                      <a:prstDash val="sysDash"/>
                      <a:round/>
                      <a:headEnd type="none" w="med" len="med"/>
                      <a:tailEnd type="none" w="med" len="med"/>
                    </a:lnTlToBr>
                    <a:lnBlToTr w="12700" cmpd="sng">
                      <a:noFill/>
                      <a:prstDash val="solid"/>
                    </a:lnBlToTr>
                    <a:noFill/>
                  </a:tcPr>
                </a:tc>
                <a:tc>
                  <a:txBody>
                    <a:bodyPr/>
                    <a:lstStyle/>
                    <a:p>
                      <a:pPr algn="ctr"/>
                      <a:r>
                        <a:rPr lang="ru-RU" sz="1800" b="0" dirty="0" smtClean="0">
                          <a:solidFill>
                            <a:srgbClr val="000000"/>
                          </a:solidFill>
                          <a:latin typeface="Arial"/>
                          <a:cs typeface="Arial"/>
                        </a:rPr>
                        <a:t> Оспаривание</a:t>
                      </a:r>
                      <a:r>
                        <a:rPr lang="ru-RU" sz="1800" b="0" baseline="0" dirty="0" smtClean="0">
                          <a:solidFill>
                            <a:srgbClr val="000000"/>
                          </a:solidFill>
                          <a:latin typeface="Arial"/>
                          <a:cs typeface="Arial"/>
                        </a:rPr>
                        <a:t> в комиссиях,</a:t>
                      </a:r>
                    </a:p>
                    <a:p>
                      <a:pPr algn="ctr"/>
                      <a:r>
                        <a:rPr lang="ru-RU" sz="1800" b="0" baseline="0" dirty="0" smtClean="0">
                          <a:solidFill>
                            <a:srgbClr val="000000"/>
                          </a:solidFill>
                          <a:latin typeface="Arial"/>
                          <a:cs typeface="Arial"/>
                        </a:rPr>
                        <a:t>судах</a:t>
                      </a:r>
                      <a:endParaRPr lang="ru-RU" sz="1800" b="0" dirty="0">
                        <a:solidFill>
                          <a:srgbClr val="000000"/>
                        </a:solidFill>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b="0" dirty="0" smtClean="0">
                          <a:solidFill>
                            <a:schemeClr val="tx1"/>
                          </a:solidFill>
                          <a:latin typeface="Arial"/>
                          <a:cs typeface="Arial"/>
                        </a:rPr>
                        <a:t>   Исправление без оспаривания </a:t>
                      </a:r>
                      <a:endParaRPr lang="ru-RU" sz="1800" b="0" dirty="0">
                        <a:solidFill>
                          <a:schemeClr val="tx1"/>
                        </a:solidFill>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noFill/>
                  </a:tcPr>
                </a:tc>
              </a:tr>
              <a:tr h="755358">
                <a:tc>
                  <a:txBody>
                    <a:bodyPr/>
                    <a:lstStyle/>
                    <a:p>
                      <a:pPr marL="342900" indent="-342900">
                        <a:buAutoNum type="arabicPeriod"/>
                      </a:pPr>
                      <a:r>
                        <a:rPr lang="ru-RU" sz="1800" b="0" dirty="0" smtClean="0">
                          <a:latin typeface="Arial"/>
                          <a:cs typeface="Arial"/>
                        </a:rPr>
                        <a:t>Заявления в комиссии, суды</a:t>
                      </a:r>
                    </a:p>
                    <a:p>
                      <a:pPr marL="342900" indent="-342900">
                        <a:buAutoNum type="arabicPeriod"/>
                      </a:pPr>
                      <a:r>
                        <a:rPr lang="ru-RU" sz="1800" b="0" baseline="0" dirty="0" smtClean="0">
                          <a:latin typeface="Arial"/>
                          <a:cs typeface="Arial"/>
                        </a:rPr>
                        <a:t> Жалобы в органы гос. власти</a:t>
                      </a:r>
                      <a:endParaRPr lang="ru-RU" sz="18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latin typeface="Arial"/>
                          <a:cs typeface="Arial"/>
                        </a:rPr>
                        <a:t> 20,3 </a:t>
                      </a:r>
                      <a:r>
                        <a:rPr lang="ru-RU" sz="1800" b="0" dirty="0" err="1" smtClean="0">
                          <a:latin typeface="Arial"/>
                          <a:cs typeface="Arial"/>
                        </a:rPr>
                        <a:t>тыс</a:t>
                      </a:r>
                      <a:r>
                        <a:rPr lang="ru-RU" sz="1800" b="0" dirty="0" smtClean="0">
                          <a:latin typeface="Arial"/>
                          <a:cs typeface="Arial"/>
                        </a:rPr>
                        <a:t>   </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latin typeface="Arial"/>
                          <a:cs typeface="Arial"/>
                        </a:rPr>
                        <a:t> </a:t>
                      </a:r>
                    </a:p>
                    <a:p>
                      <a:pPr marL="0" marR="0" indent="0" algn="ctr" defTabSz="932753" rtl="0" eaLnBrk="1" fontAlgn="auto" latinLnBrk="0" hangingPunct="1">
                        <a:lnSpc>
                          <a:spcPct val="100000"/>
                        </a:lnSpc>
                        <a:spcBef>
                          <a:spcPts val="0"/>
                        </a:spcBef>
                        <a:spcAft>
                          <a:spcPts val="0"/>
                        </a:spcAft>
                        <a:buClrTx/>
                        <a:buSzTx/>
                        <a:buFontTx/>
                        <a:buNone/>
                        <a:tabLst/>
                        <a:defRPr/>
                      </a:pPr>
                      <a:r>
                        <a:rPr lang="ru-RU" sz="1800" b="0" baseline="0" dirty="0" smtClean="0">
                          <a:latin typeface="Arial"/>
                          <a:cs typeface="Arial"/>
                        </a:rPr>
                        <a:t>3 </a:t>
                      </a:r>
                      <a:r>
                        <a:rPr lang="ru-RU" sz="1800" b="0" baseline="0" dirty="0" err="1" smtClean="0">
                          <a:latin typeface="Arial"/>
                          <a:cs typeface="Arial"/>
                        </a:rPr>
                        <a:t>тыс</a:t>
                      </a:r>
                      <a:r>
                        <a:rPr lang="ru-RU" sz="1800" b="0" dirty="0" smtClean="0">
                          <a:latin typeface="Arial"/>
                          <a:cs typeface="Arial"/>
                        </a:rPr>
                        <a:t> </a:t>
                      </a:r>
                    </a:p>
                  </a:txBody>
                  <a:tcPr anchor="b">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1800" b="0" dirty="0" smtClean="0">
                          <a:latin typeface="Arial"/>
                          <a:cs typeface="Arial"/>
                        </a:rPr>
                        <a:t>3. </a:t>
                      </a:r>
                      <a:r>
                        <a:rPr lang="ru-RU" sz="1800" b="0" baseline="0" dirty="0" err="1" smtClean="0">
                          <a:latin typeface="Arial"/>
                          <a:cs typeface="Arial"/>
                        </a:rPr>
                        <a:t>Минимуществом</a:t>
                      </a:r>
                      <a:r>
                        <a:rPr lang="ru-RU" sz="1800" b="0" baseline="0" dirty="0" smtClean="0">
                          <a:latin typeface="Arial"/>
                          <a:cs typeface="Arial"/>
                        </a:rPr>
                        <a:t> МО по результатам а</a:t>
                      </a:r>
                      <a:r>
                        <a:rPr lang="ru-RU" sz="1800" b="0" dirty="0" smtClean="0">
                          <a:latin typeface="Arial"/>
                          <a:cs typeface="Arial"/>
                        </a:rPr>
                        <a:t>нализа  системных</a:t>
                      </a:r>
                      <a:r>
                        <a:rPr lang="ru-RU" sz="1800" b="0" baseline="0" dirty="0" smtClean="0">
                          <a:latin typeface="Arial"/>
                          <a:cs typeface="Arial"/>
                        </a:rPr>
                        <a:t> ошибок</a:t>
                      </a:r>
                      <a:r>
                        <a:rPr lang="ru-RU" sz="1800" b="0" dirty="0" smtClean="0">
                          <a:latin typeface="Arial"/>
                          <a:cs typeface="Arial"/>
                        </a:rPr>
                        <a:t>  (неверное местоположение, неопределённость</a:t>
                      </a:r>
                      <a:r>
                        <a:rPr lang="ru-RU" sz="1800" b="0" baseline="0" dirty="0" smtClean="0">
                          <a:latin typeface="Arial"/>
                          <a:cs typeface="Arial"/>
                        </a:rPr>
                        <a:t>  ВРИ,  и пр.)  совместно с о</a:t>
                      </a:r>
                      <a:r>
                        <a:rPr lang="ru-RU" sz="1800" b="0" dirty="0" smtClean="0">
                          <a:latin typeface="Arial"/>
                          <a:cs typeface="Arial"/>
                        </a:rPr>
                        <a:t>рганами мест. самоуправления и</a:t>
                      </a:r>
                      <a:r>
                        <a:rPr lang="ru-RU" sz="1800" b="0" baseline="0" dirty="0" smtClean="0">
                          <a:latin typeface="Arial"/>
                          <a:cs typeface="Arial"/>
                        </a:rPr>
                        <a:t> к</a:t>
                      </a:r>
                      <a:r>
                        <a:rPr lang="ru-RU" sz="1800" b="0" dirty="0" smtClean="0">
                          <a:latin typeface="Arial"/>
                          <a:cs typeface="Arial"/>
                        </a:rPr>
                        <a:t>адастровым оценщиком</a:t>
                      </a:r>
                      <a:endParaRPr lang="ru-RU" sz="18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latin typeface="Arial"/>
                          <a:cs typeface="Arial"/>
                        </a:rPr>
                        <a:t> --</a:t>
                      </a:r>
                      <a:endParaRPr lang="ru-RU" sz="18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0" dirty="0" smtClean="0">
                          <a:latin typeface="Arial"/>
                          <a:cs typeface="Arial"/>
                        </a:rPr>
                        <a:t> 82,8 </a:t>
                      </a:r>
                      <a:r>
                        <a:rPr lang="ru-RU" sz="1800" b="0" dirty="0" err="1" smtClean="0">
                          <a:latin typeface="Arial"/>
                          <a:cs typeface="Arial"/>
                        </a:rPr>
                        <a:t>тыс</a:t>
                      </a:r>
                      <a:r>
                        <a:rPr lang="ru-RU" sz="1800" b="0" dirty="0" smtClean="0">
                          <a:latin typeface="Arial"/>
                          <a:cs typeface="Arial"/>
                        </a:rPr>
                        <a:t>   </a:t>
                      </a:r>
                      <a:endParaRPr lang="ru-RU" sz="1800" b="0" dirty="0">
                        <a:latin typeface="Arial"/>
                        <a:cs typeface="Arial"/>
                      </a:endParaRPr>
                    </a:p>
                  </a:txBody>
                  <a:tcPr anchor="ctr">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1800" b="1" baseline="0" dirty="0" smtClean="0">
                          <a:latin typeface="Arial"/>
                          <a:cs typeface="Arial"/>
                        </a:rPr>
                        <a:t>Всего исправлено: 106,1 тыс. </a:t>
                      </a:r>
                    </a:p>
                    <a:p>
                      <a:r>
                        <a:rPr lang="ru-RU" sz="1800" b="1" baseline="0" dirty="0" smtClean="0">
                          <a:latin typeface="Arial"/>
                          <a:cs typeface="Arial"/>
                        </a:rPr>
                        <a:t>(3% всех  земельных участков МО)</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ru-RU" sz="1800" b="0" baseline="0" dirty="0" smtClean="0">
                          <a:latin typeface="Arial"/>
                          <a:cs typeface="Arial"/>
                        </a:rPr>
                        <a:t>20,3 </a:t>
                      </a:r>
                      <a:r>
                        <a:rPr lang="ru-RU" sz="1800" b="0" baseline="0" dirty="0" err="1" smtClean="0">
                          <a:latin typeface="Arial"/>
                          <a:cs typeface="Arial"/>
                        </a:rPr>
                        <a:t>тыс</a:t>
                      </a:r>
                      <a:r>
                        <a:rPr lang="ru-RU" sz="1800" b="0" baseline="0" dirty="0" smtClean="0">
                          <a:latin typeface="Arial"/>
                          <a:cs typeface="Arial"/>
                        </a:rPr>
                        <a:t> (19%)</a:t>
                      </a:r>
                      <a:endParaRPr lang="ru-RU" sz="1800" b="0" dirty="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latin typeface="Arial"/>
                          <a:cs typeface="Arial"/>
                        </a:rPr>
                        <a:t> 85,8 </a:t>
                      </a:r>
                      <a:r>
                        <a:rPr lang="ru-RU" sz="1800" b="1" dirty="0" err="1" smtClean="0">
                          <a:latin typeface="Arial"/>
                          <a:cs typeface="Arial"/>
                        </a:rPr>
                        <a:t>тыс</a:t>
                      </a:r>
                      <a:r>
                        <a:rPr lang="ru-RU" sz="1800" b="1" dirty="0" smtClean="0">
                          <a:latin typeface="Arial"/>
                          <a:cs typeface="Arial"/>
                        </a:rPr>
                        <a:t> (81%)</a:t>
                      </a:r>
                    </a:p>
                    <a:p>
                      <a:endParaRPr lang="ru-RU" sz="1800" b="1" dirty="0">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AutoShape 13"/>
          <p:cNvSpPr>
            <a:spLocks noChangeArrowheads="1"/>
          </p:cNvSpPr>
          <p:nvPr/>
        </p:nvSpPr>
        <p:spPr bwMode="auto">
          <a:xfrm>
            <a:off x="653960" y="5035687"/>
            <a:ext cx="8781260" cy="1197082"/>
          </a:xfrm>
          <a:prstGeom prst="rect">
            <a:avLst/>
          </a:prstGeom>
          <a:noFill/>
          <a:ln w="12700">
            <a:noFill/>
            <a:round/>
            <a:headEnd/>
            <a:tailEnd/>
          </a:ln>
          <a:effectLst/>
        </p:spPr>
        <p:txBody>
          <a:bodyPr lIns="72000" tIns="0" rIns="72000" bIns="0" anchor="t" anchorCtr="0"/>
          <a:lstStyle/>
          <a:p>
            <a:pPr lvl="0" algn="just" fontAlgn="base">
              <a:spcBef>
                <a:spcPts val="300"/>
              </a:spcBef>
              <a:spcAft>
                <a:spcPct val="0"/>
              </a:spcAft>
              <a:buSzPct val="90000"/>
            </a:pPr>
            <a:r>
              <a:rPr lang="ru-RU" sz="2000" dirty="0" smtClean="0">
                <a:solidFill>
                  <a:prstClr val="black"/>
                </a:solidFill>
                <a:latin typeface="Arial" pitchFamily="34" charset="0"/>
                <a:cs typeface="Arial" pitchFamily="34" charset="0"/>
              </a:rPr>
              <a:t>Правительством МО без оспаривания исправлены кадастровые стоимости по </a:t>
            </a:r>
            <a:r>
              <a:rPr lang="ru-RU" sz="2000" b="1" dirty="0">
                <a:solidFill>
                  <a:prstClr val="black"/>
                </a:solidFill>
                <a:latin typeface="Arial" pitchFamily="34" charset="0"/>
                <a:cs typeface="Arial" pitchFamily="34" charset="0"/>
              </a:rPr>
              <a:t>8</a:t>
            </a:r>
            <a:r>
              <a:rPr lang="ru-RU" sz="2000" b="1" dirty="0" smtClean="0">
                <a:solidFill>
                  <a:prstClr val="black"/>
                </a:solidFill>
                <a:latin typeface="Arial" pitchFamily="34" charset="0"/>
                <a:cs typeface="Arial" pitchFamily="34" charset="0"/>
              </a:rPr>
              <a:t>1%</a:t>
            </a:r>
            <a:r>
              <a:rPr lang="ru-RU" sz="2000" dirty="0" smtClean="0">
                <a:solidFill>
                  <a:prstClr val="black"/>
                </a:solidFill>
                <a:latin typeface="Arial" pitchFamily="34" charset="0"/>
                <a:cs typeface="Arial" pitchFamily="34" charset="0"/>
              </a:rPr>
              <a:t> земельным участкам из общего количества исправленных (</a:t>
            </a:r>
            <a:r>
              <a:rPr lang="ru-RU" sz="2000" smtClean="0">
                <a:solidFill>
                  <a:prstClr val="black"/>
                </a:solidFill>
                <a:latin typeface="Arial" pitchFamily="34" charset="0"/>
                <a:cs typeface="Arial" pitchFamily="34" charset="0"/>
              </a:rPr>
              <a:t>24 Распоряжения </a:t>
            </a:r>
            <a:r>
              <a:rPr lang="ru-RU" sz="2000" dirty="0" smtClean="0">
                <a:solidFill>
                  <a:prstClr val="black"/>
                </a:solidFill>
                <a:latin typeface="Arial" pitchFamily="34" charset="0"/>
                <a:cs typeface="Arial" pitchFamily="34" charset="0"/>
              </a:rPr>
              <a:t>об исправлении </a:t>
            </a:r>
            <a:r>
              <a:rPr lang="ru-RU" sz="2000" dirty="0" err="1" smtClean="0">
                <a:solidFill>
                  <a:prstClr val="black"/>
                </a:solidFill>
                <a:latin typeface="Arial" pitchFamily="34" charset="0"/>
                <a:cs typeface="Arial" pitchFamily="34" charset="0"/>
              </a:rPr>
              <a:t>кад</a:t>
            </a:r>
            <a:r>
              <a:rPr lang="ru-RU" sz="2000" dirty="0" smtClean="0">
                <a:solidFill>
                  <a:prstClr val="black"/>
                </a:solidFill>
                <a:latin typeface="Arial" pitchFamily="34" charset="0"/>
                <a:cs typeface="Arial" pitchFamily="34" charset="0"/>
              </a:rPr>
              <a:t>. стоимости)  </a:t>
            </a:r>
            <a:endParaRPr lang="ru-RU"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63236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Другое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FFCC66"/>
      </a:hlink>
      <a:folHlink>
        <a:srgbClr val="3EBBF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15722</TotalTime>
  <Words>1706</Words>
  <Application>Microsoft Office PowerPoint</Application>
  <PresentationFormat>Лист A4 (210x297 мм)</PresentationFormat>
  <Paragraphs>403</Paragraphs>
  <Slides>19</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5_Universal Template_RU</vt:lpstr>
      <vt:lpstr>Тема Office</vt:lpstr>
      <vt:lpstr>Обеспечение справедливого налога на недвижимость   как мера поддержки предпринимательства в Московской области     </vt:lpstr>
      <vt:lpstr>  земельные участки – налоговая база по оценке  2013г</vt:lpstr>
      <vt:lpstr>Презентация PowerPoint</vt:lpstr>
      <vt:lpstr>Презентация PowerPoint</vt:lpstr>
      <vt:lpstr>ПРИМЕРЫ СНИЖЕНИЯ КАД. СТОИМОСТИ (КОМИССИЯ)</vt:lpstr>
      <vt:lpstr>Презентация PowerPoint</vt:lpstr>
      <vt:lpstr>Презентация PowerPoint</vt:lpstr>
      <vt:lpstr>ДИНАМИКА ОСПАРИВАНИЯ ПО ЗЕМЕЛЬНЫМ УЧАСТКАМ </vt:lpstr>
      <vt:lpstr>  выявление,  исправление кадастровой стоимости земельных участков  2014-2015 год</vt:lpstr>
      <vt:lpstr>  исправлена  кадастровая стоимость земельных участков   на комиссии 2014-2015 год</vt:lpstr>
      <vt:lpstr>Презентация PowerPoint</vt:lpstr>
      <vt:lpstr>ДИНАМИКА РОСТА ЗЕМЕЛЬНОГО НАЛОГА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Роман Диана Александровна</cp:lastModifiedBy>
  <cp:revision>1797</cp:revision>
  <cp:lastPrinted>2016-03-15T11:44:58Z</cp:lastPrinted>
  <dcterms:created xsi:type="dcterms:W3CDTF">2014-02-04T07:17:20Z</dcterms:created>
  <dcterms:modified xsi:type="dcterms:W3CDTF">2016-06-14T06:16:39Z</dcterms:modified>
</cp:coreProperties>
</file>