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0"/>
  </p:notesMasterIdLst>
  <p:sldIdLst>
    <p:sldId id="1567" r:id="rId2"/>
    <p:sldId id="260" r:id="rId3"/>
    <p:sldId id="1589" r:id="rId4"/>
    <p:sldId id="1590" r:id="rId5"/>
    <p:sldId id="1604" r:id="rId6"/>
    <p:sldId id="1605" r:id="rId7"/>
    <p:sldId id="1606" r:id="rId8"/>
    <p:sldId id="1603" r:id="rId9"/>
  </p:sldIdLst>
  <p:sldSz cx="133207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25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4"/>
    <a:srgbClr val="FF6400"/>
    <a:srgbClr val="ED7D31"/>
    <a:srgbClr val="F08800"/>
    <a:srgbClr val="E3EDFA"/>
    <a:srgbClr val="2F5597"/>
    <a:srgbClr val="F9F9F9"/>
    <a:srgbClr val="D9D9D9"/>
    <a:srgbClr val="00407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76" y="102"/>
      </p:cViewPr>
      <p:guideLst>
        <p:guide orient="horz" pos="2381"/>
        <p:guide pos="25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A21E0-EF45-48AD-9BC2-7CE82BAC6BDB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3000"/>
            <a:ext cx="5435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2863E-8975-454E-B881-E50B23E8D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6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1pPr>
    <a:lvl2pPr marL="569443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2pPr>
    <a:lvl3pPr marL="1138885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3pPr>
    <a:lvl4pPr marL="1708328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4pPr>
    <a:lvl5pPr marL="2277770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5pPr>
    <a:lvl6pPr marL="2847213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6pPr>
    <a:lvl7pPr marL="3416656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7pPr>
    <a:lvl8pPr marL="3986098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8pPr>
    <a:lvl9pPr marL="4555541" algn="l" defTabSz="1138885" rtl="0" eaLnBrk="1" latinLnBrk="0" hangingPunct="1">
      <a:defRPr sz="14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1143000"/>
            <a:ext cx="54356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2863E-8975-454E-B881-E50B23E8DA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2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1143000"/>
            <a:ext cx="54356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2863E-8975-454E-B881-E50B23E8DA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7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1143000"/>
            <a:ext cx="54356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2863E-8975-454E-B881-E50B23E8DA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51" r="793"/>
          <a:stretch/>
        </p:blipFill>
        <p:spPr>
          <a:xfrm>
            <a:off x="0" y="6887289"/>
            <a:ext cx="13320713" cy="259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47683" y="1124712"/>
            <a:ext cx="5774458" cy="9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8F6205-0EEE-4AE0-99AE-29A01ADD7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51" r="793"/>
          <a:stretch/>
        </p:blipFill>
        <p:spPr>
          <a:xfrm>
            <a:off x="0" y="6887289"/>
            <a:ext cx="13320713" cy="259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62F2A-04FB-4DBC-B134-367822825A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59167" y="814335"/>
            <a:ext cx="5490221" cy="9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3984" y="254728"/>
            <a:ext cx="9747029" cy="409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380" kern="1200" cap="all" baseline="0" dirty="0">
                <a:solidFill>
                  <a:srgbClr val="0032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НАИМЕНОВАНИЕ СЛАЙДА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707805" y="7013698"/>
            <a:ext cx="2258592" cy="43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4A0DB5A-4A1A-4420-9295-8BB2A863997E}" type="slidenum">
              <a:rPr lang="ru-RU" sz="2242" smtClean="0">
                <a:solidFill>
                  <a:srgbClr val="003264"/>
                </a:solidFill>
              </a:rPr>
              <a:pPr algn="r"/>
              <a:t>‹#›</a:t>
            </a:fld>
            <a:endParaRPr lang="ru-RU" sz="2242" dirty="0">
              <a:solidFill>
                <a:srgbClr val="003264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10AC078-2433-453A-AD4A-ECB5DF325E9B}"/>
              </a:ext>
            </a:extLst>
          </p:cNvPr>
          <p:cNvCxnSpPr/>
          <p:nvPr userDrawn="1"/>
        </p:nvCxnSpPr>
        <p:spPr>
          <a:xfrm flipH="1" flipV="1">
            <a:off x="543983" y="672387"/>
            <a:ext cx="12062063" cy="0"/>
          </a:xfrm>
          <a:prstGeom prst="line">
            <a:avLst/>
          </a:prstGeom>
          <a:ln w="15875">
            <a:gradFill flip="none" rotWithShape="1">
              <a:gsLst>
                <a:gs pos="26000">
                  <a:schemeClr val="bg1"/>
                </a:gs>
                <a:gs pos="100000">
                  <a:srgbClr val="003264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H="1" flipV="1">
            <a:off x="543984" y="7140070"/>
            <a:ext cx="11765375" cy="9328"/>
          </a:xfrm>
          <a:prstGeom prst="line">
            <a:avLst/>
          </a:prstGeom>
          <a:ln w="19050" cmpd="thickThin">
            <a:gradFill flip="none" rotWithShape="1">
              <a:gsLst>
                <a:gs pos="0">
                  <a:srgbClr val="FF6408"/>
                </a:gs>
                <a:gs pos="100000">
                  <a:schemeClr val="bg1"/>
                </a:gs>
              </a:gsLst>
              <a:lin ang="10800000" scaled="1"/>
              <a:tileRect/>
            </a:gradFill>
            <a:headEnd w="lg" len="med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4AEF72-CE02-42AB-89F0-1D7EBA30D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91709" y="327212"/>
            <a:ext cx="1974688" cy="33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066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98" y="3935782"/>
            <a:ext cx="13310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spc="135" dirty="0">
                <a:solidFill>
                  <a:srgbClr val="00326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</a:t>
            </a:r>
            <a:br>
              <a:rPr lang="ru-RU" sz="4000" b="1" spc="135" dirty="0">
                <a:solidFill>
                  <a:srgbClr val="00326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4000" b="1" spc="135" dirty="0">
                <a:solidFill>
                  <a:srgbClr val="00326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24038-0699-42FE-A414-604E029535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51" r="793"/>
          <a:stretch/>
        </p:blipFill>
        <p:spPr>
          <a:xfrm>
            <a:off x="0" y="6887289"/>
            <a:ext cx="13320713" cy="2592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ACEF0-7CDC-421F-804E-A753AB53E4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47683" y="1124712"/>
            <a:ext cx="5774458" cy="9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0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16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  <p:sldLayoutId id="2147483707" r:id="rId4"/>
    <p:sldLayoutId id="2147483672" r:id="rId5"/>
  </p:sldLayoutIdLst>
  <p:txStyles>
    <p:titleStyle>
      <a:lvl1pPr algn="l" defTabSz="999073" rtl="0" eaLnBrk="1" latinLnBrk="0" hangingPunct="1">
        <a:lnSpc>
          <a:spcPct val="90000"/>
        </a:lnSpc>
        <a:spcBef>
          <a:spcPct val="0"/>
        </a:spcBef>
        <a:buNone/>
        <a:defRPr sz="48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768" indent="-249768" algn="l" defTabSz="999073" rtl="0" eaLnBrk="1" latinLnBrk="0" hangingPunct="1">
        <a:lnSpc>
          <a:spcPct val="90000"/>
        </a:lnSpc>
        <a:spcBef>
          <a:spcPts val="1093"/>
        </a:spcBef>
        <a:buFont typeface="Arial" panose="020B0604020202020204" pitchFamily="34" charset="0"/>
        <a:buChar char="•"/>
        <a:defRPr sz="3059" kern="1200">
          <a:solidFill>
            <a:schemeClr val="tx1"/>
          </a:solidFill>
          <a:latin typeface="+mn-lt"/>
          <a:ea typeface="+mn-ea"/>
          <a:cs typeface="+mn-cs"/>
        </a:defRPr>
      </a:lvl1pPr>
      <a:lvl2pPr marL="74930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622" kern="1200">
          <a:solidFill>
            <a:schemeClr val="tx1"/>
          </a:solidFill>
          <a:latin typeface="+mn-lt"/>
          <a:ea typeface="+mn-ea"/>
          <a:cs typeface="+mn-cs"/>
        </a:defRPr>
      </a:lvl2pPr>
      <a:lvl3pPr marL="124884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2185" kern="1200">
          <a:solidFill>
            <a:schemeClr val="tx1"/>
          </a:solidFill>
          <a:latin typeface="+mn-lt"/>
          <a:ea typeface="+mn-ea"/>
          <a:cs typeface="+mn-cs"/>
        </a:defRPr>
      </a:lvl3pPr>
      <a:lvl4pPr marL="174837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24791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74745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3246989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746525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4246062" indent="-249768" algn="l" defTabSz="999073" rtl="0" eaLnBrk="1" latinLnBrk="0" hangingPunct="1">
        <a:lnSpc>
          <a:spcPct val="90000"/>
        </a:lnSpc>
        <a:spcBef>
          <a:spcPts val="546"/>
        </a:spcBef>
        <a:buFont typeface="Arial" panose="020B0604020202020204" pitchFamily="34" charset="0"/>
        <a:buChar char="•"/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1pPr>
      <a:lvl2pPr marL="49953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2pPr>
      <a:lvl3pPr marL="999073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3pPr>
      <a:lvl4pPr marL="149861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199814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9768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997220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496757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996294" algn="l" defTabSz="999073" rtl="0" eaLnBrk="1" latinLnBrk="0" hangingPunct="1">
        <a:defRPr sz="19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consultantplus://offline/ref=DB68BAEA125459F164E4869675401B1317A3C884917A832D14AD20875F1C080A1FAC21A054A364EBF59B3FFC8DE280C3C4D99764C29A04D3j0K4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0664F069B8F4F0261CFF33840BD8A1B88DC4FCD3E1AAB3FC24656C824F67785971E0D5061798800C47B5A39B677BDA644B2A74C87215FC7I3J2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1250" y="4981894"/>
            <a:ext cx="6598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3264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Докладчик: </a:t>
            </a:r>
            <a:r>
              <a:rPr lang="ru-RU" kern="1400" dirty="0" smtClean="0">
                <a:solidFill>
                  <a:srgbClr val="00326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Орешкин Александр Владимирович,</a:t>
            </a:r>
            <a:endParaRPr lang="ru-RU" kern="1400" dirty="0">
              <a:solidFill>
                <a:srgbClr val="003264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algn="ctr"/>
            <a:r>
              <a:rPr lang="ru-RU" kern="1400" dirty="0" smtClean="0">
                <a:solidFill>
                  <a:srgbClr val="00326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Начальник Северо-Западного территориального отделения</a:t>
            </a:r>
            <a:endParaRPr lang="ru-RU" kern="1400" dirty="0">
              <a:solidFill>
                <a:srgbClr val="003264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3264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3264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Дата: </a:t>
            </a:r>
            <a:r>
              <a:rPr lang="ru-RU" kern="1400" dirty="0" smtClean="0">
                <a:solidFill>
                  <a:srgbClr val="003264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28.03.</a:t>
            </a:r>
            <a:r>
              <a:rPr lang="ru-RU" kern="1400" dirty="0" smtClean="0">
                <a:solidFill>
                  <a:srgbClr val="00326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2024</a:t>
            </a:r>
            <a:endParaRPr lang="ru-RU" kern="1400" dirty="0">
              <a:solidFill>
                <a:srgbClr val="003264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B9134-3010-475A-B457-DB73D137E6EB}"/>
              </a:ext>
            </a:extLst>
          </p:cNvPr>
          <p:cNvSpPr txBox="1"/>
          <p:nvPr/>
        </p:nvSpPr>
        <p:spPr>
          <a:xfrm>
            <a:off x="803943" y="2481681"/>
            <a:ext cx="11540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D8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Заключение прямых договоров с членами СНТ</a:t>
            </a:r>
            <a:endParaRPr lang="ru-RU" sz="4000" b="1" dirty="0">
              <a:solidFill>
                <a:srgbClr val="003D8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3648" y="187820"/>
            <a:ext cx="8172663" cy="409782"/>
          </a:xfrm>
        </p:spPr>
        <p:txBody>
          <a:bodyPr/>
          <a:lstStyle/>
          <a:p>
            <a:pPr defTabSz="1042364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400" b="1" dirty="0">
                <a:ea typeface="Tahoma" pitchFamily="34" charset="0"/>
              </a:rPr>
              <a:t>«Распаковка» </a:t>
            </a:r>
            <a:r>
              <a:rPr lang="ru-RU" dirty="0" smtClean="0"/>
              <a:t>— </a:t>
            </a:r>
            <a:r>
              <a:rPr lang="ru-RU" sz="2400" b="1" dirty="0" smtClean="0">
                <a:ea typeface="Tahoma" pitchFamily="34" charset="0"/>
              </a:rPr>
              <a:t> </a:t>
            </a:r>
            <a:r>
              <a:rPr lang="ru-RU" sz="2400" b="1" dirty="0">
                <a:ea typeface="Tahoma" pitchFamily="34" charset="0"/>
              </a:rPr>
              <a:t>вывод на прямые договора</a:t>
            </a:r>
            <a:endParaRPr lang="ru-RU" sz="2400" b="1" cap="none" dirty="0">
              <a:ea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2"/>
          <a:stretch/>
        </p:blipFill>
        <p:spPr>
          <a:xfrm>
            <a:off x="642924" y="652108"/>
            <a:ext cx="3817529" cy="273176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087436" y="928069"/>
            <a:ext cx="7093275" cy="285128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>
              <a:lnSpc>
                <a:spcPts val="22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СНТ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садоводческое, огородническое или дачное некоммерческое объединение граждан (садоводческое, огородническое или дачное некоммерческое товарищество, садоводческий, огороднический или дачный потребительский кооператив, садоводческое, огородническое или дачное некоммерческое партнерство) – некоммерческая организация, учрежденная гражданами на добровольных началах для содействия ее членам в решении общих социально-хозяйственных задач ведения садоводства, огородничества и дачного хозяйства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24" y="3438378"/>
            <a:ext cx="11716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044" indent="-170044">
              <a:buClr>
                <a:srgbClr val="FF6400"/>
              </a:buClr>
              <a:buSzPct val="120000"/>
              <a:buFont typeface="Arial" panose="020B0604020202020204" pitchFamily="34" charset="0"/>
              <a:buChar char="•"/>
              <a:tabLst>
                <a:tab pos="586324" algn="r"/>
                <a:tab pos="874343" algn="r"/>
              </a:tabLst>
            </a:pP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ФЛ в СНТ оформляются в упрощенном порядке </a:t>
            </a:r>
          </a:p>
          <a:p>
            <a:pPr marL="170044" indent="-170044">
              <a:buClr>
                <a:srgbClr val="FF6400"/>
              </a:buClr>
              <a:buSzPct val="120000"/>
              <a:buFont typeface="Arial" panose="020B0604020202020204" pitchFamily="34" charset="0"/>
              <a:buChar char="•"/>
              <a:tabLst>
                <a:tab pos="586324" algn="r"/>
                <a:tab pos="874343" algn="r"/>
              </a:tabLst>
            </a:pP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Оформление возможно по </a:t>
            </a:r>
            <a:r>
              <a:rPr lang="ru-RU" sz="1600" dirty="0" err="1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АоТП</a:t>
            </a: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 оформленному между собственником ЭСХ и потребителем («междусобойчик»)</a:t>
            </a:r>
          </a:p>
          <a:p>
            <a:pPr marL="170044" indent="-170044">
              <a:buClr>
                <a:srgbClr val="FF6400"/>
              </a:buClr>
              <a:buSzPct val="120000"/>
              <a:buFont typeface="Arial" panose="020B0604020202020204" pitchFamily="34" charset="0"/>
              <a:buChar char="•"/>
              <a:tabLst>
                <a:tab pos="586324" algn="r"/>
                <a:tab pos="874343" algn="r"/>
              </a:tabLst>
            </a:pP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При распаковке СНТ рекомендуется полная консолидация ЭСХ</a:t>
            </a:r>
            <a:endParaRPr lang="ru-RU" sz="1600" dirty="0"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2"/>
          <p:cNvSpPr>
            <a:spLocks noChangeArrowheads="1"/>
          </p:cNvSpPr>
          <p:nvPr/>
        </p:nvSpPr>
        <p:spPr bwMode="auto">
          <a:xfrm>
            <a:off x="745066" y="4430073"/>
            <a:ext cx="12304889" cy="1443750"/>
          </a:xfrm>
          <a:prstGeom prst="roundRect">
            <a:avLst>
              <a:gd name="adj" fmla="val 7715"/>
            </a:avLst>
          </a:prstGeom>
          <a:solidFill>
            <a:srgbClr val="FF6400"/>
          </a:solidFill>
          <a:ln w="25400" algn="ctr">
            <a:noFill/>
            <a:round/>
            <a:headEnd/>
            <a:tailEnd/>
          </a:ln>
          <a:extLst/>
        </p:spPr>
        <p:txBody>
          <a:bodyPr anchor="ctr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Гарантирующий поставщик обязан заключить договор энергоснабжения (купли-продажи (поставки) электрической энергии (мощности)) с любым обратившимся к нему потребителем,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энергопринимающие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устройства которого находятся в зоне деятельности гарантирующего поставщика и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энергопринимающие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устройства которого в установленном 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порядке присоединены к объектам электросетевого хозяйства или в отношении </a:t>
            </a:r>
            <a:r>
              <a:rPr lang="ru-RU" sz="14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энергопринимающих</a:t>
            </a: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устройств которого заключен договор об осуществлении технологического присоединения к электрическим сетям сетевой организации в соответствии с Правилами технологического присоединения или с любым обратившимся к нему покупателем, действующим в интересах такого потребителя</a:t>
            </a:r>
            <a:r>
              <a:rPr lang="ru-RU" sz="1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endParaRPr lang="ru-RU" altLang="ru-RU" sz="14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78488" y="6035222"/>
            <a:ext cx="4267200" cy="868436"/>
          </a:xfrm>
          <a:prstGeom prst="roundRect">
            <a:avLst/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F9F9F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надлежащего технологического присоединения</a:t>
            </a:r>
            <a:endParaRPr lang="ru-RU" sz="1400" b="1" dirty="0">
              <a:solidFill>
                <a:srgbClr val="F9F9F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85954" y="6035222"/>
            <a:ext cx="4064001" cy="868436"/>
          </a:xfrm>
          <a:prstGeom prst="roundRect">
            <a:avLst>
              <a:gd name="adj" fmla="val 12563"/>
            </a:avLst>
          </a:prstGeom>
          <a:solidFill>
            <a:srgbClr val="003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F9F9F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Нахождение точки поставки вне зоны действия ГП</a:t>
            </a:r>
            <a:endParaRPr lang="ru-RU" sz="1400" b="1" dirty="0">
              <a:solidFill>
                <a:srgbClr val="F9F9F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066" y="6175723"/>
            <a:ext cx="309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0032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Основания для отказа ГП в заключении договора: </a:t>
            </a:r>
            <a:endParaRPr lang="ru-RU" altLang="ru-RU" b="1" dirty="0">
              <a:solidFill>
                <a:srgbClr val="0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6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553648" y="187820"/>
            <a:ext cx="9747029" cy="409782"/>
          </a:xfrm>
        </p:spPr>
        <p:txBody>
          <a:bodyPr/>
          <a:lstStyle/>
          <a:p>
            <a:pPr lvl="0" defTabSz="1042364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400" b="1" dirty="0" smtClean="0">
                <a:ea typeface="Tahoma" pitchFamily="34" charset="0"/>
              </a:rPr>
              <a:t>Отличие коттеджных поселков от СНТ</a:t>
            </a:r>
            <a:endParaRPr lang="ru-RU" sz="2400" b="1" cap="none" dirty="0">
              <a:ea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67" y="3440173"/>
            <a:ext cx="5374444" cy="3114070"/>
          </a:xfrm>
          <a:prstGeom prst="roundRect">
            <a:avLst>
              <a:gd name="adj" fmla="val 6375"/>
            </a:avLst>
          </a:prstGeom>
        </p:spPr>
      </p:pic>
      <p:sp>
        <p:nvSpPr>
          <p:cNvPr id="9" name="TextBox 8"/>
          <p:cNvSpPr txBox="1"/>
          <p:nvPr/>
        </p:nvSpPr>
        <p:spPr>
          <a:xfrm>
            <a:off x="696229" y="4230944"/>
            <a:ext cx="3536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Коттеджные поселки ТСН (общий порядок)</a:t>
            </a:r>
            <a:endParaRPr lang="ru-RU" sz="2000" b="1" dirty="0">
              <a:solidFill>
                <a:srgbClr val="0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2867" y="1036179"/>
            <a:ext cx="3024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СНТ, ДНП, ДНТ, СПК</a:t>
            </a:r>
            <a:r>
              <a:rPr lang="ru-RU" sz="2000" b="1" dirty="0">
                <a:solidFill>
                  <a:srgbClr val="0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3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(действует ФЗ-№217)</a:t>
            </a:r>
            <a:endParaRPr lang="ru-RU" sz="2000" b="1" dirty="0">
              <a:solidFill>
                <a:srgbClr val="003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9" y="936637"/>
            <a:ext cx="5764356" cy="3114070"/>
          </a:xfrm>
          <a:prstGeom prst="roundRect">
            <a:avLst>
              <a:gd name="adj" fmla="val 5466"/>
            </a:avLst>
          </a:prstGeom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709206" y="4979356"/>
            <a:ext cx="5069425" cy="18158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ED7D3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kern="13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1600" kern="1300" spc="80" dirty="0">
                <a:latin typeface="Arial" panose="020B0604020202020204" pitchFamily="34" charset="0"/>
                <a:cs typeface="Arial" panose="020B0604020202020204" pitchFamily="34" charset="0"/>
              </a:rPr>
              <a:t>соответствующий правовой статус </a:t>
            </a:r>
            <a:r>
              <a:rPr lang="ru-RU" sz="1600" kern="13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 (как правило ИЖС)</a:t>
            </a:r>
          </a:p>
          <a:p>
            <a:pPr marL="285750" indent="-285750">
              <a:buClr>
                <a:srgbClr val="ED7D3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kern="13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Возведен </a:t>
            </a:r>
            <a:r>
              <a:rPr lang="ru-RU" sz="1600" kern="1300" spc="80" dirty="0">
                <a:latin typeface="Arial" panose="020B0604020202020204" pitchFamily="34" charset="0"/>
                <a:cs typeface="Arial" panose="020B0604020202020204" pitchFamily="34" charset="0"/>
              </a:rPr>
              <a:t>по единому генплану, который регламентирует межевание, расположение и планировку </a:t>
            </a:r>
            <a:r>
              <a:rPr lang="ru-RU" sz="1600" kern="13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endParaRPr lang="ru-RU" sz="1600" kern="13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D7D3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kern="1300" spc="80" dirty="0">
                <a:latin typeface="Arial" panose="020B0604020202020204" pitchFamily="34" charset="0"/>
                <a:cs typeface="Arial" panose="020B0604020202020204" pitchFamily="34" charset="0"/>
              </a:rPr>
              <a:t>Общие коммуникации и сети подведены </a:t>
            </a:r>
            <a:r>
              <a:rPr lang="ru-RU" sz="1600" kern="13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централизованно</a:t>
            </a:r>
            <a:endParaRPr lang="ru-RU" sz="1600" kern="1300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972867" y="1994106"/>
            <a:ext cx="5948797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ED7D3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kern="1300" spc="80" dirty="0">
                <a:latin typeface="Arial" panose="020B0604020202020204" pitchFamily="34" charset="0"/>
                <a:cs typeface="Arial" panose="020B0604020202020204" pitchFamily="34" charset="0"/>
              </a:rPr>
              <a:t>Статус земли (садоводство/огородничество)</a:t>
            </a:r>
          </a:p>
          <a:p>
            <a:pPr marL="285750" indent="-285750">
              <a:buClr>
                <a:srgbClr val="ED7D3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kern="1300" spc="80" dirty="0">
                <a:latin typeface="Arial" panose="020B0604020202020204" pitchFamily="34" charset="0"/>
                <a:cs typeface="Arial" panose="020B0604020202020204" pitchFamily="34" charset="0"/>
              </a:rPr>
              <a:t>Не имеет единого генплана и стилистики </a:t>
            </a:r>
            <a:r>
              <a:rPr lang="ru-RU" sz="1600" kern="13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застройки</a:t>
            </a:r>
            <a:endParaRPr lang="ru-RU" sz="1600" kern="1300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D7D3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kern="1300" spc="80" dirty="0">
                <a:latin typeface="Arial" panose="020B0604020202020204" pitchFamily="34" charset="0"/>
                <a:cs typeface="Arial" panose="020B0604020202020204" pitchFamily="34" charset="0"/>
              </a:rPr>
              <a:t>Как правило отсутствуют общие централизованные коммуникации и 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41791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53648" y="187820"/>
            <a:ext cx="9747029" cy="409782"/>
          </a:xfrm>
        </p:spPr>
        <p:txBody>
          <a:bodyPr/>
          <a:lstStyle/>
          <a:p>
            <a:pPr lvl="0" defTabSz="1042364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400" b="1" dirty="0" smtClean="0">
                <a:ea typeface="Tahoma" pitchFamily="34" charset="0"/>
              </a:rPr>
              <a:t>Перечень документов для заключения договора</a:t>
            </a:r>
            <a:endParaRPr lang="ru-RU" sz="2400" b="1" cap="none" dirty="0">
              <a:ea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0652" y="859368"/>
            <a:ext cx="7680025" cy="30469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Aft>
                <a:spcPts val="600"/>
              </a:spcAft>
              <a:buClr>
                <a:srgbClr val="FF64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документ, подтверждающий право собственности (</a:t>
            </a: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пользования)</a:t>
            </a:r>
            <a:r>
              <a:rPr lang="en-US" sz="16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на земельный участок/жилой дом;</a:t>
            </a:r>
            <a:endParaRPr lang="ru-RU" sz="1600" dirty="0"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4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документ, удостоверяющий личность физического лица — собственника помещения, либо свидетельство о государственной регистрации юридического лица - собственника помещения;</a:t>
            </a:r>
            <a:endParaRPr lang="ru-RU" sz="1600" dirty="0" smtClean="0"/>
          </a:p>
          <a:p>
            <a:pPr marL="285750" indent="-285750">
              <a:spcAft>
                <a:spcPts val="600"/>
              </a:spcAft>
              <a:buClr>
                <a:srgbClr val="FF64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документы </a:t>
            </a:r>
            <a:r>
              <a:rPr lang="ru-RU" sz="16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о допуске в эксплуатацию приборов учета (предоставляются при наличии у заявителя приборов </a:t>
            </a: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учёта)</a:t>
            </a:r>
            <a:r>
              <a:rPr lang="en-US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;</a:t>
            </a:r>
            <a:endParaRPr lang="ru-RU" sz="1600" dirty="0"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4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документ, подтверждающий наличие надлежащего технологического </a:t>
            </a:r>
            <a:r>
              <a:rPr lang="ru-RU" sz="1600" dirty="0" smtClean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присоединения*</a:t>
            </a:r>
            <a:endParaRPr lang="ru-RU" sz="1600" dirty="0"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6400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ea typeface="Lato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/>
          <p:cNvSpPr>
            <a:spLocks noChangeArrowheads="1"/>
          </p:cNvSpPr>
          <p:nvPr/>
        </p:nvSpPr>
        <p:spPr bwMode="auto">
          <a:xfrm>
            <a:off x="649169" y="3478491"/>
            <a:ext cx="9651508" cy="3287006"/>
          </a:xfrm>
          <a:prstGeom prst="roundRect">
            <a:avLst>
              <a:gd name="adj" fmla="val 5971"/>
            </a:avLst>
          </a:prstGeom>
          <a:solidFill>
            <a:srgbClr val="FF6400"/>
          </a:solidFill>
          <a:ln w="25400" algn="ctr">
            <a:noFill/>
            <a:round/>
            <a:headEnd/>
            <a:tailEnd/>
          </a:ln>
          <a:extLst/>
        </p:spPr>
        <p:txBody>
          <a:bodyPr anchor="ctr"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0" dirty="0" smtClean="0">
                <a:solidFill>
                  <a:schemeClr val="bg1"/>
                </a:solidFill>
              </a:rPr>
              <a:t>*в случае </a:t>
            </a:r>
            <a:r>
              <a:rPr lang="ru-RU" sz="1600" b="0" dirty="0">
                <a:solidFill>
                  <a:schemeClr val="bg1"/>
                </a:solidFill>
              </a:rPr>
              <a:t>направления заявления о заключении договора энергоснабжения гражданином, осуществляющим ведение садоводства или огородничества на земельном участке, расположенном в границах территории ведения гражданами садоводства или огородничества для собственных нужд (далее - территория садоводства или огородничества), </a:t>
            </a:r>
            <a:r>
              <a:rPr lang="ru-RU" sz="1600" b="0" dirty="0" err="1">
                <a:solidFill>
                  <a:schemeClr val="bg1"/>
                </a:solidFill>
              </a:rPr>
              <a:t>энергопринимающие</a:t>
            </a:r>
            <a:r>
              <a:rPr lang="ru-RU" sz="1600" b="0" dirty="0">
                <a:solidFill>
                  <a:schemeClr val="bg1"/>
                </a:solidFill>
              </a:rPr>
              <a:t> устройства которого ранее были подключены к электрическим сетям в рамках технологического присоединения садоводческого или огороднического некоммерческого товарищества, при отсутствии документов, предусмотренных </a:t>
            </a:r>
            <a:r>
              <a:rPr lang="ru-RU" sz="1600" b="0" dirty="0">
                <a:solidFill>
                  <a:schemeClr val="bg1"/>
                </a:solidFill>
                <a:hlinkClick r:id="rId3"/>
              </a:rPr>
              <a:t>абзацем шестым настоящего пункта, представляются документы, подтверждающие наличие членства в таком товариществе на дату осуществления сетевой организацией мероприятий по технологическому присоединению </a:t>
            </a:r>
            <a:r>
              <a:rPr lang="ru-RU" sz="1600" b="0" dirty="0" err="1">
                <a:solidFill>
                  <a:schemeClr val="bg1"/>
                </a:solidFill>
                <a:hlinkClick r:id="rId3"/>
              </a:rPr>
              <a:t>энергопринимающих</a:t>
            </a:r>
            <a:r>
              <a:rPr lang="ru-RU" sz="1600" b="0" dirty="0">
                <a:solidFill>
                  <a:schemeClr val="bg1"/>
                </a:solidFill>
                <a:hlinkClick r:id="rId3"/>
              </a:rPr>
              <a:t> устройств, принадлежащих такому товариществу, или иные документы, подтверждающие наличие фактического технологического присоединения </a:t>
            </a:r>
            <a:r>
              <a:rPr lang="ru-RU" sz="1600" b="0" dirty="0" err="1">
                <a:solidFill>
                  <a:schemeClr val="bg1"/>
                </a:solidFill>
                <a:hlinkClick r:id="rId3"/>
              </a:rPr>
              <a:t>энергопринимающих</a:t>
            </a:r>
            <a:r>
              <a:rPr lang="ru-RU" sz="1600" b="0" dirty="0">
                <a:solidFill>
                  <a:schemeClr val="bg1"/>
                </a:solidFill>
                <a:hlinkClick r:id="rId3"/>
              </a:rPr>
              <a:t> устройств заявителя к объектам электросетевого хозяйства. (ППРФ №442</a:t>
            </a:r>
            <a:r>
              <a:rPr lang="ru-RU" sz="1600" b="0" dirty="0" smtClean="0">
                <a:solidFill>
                  <a:schemeClr val="bg1"/>
                </a:solidFill>
                <a:hlinkClick r:id="rId3"/>
              </a:rPr>
              <a:t>).</a:t>
            </a:r>
            <a:endParaRPr lang="ru-RU" altLang="ru-RU" sz="16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5854" b="6910"/>
          <a:stretch/>
        </p:blipFill>
        <p:spPr>
          <a:xfrm>
            <a:off x="10926102" y="1102395"/>
            <a:ext cx="1606284" cy="20943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6"/>
          <a:stretch/>
        </p:blipFill>
        <p:spPr>
          <a:xfrm>
            <a:off x="10926873" y="3478491"/>
            <a:ext cx="1722053" cy="3091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8" y="944351"/>
            <a:ext cx="1731465" cy="20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553648" y="187820"/>
            <a:ext cx="9747029" cy="409782"/>
          </a:xfrm>
        </p:spPr>
        <p:txBody>
          <a:bodyPr/>
          <a:lstStyle/>
          <a:p>
            <a:pPr lvl="0" defTabSz="1042364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400" b="1" dirty="0">
                <a:ea typeface="Tahoma" pitchFamily="34" charset="0"/>
              </a:rPr>
              <a:t>«Распаковка» </a:t>
            </a:r>
            <a:r>
              <a:rPr lang="ru-RU" sz="2400" b="1" dirty="0" smtClean="0">
                <a:ea typeface="Tahoma" pitchFamily="34" charset="0"/>
              </a:rPr>
              <a:t>+ консолидация</a:t>
            </a:r>
            <a:endParaRPr lang="ru-RU" sz="2400" b="1" cap="none" dirty="0">
              <a:ea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0968" y="993566"/>
            <a:ext cx="8498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общем очередном (внеочередном) собрании членов СНТ решение о передаче имущества общего пользования (объектов электросетевого хозяйства) в собственность СО и заключении индивидуальных договоров энергоснабжения между членами СНТ и/или гражданами, ведущими хозяйство в индивидуальном порядке в границах территории садоводства или огородничества, с МЭС.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27627" r="3794" b="6019"/>
          <a:stretch/>
        </p:blipFill>
        <p:spPr>
          <a:xfrm>
            <a:off x="4032568" y="3025423"/>
            <a:ext cx="8498099" cy="3951111"/>
          </a:xfrm>
          <a:prstGeom prst="roundRect">
            <a:avLst>
              <a:gd name="adj" fmla="val 4666"/>
            </a:avLst>
          </a:prstGeom>
        </p:spPr>
      </p:pic>
      <p:sp>
        <p:nvSpPr>
          <p:cNvPr id="2" name="Овал 1"/>
          <p:cNvSpPr/>
          <p:nvPr/>
        </p:nvSpPr>
        <p:spPr>
          <a:xfrm>
            <a:off x="554142" y="2120865"/>
            <a:ext cx="2606747" cy="2606747"/>
          </a:xfrm>
          <a:prstGeom prst="ellipse">
            <a:avLst/>
          </a:prstGeom>
          <a:solidFill>
            <a:srgbClr val="FF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шаг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46" y="2366610"/>
            <a:ext cx="2828160" cy="40454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91467" y="1602319"/>
            <a:ext cx="532835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Clr>
                <a:srgbClr val="FF64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передаче объектов электросетевого хозяйства СО и решение о необходимости заключения индивидуальных договоров энергоснабжения с МЭС членами СНТ, а также гражданами, ведущими хозяйство в индивидуальном порядке на территории СНТ, отразить в Протоколе общего собрания.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Clr>
                <a:srgbClr val="FF64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Протоколу Общего собрания от каждого члена СНТ и гражданина, ведущего хозяйство в индивидуальном порядке на территории СНТ, необходимо приложить копию документа, подтверждающего право собственности на земельный участок, и (или) строение (при его наличии), рекомендуется приложить копию документа, удостоверяющего личность (паспорт) собственника земельного участка/строения. </a:t>
            </a:r>
          </a:p>
          <a:p>
            <a:pPr marL="285750" lvl="1" indent="-285750" algn="just">
              <a:buClr>
                <a:srgbClr val="FF6400"/>
              </a:buClr>
              <a:buSzPct val="150000"/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4142" y="2120865"/>
            <a:ext cx="2606747" cy="2606747"/>
          </a:xfrm>
          <a:prstGeom prst="ellipse">
            <a:avLst/>
          </a:prstGeom>
          <a:solidFill>
            <a:srgbClr val="FF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шаг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4"/>
          <p:cNvSpPr>
            <a:spLocks noGrp="1"/>
          </p:cNvSpPr>
          <p:nvPr>
            <p:ph type="title"/>
          </p:nvPr>
        </p:nvSpPr>
        <p:spPr>
          <a:xfrm>
            <a:off x="553648" y="187820"/>
            <a:ext cx="9747029" cy="409782"/>
          </a:xfrm>
        </p:spPr>
        <p:txBody>
          <a:bodyPr/>
          <a:lstStyle/>
          <a:p>
            <a:pPr lvl="0" defTabSz="1042364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400" b="1" dirty="0">
                <a:ea typeface="Tahoma" pitchFamily="34" charset="0"/>
              </a:rPr>
              <a:t>«Распаковка» </a:t>
            </a:r>
            <a:r>
              <a:rPr lang="ru-RU" sz="2400" b="1" dirty="0" smtClean="0">
                <a:ea typeface="Tahoma" pitchFamily="34" charset="0"/>
              </a:rPr>
              <a:t>+ консолидация</a:t>
            </a:r>
            <a:endParaRPr lang="ru-RU" sz="2400" b="1" cap="none" dirty="0">
              <a:ea typeface="Tahoma" pitchFamily="34" charset="0"/>
            </a:endParaRPr>
          </a:p>
        </p:txBody>
      </p:sp>
      <p:sp>
        <p:nvSpPr>
          <p:cNvPr id="15" name="Скругленный прямоугольник 16">
            <a:extLst>
              <a:ext uri="{FF2B5EF4-FFF2-40B4-BE49-F238E27FC236}">
                <a16:creationId xmlns:a16="http://schemas.microsoft.com/office/drawing/2014/main" id="{BB601659-A5B1-49EF-8972-5627E77F9CE2}"/>
              </a:ext>
            </a:extLst>
          </p:cNvPr>
          <p:cNvSpPr/>
          <p:nvPr/>
        </p:nvSpPr>
        <p:spPr>
          <a:xfrm>
            <a:off x="9572978" y="1095029"/>
            <a:ext cx="3104444" cy="528408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ru-RU" sz="1531" b="1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общего собрания</a:t>
            </a:r>
            <a:endParaRPr lang="ru-RU" sz="1531" b="1" cap="all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553648" y="187820"/>
            <a:ext cx="9747029" cy="409782"/>
          </a:xfrm>
        </p:spPr>
        <p:txBody>
          <a:bodyPr/>
          <a:lstStyle/>
          <a:p>
            <a:pPr lvl="0" defTabSz="1042364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ea typeface="Tahoma" pitchFamily="34" charset="0"/>
              </a:rPr>
              <a:t>«Распаковка» </a:t>
            </a:r>
            <a:r>
              <a:rPr lang="ru-RU" sz="2400" b="1" dirty="0" smtClean="0">
                <a:solidFill>
                  <a:schemeClr val="tx2"/>
                </a:solidFill>
                <a:ea typeface="Tahoma" pitchFamily="34" charset="0"/>
              </a:rPr>
              <a:t>+ консолидация</a:t>
            </a:r>
            <a:endParaRPr lang="ru-RU" sz="2400" b="1" cap="none" dirty="0">
              <a:solidFill>
                <a:schemeClr val="tx2"/>
              </a:solidFill>
              <a:ea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6311" y="1470045"/>
            <a:ext cx="665436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Clr>
                <a:srgbClr val="FF64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Составить Реестр распределения мощности СНТ согласно форме приложения к Протоколу Общего собрания.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Реестру рекомендуется прикладывать фотоматериалы, подтверждающие показания прибора учета на момент фиксации. По каждому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неприсоединённому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абоненту в «Реестре объектов, расположенных на территории СНТ, не имеющих технологического присоединения к объектам электросетевого хозяйства СНТ «____»» Председатель товарищества вносит в столбец 2 «Адрес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энергопринимающего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устройства/кадастровый номер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участка/номер на плане» информацию об адресе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энергопринимающего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устройства, не имеющего технологического присоединения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1" indent="-285750">
              <a:buClr>
                <a:srgbClr val="FF64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Членам СНТ и гражданам, ведущим хозяйство в индивидуальном порядке на территории СНТ, обеспечить наличие индивидуального расчетного прибора учета. Председателю СНТ обеспечить наличие приборов учета в отношении объектов инфраструктуры и мест общего пользования (уличное освещение, сторожка ВЗУ, КНС и т.д.), принадлежащих СНТ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677" y="1796885"/>
            <a:ext cx="2552541" cy="341858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54142" y="2120865"/>
            <a:ext cx="2606747" cy="2606747"/>
          </a:xfrm>
          <a:prstGeom prst="ellipse">
            <a:avLst/>
          </a:prstGeom>
          <a:solidFill>
            <a:srgbClr val="FF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шаг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5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2060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3639</TotalTime>
  <Words>769</Words>
  <Application>Microsoft Office PowerPoint</Application>
  <PresentationFormat>Произвольный</PresentationFormat>
  <Paragraphs>44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Lato</vt:lpstr>
      <vt:lpstr>Segoe UI</vt:lpstr>
      <vt:lpstr>Tahoma</vt:lpstr>
      <vt:lpstr>Times New Roman</vt:lpstr>
      <vt:lpstr>Тема Office</vt:lpstr>
      <vt:lpstr>Презентация PowerPoint</vt:lpstr>
      <vt:lpstr>«Распаковка» —  вывод на прямые договора</vt:lpstr>
      <vt:lpstr>Отличие коттеджных поселков от СНТ</vt:lpstr>
      <vt:lpstr>Перечень документов для заключения договора</vt:lpstr>
      <vt:lpstr>«Распаковка» + консолидация</vt:lpstr>
      <vt:lpstr>«Распаковка» + консолидация</vt:lpstr>
      <vt:lpstr>«Распаковка» + консолидация</vt:lpstr>
      <vt:lpstr>Презентация PowerPoint</vt:lpstr>
    </vt:vector>
  </TitlesOfParts>
  <Company>Interrao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Кадушин Александр Владимирович</dc:creator>
  <cp:lastModifiedBy>Орешкин Александр Владимирович</cp:lastModifiedBy>
  <cp:revision>214</cp:revision>
  <dcterms:created xsi:type="dcterms:W3CDTF">2019-10-09T15:53:58Z</dcterms:created>
  <dcterms:modified xsi:type="dcterms:W3CDTF">2024-03-20T06:58:12Z</dcterms:modified>
</cp:coreProperties>
</file>