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56" r:id="rId1"/>
  </p:sldMasterIdLst>
  <p:sldIdLst>
    <p:sldId id="256" r:id="rId2"/>
    <p:sldId id="258" r:id="rId3"/>
    <p:sldId id="448" r:id="rId4"/>
    <p:sldId id="449" r:id="rId5"/>
    <p:sldId id="450" r:id="rId6"/>
    <p:sldId id="451" r:id="rId7"/>
    <p:sldId id="452" r:id="rId8"/>
    <p:sldId id="453" r:id="rId9"/>
    <p:sldId id="454" r:id="rId10"/>
    <p:sldId id="455" r:id="rId11"/>
    <p:sldId id="456" r:id="rId12"/>
    <p:sldId id="457" r:id="rId13"/>
    <p:sldId id="458" r:id="rId14"/>
    <p:sldId id="459" r:id="rId15"/>
    <p:sldId id="460" r:id="rId16"/>
    <p:sldId id="461" r:id="rId17"/>
    <p:sldId id="462" r:id="rId18"/>
    <p:sldId id="463" r:id="rId19"/>
    <p:sldId id="464" r:id="rId20"/>
    <p:sldId id="465" r:id="rId21"/>
    <p:sldId id="466" r:id="rId22"/>
    <p:sldId id="467" r:id="rId23"/>
    <p:sldId id="468" r:id="rId24"/>
    <p:sldId id="469" r:id="rId25"/>
    <p:sldId id="470" r:id="rId26"/>
    <p:sldId id="471" r:id="rId27"/>
    <p:sldId id="472" r:id="rId28"/>
    <p:sldId id="473" r:id="rId29"/>
    <p:sldId id="474" r:id="rId30"/>
    <p:sldId id="475" r:id="rId31"/>
    <p:sldId id="391" r:id="rId32"/>
    <p:sldId id="275" r:id="rId33"/>
    <p:sldId id="476" r:id="rId34"/>
    <p:sldId id="477" r:id="rId35"/>
    <p:sldId id="478" r:id="rId36"/>
    <p:sldId id="479" r:id="rId37"/>
    <p:sldId id="480" r:id="rId38"/>
    <p:sldId id="481" r:id="rId39"/>
    <p:sldId id="482" r:id="rId40"/>
    <p:sldId id="483" r:id="rId41"/>
    <p:sldId id="484" r:id="rId42"/>
    <p:sldId id="485" r:id="rId43"/>
    <p:sldId id="486" r:id="rId44"/>
    <p:sldId id="487" r:id="rId45"/>
    <p:sldId id="488" r:id="rId46"/>
    <p:sldId id="489" r:id="rId47"/>
    <p:sldId id="490" r:id="rId48"/>
    <p:sldId id="491" r:id="rId49"/>
    <p:sldId id="492" r:id="rId50"/>
    <p:sldId id="493" r:id="rId51"/>
    <p:sldId id="494" r:id="rId52"/>
    <p:sldId id="495" r:id="rId53"/>
    <p:sldId id="496" r:id="rId54"/>
    <p:sldId id="497" r:id="rId55"/>
    <p:sldId id="498" r:id="rId56"/>
    <p:sldId id="499" r:id="rId57"/>
    <p:sldId id="500" r:id="rId58"/>
    <p:sldId id="501" r:id="rId59"/>
    <p:sldId id="502" r:id="rId60"/>
    <p:sldId id="504" r:id="rId61"/>
    <p:sldId id="505" r:id="rId62"/>
    <p:sldId id="506" r:id="rId63"/>
    <p:sldId id="507" r:id="rId64"/>
    <p:sldId id="508" r:id="rId65"/>
    <p:sldId id="328" r:id="rId66"/>
  </p:sldIdLst>
  <p:sldSz cx="12192000" cy="6858000"/>
  <p:notesSz cx="9928225" cy="67976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10" autoAdjust="0"/>
    <p:restoredTop sz="94660"/>
  </p:normalViewPr>
  <p:slideViewPr>
    <p:cSldViewPr>
      <p:cViewPr varScale="1">
        <p:scale>
          <a:sx n="89" d="100"/>
          <a:sy n="89" d="100"/>
        </p:scale>
        <p:origin x="15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Lbls>
            <c:dLbl>
              <c:idx val="0"/>
              <c:tx>
                <c:rich>
                  <a:bodyPr/>
                  <a:lstStyle/>
                  <a:p>
                    <a:r>
                      <a:rPr lang="en-US" baseline="0" dirty="0"/>
                      <a:t>
</a:t>
                    </a:r>
                    <a:fld id="{86C380AC-07A5-4817-9949-29C98A445666}" type="PERCENTAGE">
                      <a:rPr lang="en-US" baseline="0"/>
                      <a:pPr/>
                      <a:t>[ПРОЦЕНТ]</a:t>
                    </a:fld>
                    <a:endParaRPr lang="en-US" baseline="0" dirty="0"/>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1"/>
              <c:tx>
                <c:rich>
                  <a:bodyPr/>
                  <a:lstStyle/>
                  <a:p>
                    <a:r>
                      <a:rPr lang="en-US" baseline="0" dirty="0"/>
                      <a:t>
</a:t>
                    </a:r>
                    <a:fld id="{C2384583-82DF-46DF-A974-A93D605F07AE}" type="PERCENTAGE">
                      <a:rPr lang="en-US" baseline="0"/>
                      <a:pPr/>
                      <a:t>[ПРОЦЕНТ]</a:t>
                    </a:fld>
                    <a:endParaRPr lang="en-US" baseline="0" dirty="0"/>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2"/>
              <c:tx>
                <c:rich>
                  <a:bodyPr/>
                  <a:lstStyle/>
                  <a:p>
                    <a:r>
                      <a:rPr lang="en-US" baseline="0" dirty="0"/>
                      <a:t>
</a:t>
                    </a:r>
                    <a:fld id="{406B8486-AFC8-4130-B98F-DF1CA7EA731F}" type="PERCENTAGE">
                      <a:rPr lang="en-US" baseline="0"/>
                      <a:pPr/>
                      <a:t>[ПРОЦЕНТ]</a:t>
                    </a:fld>
                    <a:endParaRPr lang="en-US" baseline="0" dirty="0"/>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3"/>
              <c:layout>
                <c:manualLayout>
                  <c:x val="5.0438596491227908E-2"/>
                  <c:y val="-8.658008658008658E-3"/>
                </c:manualLayout>
              </c:layout>
              <c:tx>
                <c:rich>
                  <a:bodyPr/>
                  <a:lstStyle/>
                  <a:p>
                    <a:r>
                      <a:rPr lang="en-US" baseline="0" dirty="0"/>
                      <a:t>
</a:t>
                    </a:r>
                    <a:fld id="{14FB4B95-1ABF-4F03-BFFC-5973E95DDC51}" type="PERCENTAGE">
                      <a:rPr lang="en-US" baseline="0"/>
                      <a:pPr/>
                      <a:t>[ПРОЦЕНТ]</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4"/>
              <c:layout>
                <c:manualLayout>
                  <c:x val="-7.2368421052631665E-2"/>
                  <c:y val="3.67965367965368E-2"/>
                </c:manualLayout>
              </c:layout>
              <c:tx>
                <c:rich>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r>
                      <a:rPr lang="en-US" baseline="0" dirty="0"/>
                      <a:t>
</a:t>
                    </a:r>
                    <a:fld id="{15D2551A-1BAC-4EAB-9B8B-2B0D1527E235}" type="PERCENTAGE">
                      <a:rPr lang="en-US" baseline="0"/>
                      <a:pPr>
                        <a:defRPr/>
                      </a:pPr>
                      <a:t>[ПРОЦЕНТ]</a:t>
                    </a:fld>
                    <a:endParaRPr lang="en-US" baseline="0" dirty="0"/>
                  </a:p>
                </c:rich>
              </c:tx>
              <c:numFmt formatCode="0.0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ru-RU"/>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Lst>
            </c:dLbl>
            <c:dLbl>
              <c:idx val="6"/>
              <c:layout>
                <c:manualLayout>
                  <c:x val="1.3157894736842105E-2"/>
                  <c:y val="8.8744588744588751E-2"/>
                </c:manualLayout>
              </c:layout>
              <c:tx>
                <c:rich>
                  <a:bodyPr/>
                  <a:lstStyle/>
                  <a:p>
                    <a:r>
                      <a:rPr lang="en-US" baseline="0" dirty="0"/>
                      <a:t>
</a:t>
                    </a:r>
                    <a:fld id="{A7283FF1-138D-4D05-B738-3279AEBCE36A}" type="PERCENTAGE">
                      <a:rPr lang="en-US" baseline="0" dirty="0"/>
                      <a:pPr/>
                      <a:t>[ПРОЦЕНТ]</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7"/>
              <c:layout>
                <c:manualLayout>
                  <c:x val="8.0043859649122806E-2"/>
                  <c:y val="6.2770562770562685E-2"/>
                </c:manualLayout>
              </c:layout>
              <c:tx>
                <c:rich>
                  <a:bodyPr/>
                  <a:lstStyle/>
                  <a:p>
                    <a:r>
                      <a:rPr lang="en-US" baseline="0" dirty="0"/>
                      <a:t>
</a:t>
                    </a:r>
                    <a:fld id="{BEB67DE0-910E-47AC-A31A-30FB3BCADB9C}" type="PERCENTAGE">
                      <a:rPr lang="en-US" baseline="0"/>
                      <a:pPr/>
                      <a:t>[ПРОЦЕНТ]</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8"/>
              <c:delete val="1"/>
              <c:extLst>
                <c:ext xmlns:c15="http://schemas.microsoft.com/office/drawing/2012/chart" uri="{CE6537A1-D6FC-4f65-9D91-7224C49458BB}"/>
              </c:extLst>
            </c:dLbl>
            <c:dLbl>
              <c:idx val="9"/>
              <c:tx>
                <c:rich>
                  <a:bodyPr/>
                  <a:lstStyle/>
                  <a:p>
                    <a:r>
                      <a:rPr lang="en-US" baseline="0" dirty="0"/>
                      <a:t>
</a:t>
                    </a:r>
                    <a:fld id="{9EE08F63-D1C7-4600-89E1-23F30C7EEF76}" type="PERCENTAGE">
                      <a:rPr lang="en-US" baseline="0"/>
                      <a:pPr/>
                      <a:t>[ПРОЦЕНТ]</a:t>
                    </a:fld>
                    <a:endParaRPr lang="en-US" baseline="0" dirty="0"/>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Lst>
            </c:dLbl>
            <c:numFmt formatCode="0.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ru-RU"/>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Лист1!$A$2:$A$11</c:f>
              <c:strCache>
                <c:ptCount val="10"/>
                <c:pt idx="0">
                  <c:v>Налог на доходы физический лиц</c:v>
                </c:pt>
                <c:pt idx="1">
                  <c:v>Доходы от уплаты акцизов</c:v>
                </c:pt>
                <c:pt idx="2">
                  <c:v>Налоги на совокупный доход</c:v>
                </c:pt>
                <c:pt idx="3">
                  <c:v>Земельный налог</c:v>
                </c:pt>
                <c:pt idx="4">
                  <c:v>Налог на имущество физических  лиц</c:v>
                </c:pt>
                <c:pt idx="5">
                  <c:v>Иные налоговые доходы</c:v>
                </c:pt>
                <c:pt idx="6">
                  <c:v>Доходы от использования имущества</c:v>
                </c:pt>
                <c:pt idx="7">
                  <c:v>Штрафы</c:v>
                </c:pt>
                <c:pt idx="8">
                  <c:v>Иные неналоговые доходы</c:v>
                </c:pt>
                <c:pt idx="9">
                  <c:v>Безвозмездные поступления</c:v>
                </c:pt>
              </c:strCache>
            </c:strRef>
          </c:cat>
          <c:val>
            <c:numRef>
              <c:f>Лист1!$B$2:$B$11</c:f>
              <c:numCache>
                <c:formatCode>General</c:formatCode>
                <c:ptCount val="10"/>
                <c:pt idx="0">
                  <c:v>16</c:v>
                </c:pt>
                <c:pt idx="1">
                  <c:v>1</c:v>
                </c:pt>
                <c:pt idx="2">
                  <c:v>18</c:v>
                </c:pt>
                <c:pt idx="3">
                  <c:v>11</c:v>
                </c:pt>
                <c:pt idx="4">
                  <c:v>0.01</c:v>
                </c:pt>
                <c:pt idx="6">
                  <c:v>0.12</c:v>
                </c:pt>
                <c:pt idx="7">
                  <c:v>0.1</c:v>
                </c:pt>
                <c:pt idx="8">
                  <c:v>0.03</c:v>
                </c:pt>
                <c:pt idx="9">
                  <c:v>53.739999999999995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6775308226274348"/>
          <c:y val="2.3819408937519174E-2"/>
          <c:w val="0.31710335121153332"/>
          <c:h val="0.7981434675954844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sz="1600"/>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171041119860018E-2"/>
          <c:y val="4.0675853018372711E-2"/>
          <c:w val="0.95812992125984253"/>
          <c:h val="0.80306264417979023"/>
        </c:manualLayout>
      </c:layout>
      <c:barChart>
        <c:barDir val="col"/>
        <c:grouping val="clustered"/>
        <c:varyColors val="0"/>
        <c:ser>
          <c:idx val="0"/>
          <c:order val="0"/>
          <c:tx>
            <c:strRef>
              <c:f>Лист1!$B$1</c:f>
              <c:strCache>
                <c:ptCount val="1"/>
                <c:pt idx="0">
                  <c:v>План 2023 год</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Общегосударственные вопросы</c:v>
                </c:pt>
                <c:pt idx="1">
                  <c:v>Национальная оборона</c:v>
                </c:pt>
                <c:pt idx="2">
                  <c:v>Национальная безопасность и правоохранительная деятельность</c:v>
                </c:pt>
                <c:pt idx="3">
                  <c:v>Национальная экономика</c:v>
                </c:pt>
              </c:strCache>
            </c:strRef>
          </c:cat>
          <c:val>
            <c:numRef>
              <c:f>Лист1!$B$2:$B$5</c:f>
              <c:numCache>
                <c:formatCode>General</c:formatCode>
                <c:ptCount val="4"/>
                <c:pt idx="0">
                  <c:v>356366.7</c:v>
                </c:pt>
                <c:pt idx="1">
                  <c:v>2958.1</c:v>
                </c:pt>
                <c:pt idx="2">
                  <c:v>27987.599999999999</c:v>
                </c:pt>
                <c:pt idx="3">
                  <c:v>734812.4</c:v>
                </c:pt>
              </c:numCache>
            </c:numRef>
          </c:val>
        </c:ser>
        <c:ser>
          <c:idx val="1"/>
          <c:order val="1"/>
          <c:tx>
            <c:strRef>
              <c:f>Лист1!$C$1</c:f>
              <c:strCache>
                <c:ptCount val="1"/>
                <c:pt idx="0">
                  <c:v>Факт 2023 год</c:v>
                </c:pt>
              </c:strCache>
            </c:strRef>
          </c:tx>
          <c:spPr>
            <a:solidFill>
              <a:schemeClr val="bg1"/>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Общегосударственные вопросы</c:v>
                </c:pt>
                <c:pt idx="1">
                  <c:v>Национальная оборона</c:v>
                </c:pt>
                <c:pt idx="2">
                  <c:v>Национальная безопасность и правоохранительная деятельность</c:v>
                </c:pt>
                <c:pt idx="3">
                  <c:v>Национальная экономика</c:v>
                </c:pt>
              </c:strCache>
            </c:strRef>
          </c:cat>
          <c:val>
            <c:numRef>
              <c:f>Лист1!$C$2:$C$5</c:f>
              <c:numCache>
                <c:formatCode>General</c:formatCode>
                <c:ptCount val="4"/>
                <c:pt idx="0">
                  <c:v>351968.9</c:v>
                </c:pt>
                <c:pt idx="1">
                  <c:v>2958.1</c:v>
                </c:pt>
                <c:pt idx="2">
                  <c:v>26406.400000000001</c:v>
                </c:pt>
                <c:pt idx="3">
                  <c:v>632821.19999999995</c:v>
                </c:pt>
              </c:numCache>
            </c:numRef>
          </c:val>
        </c:ser>
        <c:ser>
          <c:idx val="2"/>
          <c:order val="2"/>
          <c:tx>
            <c:strRef>
              <c:f>Лист1!$D$1</c:f>
              <c:strCache>
                <c:ptCount val="1"/>
                <c:pt idx="0">
                  <c:v>% исполнения</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Общегосударственные вопросы</c:v>
                </c:pt>
                <c:pt idx="1">
                  <c:v>Национальная оборона</c:v>
                </c:pt>
                <c:pt idx="2">
                  <c:v>Национальная безопасность и правоохранительная деятельность</c:v>
                </c:pt>
                <c:pt idx="3">
                  <c:v>Национальная экономика</c:v>
                </c:pt>
              </c:strCache>
            </c:strRef>
          </c:cat>
          <c:val>
            <c:numRef>
              <c:f>Лист1!$D$2:$D$5</c:f>
              <c:numCache>
                <c:formatCode>0.00%</c:formatCode>
                <c:ptCount val="4"/>
                <c:pt idx="0">
                  <c:v>0.98765934078576934</c:v>
                </c:pt>
                <c:pt idx="1">
                  <c:v>1</c:v>
                </c:pt>
                <c:pt idx="2">
                  <c:v>0.94350355157283949</c:v>
                </c:pt>
                <c:pt idx="3">
                  <c:v>0.86120103580179097</c:v>
                </c:pt>
              </c:numCache>
            </c:numRef>
          </c:val>
        </c:ser>
        <c:dLbls>
          <c:dLblPos val="outEnd"/>
          <c:showLegendKey val="0"/>
          <c:showVal val="1"/>
          <c:showCatName val="0"/>
          <c:showSerName val="0"/>
          <c:showPercent val="0"/>
          <c:showBubbleSize val="0"/>
        </c:dLbls>
        <c:gapWidth val="100"/>
        <c:overlap val="-24"/>
        <c:axId val="189185504"/>
        <c:axId val="189188640"/>
      </c:barChart>
      <c:catAx>
        <c:axId val="18918550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89188640"/>
        <c:crosses val="autoZero"/>
        <c:auto val="1"/>
        <c:lblAlgn val="ctr"/>
        <c:lblOffset val="100"/>
        <c:noMultiLvlLbl val="0"/>
      </c:catAx>
      <c:valAx>
        <c:axId val="189188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9185504"/>
        <c:crosses val="autoZero"/>
        <c:crossBetween val="between"/>
      </c:valAx>
      <c:spPr>
        <a:noFill/>
        <a:ln>
          <a:noFill/>
        </a:ln>
        <a:effectLst/>
      </c:spPr>
    </c:plotArea>
    <c:legend>
      <c:legendPos val="b"/>
      <c:layout>
        <c:manualLayout>
          <c:xMode val="edge"/>
          <c:yMode val="edge"/>
          <c:x val="0.19903096352086425"/>
          <c:y val="7.2704911886014301E-2"/>
          <c:w val="0.41182264512576255"/>
          <c:h val="5.456899137607799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171041119860018E-2"/>
          <c:y val="4.0675853018372711E-2"/>
          <c:w val="0.95812992125984253"/>
          <c:h val="0.80306264417979023"/>
        </c:manualLayout>
      </c:layout>
      <c:barChart>
        <c:barDir val="col"/>
        <c:grouping val="clustered"/>
        <c:varyColors val="0"/>
        <c:ser>
          <c:idx val="0"/>
          <c:order val="0"/>
          <c:tx>
            <c:strRef>
              <c:f>Лист1!$B$1</c:f>
              <c:strCache>
                <c:ptCount val="1"/>
                <c:pt idx="0">
                  <c:v>План 2023 год</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Жилищно-коммунальное хозяйство</c:v>
                </c:pt>
                <c:pt idx="1">
                  <c:v>Охрана окружающей среды</c:v>
                </c:pt>
                <c:pt idx="2">
                  <c:v>Образование</c:v>
                </c:pt>
                <c:pt idx="3">
                  <c:v>Культура, кинемотография</c:v>
                </c:pt>
              </c:strCache>
            </c:strRef>
          </c:cat>
          <c:val>
            <c:numRef>
              <c:f>Лист1!$B$2:$B$5</c:f>
              <c:numCache>
                <c:formatCode>General</c:formatCode>
                <c:ptCount val="4"/>
                <c:pt idx="0">
                  <c:v>1617736.8</c:v>
                </c:pt>
                <c:pt idx="1">
                  <c:v>1428.4</c:v>
                </c:pt>
                <c:pt idx="2">
                  <c:v>1480475.6</c:v>
                </c:pt>
                <c:pt idx="3">
                  <c:v>233854.8</c:v>
                </c:pt>
              </c:numCache>
            </c:numRef>
          </c:val>
        </c:ser>
        <c:ser>
          <c:idx val="1"/>
          <c:order val="1"/>
          <c:tx>
            <c:strRef>
              <c:f>Лист1!$C$1</c:f>
              <c:strCache>
                <c:ptCount val="1"/>
                <c:pt idx="0">
                  <c:v>Факт 2023 год</c:v>
                </c:pt>
              </c:strCache>
            </c:strRef>
          </c:tx>
          <c:spPr>
            <a:solidFill>
              <a:schemeClr val="bg1"/>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Жилищно-коммунальное хозяйство</c:v>
                </c:pt>
                <c:pt idx="1">
                  <c:v>Охрана окружающей среды</c:v>
                </c:pt>
                <c:pt idx="2">
                  <c:v>Образование</c:v>
                </c:pt>
                <c:pt idx="3">
                  <c:v>Культура, кинемотография</c:v>
                </c:pt>
              </c:strCache>
            </c:strRef>
          </c:cat>
          <c:val>
            <c:numRef>
              <c:f>Лист1!$C$2:$C$5</c:f>
              <c:numCache>
                <c:formatCode>General</c:formatCode>
                <c:ptCount val="4"/>
                <c:pt idx="0">
                  <c:v>1448810.8</c:v>
                </c:pt>
                <c:pt idx="1">
                  <c:v>1425.1</c:v>
                </c:pt>
                <c:pt idx="2">
                  <c:v>1477119.9</c:v>
                </c:pt>
                <c:pt idx="3">
                  <c:v>233224.1</c:v>
                </c:pt>
              </c:numCache>
            </c:numRef>
          </c:val>
        </c:ser>
        <c:ser>
          <c:idx val="2"/>
          <c:order val="2"/>
          <c:tx>
            <c:strRef>
              <c:f>Лист1!$D$1</c:f>
              <c:strCache>
                <c:ptCount val="1"/>
                <c:pt idx="0">
                  <c:v>% исполнения</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Жилищно-коммунальное хозяйство</c:v>
                </c:pt>
                <c:pt idx="1">
                  <c:v>Охрана окружающей среды</c:v>
                </c:pt>
                <c:pt idx="2">
                  <c:v>Образование</c:v>
                </c:pt>
                <c:pt idx="3">
                  <c:v>Культура, кинемотография</c:v>
                </c:pt>
              </c:strCache>
            </c:strRef>
          </c:cat>
          <c:val>
            <c:numRef>
              <c:f>Лист1!$D$2:$D$5</c:f>
              <c:numCache>
                <c:formatCode>0.00%</c:formatCode>
                <c:ptCount val="4"/>
                <c:pt idx="0">
                  <c:v>0.89557881108966553</c:v>
                </c:pt>
                <c:pt idx="1">
                  <c:v>0.99768972276673185</c:v>
                </c:pt>
                <c:pt idx="2">
                  <c:v>0.99773336352183029</c:v>
                </c:pt>
                <c:pt idx="3">
                  <c:v>0.99730302734859411</c:v>
                </c:pt>
              </c:numCache>
            </c:numRef>
          </c:val>
        </c:ser>
        <c:dLbls>
          <c:dLblPos val="outEnd"/>
          <c:showLegendKey val="0"/>
          <c:showVal val="1"/>
          <c:showCatName val="0"/>
          <c:showSerName val="0"/>
          <c:showPercent val="0"/>
          <c:showBubbleSize val="0"/>
        </c:dLbls>
        <c:gapWidth val="100"/>
        <c:overlap val="-24"/>
        <c:axId val="189189424"/>
        <c:axId val="189189816"/>
      </c:barChart>
      <c:catAx>
        <c:axId val="18918942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89189816"/>
        <c:crosses val="autoZero"/>
        <c:auto val="1"/>
        <c:lblAlgn val="ctr"/>
        <c:lblOffset val="100"/>
        <c:noMultiLvlLbl val="0"/>
      </c:catAx>
      <c:valAx>
        <c:axId val="189189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9189424"/>
        <c:crosses val="autoZero"/>
        <c:crossBetween val="between"/>
      </c:valAx>
      <c:spPr>
        <a:noFill/>
        <a:ln>
          <a:noFill/>
        </a:ln>
        <a:effectLst/>
      </c:spPr>
    </c:plotArea>
    <c:legend>
      <c:legendPos val="b"/>
      <c:layout>
        <c:manualLayout>
          <c:xMode val="edge"/>
          <c:yMode val="edge"/>
          <c:x val="0.24898553212183627"/>
          <c:y val="1.5562054743157106E-2"/>
          <c:w val="0.41182264512576255"/>
          <c:h val="5.456899137607799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171041119860018E-2"/>
          <c:y val="4.0675853018372711E-2"/>
          <c:w val="0.95812992125984253"/>
          <c:h val="0.80306264417979023"/>
        </c:manualLayout>
      </c:layout>
      <c:barChart>
        <c:barDir val="col"/>
        <c:grouping val="clustered"/>
        <c:varyColors val="0"/>
        <c:ser>
          <c:idx val="0"/>
          <c:order val="0"/>
          <c:tx>
            <c:strRef>
              <c:f>Лист1!$B$1</c:f>
              <c:strCache>
                <c:ptCount val="1"/>
                <c:pt idx="0">
                  <c:v>План 2023 год</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3"/>
                <c:pt idx="0">
                  <c:v>Социальня политика</c:v>
                </c:pt>
                <c:pt idx="1">
                  <c:v>Физическая культура и спорт</c:v>
                </c:pt>
                <c:pt idx="2">
                  <c:v>Обслуживание государственного (муниципального долга)</c:v>
                </c:pt>
              </c:strCache>
            </c:strRef>
          </c:cat>
          <c:val>
            <c:numRef>
              <c:f>Лист1!$B$2:$B$5</c:f>
              <c:numCache>
                <c:formatCode>General</c:formatCode>
                <c:ptCount val="4"/>
                <c:pt idx="0">
                  <c:v>46090.5</c:v>
                </c:pt>
                <c:pt idx="1">
                  <c:v>69076.7</c:v>
                </c:pt>
                <c:pt idx="2">
                  <c:v>127.2</c:v>
                </c:pt>
              </c:numCache>
            </c:numRef>
          </c:val>
        </c:ser>
        <c:ser>
          <c:idx val="1"/>
          <c:order val="1"/>
          <c:tx>
            <c:strRef>
              <c:f>Лист1!$C$1</c:f>
              <c:strCache>
                <c:ptCount val="1"/>
                <c:pt idx="0">
                  <c:v>Факт 2023 год</c:v>
                </c:pt>
              </c:strCache>
            </c:strRef>
          </c:tx>
          <c:spPr>
            <a:solidFill>
              <a:schemeClr val="bg1"/>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3"/>
                <c:pt idx="0">
                  <c:v>Социальня политика</c:v>
                </c:pt>
                <c:pt idx="1">
                  <c:v>Физическая культура и спорт</c:v>
                </c:pt>
                <c:pt idx="2">
                  <c:v>Обслуживание государственного (муниципального долга)</c:v>
                </c:pt>
              </c:strCache>
            </c:strRef>
          </c:cat>
          <c:val>
            <c:numRef>
              <c:f>Лист1!$C$2:$C$5</c:f>
              <c:numCache>
                <c:formatCode>General</c:formatCode>
                <c:ptCount val="4"/>
                <c:pt idx="0">
                  <c:v>46087.9</c:v>
                </c:pt>
                <c:pt idx="1">
                  <c:v>69045.399999999994</c:v>
                </c:pt>
                <c:pt idx="2">
                  <c:v>127.2</c:v>
                </c:pt>
              </c:numCache>
            </c:numRef>
          </c:val>
        </c:ser>
        <c:ser>
          <c:idx val="2"/>
          <c:order val="2"/>
          <c:tx>
            <c:strRef>
              <c:f>Лист1!$D$1</c:f>
              <c:strCache>
                <c:ptCount val="1"/>
                <c:pt idx="0">
                  <c:v>% исполнения</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3"/>
                <c:pt idx="0">
                  <c:v>Социальня политика</c:v>
                </c:pt>
                <c:pt idx="1">
                  <c:v>Физическая культура и спорт</c:v>
                </c:pt>
                <c:pt idx="2">
                  <c:v>Обслуживание государственного (муниципального долга)</c:v>
                </c:pt>
              </c:strCache>
            </c:strRef>
          </c:cat>
          <c:val>
            <c:numRef>
              <c:f>Лист1!$D$2:$D$5</c:f>
              <c:numCache>
                <c:formatCode>0.00%</c:formatCode>
                <c:ptCount val="4"/>
                <c:pt idx="0">
                  <c:v>0.99994358924290261</c:v>
                </c:pt>
                <c:pt idx="1">
                  <c:v>0.99954688049660734</c:v>
                </c:pt>
                <c:pt idx="2">
                  <c:v>1</c:v>
                </c:pt>
              </c:numCache>
            </c:numRef>
          </c:val>
        </c:ser>
        <c:dLbls>
          <c:dLblPos val="outEnd"/>
          <c:showLegendKey val="0"/>
          <c:showVal val="1"/>
          <c:showCatName val="0"/>
          <c:showSerName val="0"/>
          <c:showPercent val="0"/>
          <c:showBubbleSize val="0"/>
        </c:dLbls>
        <c:gapWidth val="100"/>
        <c:overlap val="-24"/>
        <c:axId val="578205880"/>
        <c:axId val="578199608"/>
      </c:barChart>
      <c:catAx>
        <c:axId val="57820588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578199608"/>
        <c:crosses val="autoZero"/>
        <c:auto val="1"/>
        <c:lblAlgn val="ctr"/>
        <c:lblOffset val="100"/>
        <c:noMultiLvlLbl val="0"/>
      </c:catAx>
      <c:valAx>
        <c:axId val="578199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578205880"/>
        <c:crosses val="autoZero"/>
        <c:crossBetween val="between"/>
      </c:valAx>
      <c:spPr>
        <a:noFill/>
        <a:ln>
          <a:noFill/>
        </a:ln>
        <a:effectLst/>
      </c:spPr>
    </c:plotArea>
    <c:legend>
      <c:legendPos val="b"/>
      <c:layout>
        <c:manualLayout>
          <c:xMode val="edge"/>
          <c:yMode val="edge"/>
          <c:x val="0.24898553212183627"/>
          <c:y val="1.5562054743157106E-2"/>
          <c:w val="0.41182264512576255"/>
          <c:h val="5.456899137607799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D8BD707-D9CF-40AE-B4C6-C98DA3205C09}" type="datetimeFigureOut">
              <a:rPr lang="en-US" smtClean="0"/>
              <a:t>4/4/2024</a:t>
            </a:fld>
            <a:endParaRPr lang="en-US"/>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927478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8BD707-D9CF-40AE-B4C6-C98DA3205C09}" type="datetimeFigureOut">
              <a:rPr lang="en-US" smtClean="0"/>
              <a:t>4/4/2024</a:t>
            </a:fld>
            <a:endParaRPr lang="en-US"/>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35404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8BD707-D9CF-40AE-B4C6-C98DA3205C09}" type="datetimeFigureOut">
              <a:rPr lang="en-US" smtClean="0"/>
              <a:t>4/4/2024</a:t>
            </a:fld>
            <a:endParaRPr lang="en-US"/>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781375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48059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8BD707-D9CF-40AE-B4C6-C98DA3205C09}" type="datetimeFigureOut">
              <a:rPr lang="en-US" smtClean="0"/>
              <a:t>4/4/2024</a:t>
            </a:fld>
            <a:endParaRPr lang="en-US"/>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302374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D8BD707-D9CF-40AE-B4C6-C98DA3205C09}" type="datetimeFigureOut">
              <a:rPr lang="en-US" smtClean="0"/>
              <a:t>4/4/2024</a:t>
            </a:fld>
            <a:endParaRPr lang="en-US"/>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82886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D8BD707-D9CF-40AE-B4C6-C98DA3205C09}" type="datetimeFigureOut">
              <a:rPr lang="en-US" smtClean="0"/>
              <a:t>4/4/2024</a:t>
            </a:fld>
            <a:endParaRPr lang="en-US"/>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51211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D8BD707-D9CF-40AE-B4C6-C98DA3205C09}" type="datetimeFigureOut">
              <a:rPr lang="en-US" smtClean="0"/>
              <a:t>4/4/2024</a:t>
            </a:fld>
            <a:endParaRPr lang="en-US"/>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04272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D8BD707-D9CF-40AE-B4C6-C98DA3205C09}" type="datetimeFigureOut">
              <a:rPr lang="en-US" smtClean="0"/>
              <a:t>4/4/2024</a:t>
            </a:fld>
            <a:endParaRPr lang="en-US"/>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80215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8BD707-D9CF-40AE-B4C6-C98DA3205C09}" type="datetimeFigureOut">
              <a:rPr lang="en-US" smtClean="0"/>
              <a:t>4/4/2024</a:t>
            </a:fld>
            <a:endParaRPr lang="en-US"/>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395510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D8BD707-D9CF-40AE-B4C6-C98DA3205C09}" type="datetimeFigureOut">
              <a:rPr lang="en-US" smtClean="0"/>
              <a:t>4/4/2024</a:t>
            </a:fld>
            <a:endParaRPr lang="en-US"/>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57635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D8BD707-D9CF-40AE-B4C6-C98DA3205C09}" type="datetimeFigureOut">
              <a:rPr lang="en-US" smtClean="0"/>
              <a:t>4/4/2024</a:t>
            </a:fld>
            <a:endParaRPr lang="en-US"/>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797305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4/4/2024</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ru-RU" smtClean="0"/>
              <a:t>‹#›</a:t>
            </a:fld>
            <a:endParaRPr lang="ru-RU"/>
          </a:p>
        </p:txBody>
      </p:sp>
    </p:spTree>
    <p:extLst>
      <p:ext uri="{BB962C8B-B14F-4D97-AF65-F5344CB8AC3E}">
        <p14:creationId xmlns:p14="http://schemas.microsoft.com/office/powerpoint/2010/main" val="2915052151"/>
      </p:ext>
    </p:extLst>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6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http://zarrayon.ru/" TargetMode="External"/><Relationship Id="rId7" Type="http://schemas.openxmlformats.org/officeDocument/2006/relationships/image" Target="../media/image5.jpg"/><Relationship Id="rId2" Type="http://schemas.openxmlformats.org/officeDocument/2006/relationships/hyperlink" Target="mailto:zarfu@mail.ru" TargetMode="Externa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title" idx="4294967295"/>
          </p:nvPr>
        </p:nvSpPr>
        <p:spPr>
          <a:xfrm>
            <a:off x="-1295400" y="228600"/>
            <a:ext cx="12725400" cy="3706143"/>
          </a:xfrm>
          <a:prstGeom prst="rect">
            <a:avLst/>
          </a:prstGeom>
        </p:spPr>
        <p:txBody>
          <a:bodyPr vert="horz" wrap="square" lIns="0" tIns="12700" rIns="0" bIns="0" rtlCol="0">
            <a:spAutoFit/>
          </a:bodyPr>
          <a:lstStyle/>
          <a:p>
            <a:pPr marL="1940560" marR="5080" indent="-1928495" algn="ctr">
              <a:lnSpc>
                <a:spcPct val="100000"/>
              </a:lnSpc>
              <a:spcBef>
                <a:spcPts val="100"/>
              </a:spcBef>
            </a:pPr>
            <a:r>
              <a:rPr lang="ru-RU" sz="4000" b="1" spc="-50" dirty="0" smtClean="0">
                <a:latin typeface="Times New Roman" panose="02020603050405020304" pitchFamily="18" charset="0"/>
                <a:cs typeface="Times New Roman" panose="02020603050405020304" pitchFamily="18" charset="0"/>
              </a:rPr>
              <a:t>          Бюджет для граждан </a:t>
            </a:r>
            <a:br>
              <a:rPr lang="ru-RU" sz="4000" b="1" spc="-50" dirty="0" smtClean="0">
                <a:latin typeface="Times New Roman" panose="02020603050405020304" pitchFamily="18" charset="0"/>
                <a:cs typeface="Times New Roman" panose="02020603050405020304" pitchFamily="18" charset="0"/>
              </a:rPr>
            </a:br>
            <a:r>
              <a:rPr lang="ru-RU" sz="4000" b="1" spc="-50" dirty="0" smtClean="0">
                <a:latin typeface="Times New Roman" panose="02020603050405020304" pitchFamily="18" charset="0"/>
                <a:cs typeface="Times New Roman" panose="02020603050405020304" pitchFamily="18" charset="0"/>
              </a:rPr>
              <a:t>к проекту решения Совета депутатов городского округа Зарайск «Об исполнении бюджета городского округа Зарайск Московской области за 2023 год»</a:t>
            </a:r>
            <a:br>
              <a:rPr lang="ru-RU" sz="4000" b="1" spc="-50" dirty="0" smtClean="0">
                <a:latin typeface="Times New Roman" panose="02020603050405020304" pitchFamily="18" charset="0"/>
                <a:cs typeface="Times New Roman" panose="02020603050405020304" pitchFamily="18" charset="0"/>
              </a:rPr>
            </a:br>
            <a:endParaRPr sz="4000" b="1" spc="45" dirty="0">
              <a:solidFill>
                <a:schemeClr val="tx1"/>
              </a:solidFill>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a:blip r:embed="rId2"/>
          <a:stretch>
            <a:fillRect/>
          </a:stretch>
        </p:blipFill>
        <p:spPr>
          <a:xfrm>
            <a:off x="4648200" y="3733800"/>
            <a:ext cx="2286000" cy="24664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15240"/>
            <a:ext cx="10515600" cy="1325563"/>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r>
              <a:rPr lang="ru-RU" sz="1800" dirty="0" smtClean="0"/>
              <a:t/>
            </a:r>
            <a:br>
              <a:rPr lang="ru-RU" sz="1800" dirty="0" smtClean="0"/>
            </a:br>
            <a:endParaRPr lang="ru-RU" sz="1800" dirty="0"/>
          </a:p>
        </p:txBody>
      </p:sp>
      <p:graphicFrame>
        <p:nvGraphicFramePr>
          <p:cNvPr id="5" name="Таблица 4"/>
          <p:cNvGraphicFramePr>
            <a:graphicFrameLocks noGrp="1"/>
          </p:cNvGraphicFramePr>
          <p:nvPr>
            <p:extLst>
              <p:ext uri="{D42A27DB-BD31-4B8C-83A1-F6EECF244321}">
                <p14:modId xmlns:p14="http://schemas.microsoft.com/office/powerpoint/2010/main" val="1957291484"/>
              </p:ext>
            </p:extLst>
          </p:nvPr>
        </p:nvGraphicFramePr>
        <p:xfrm>
          <a:off x="381002" y="1143000"/>
          <a:ext cx="11429999" cy="5334001"/>
        </p:xfrm>
        <a:graphic>
          <a:graphicData uri="http://schemas.openxmlformats.org/drawingml/2006/table">
            <a:tbl>
              <a:tblPr/>
              <a:tblGrid>
                <a:gridCol w="2636501"/>
                <a:gridCol w="5066215"/>
                <a:gridCol w="1266553"/>
                <a:gridCol w="1266553"/>
                <a:gridCol w="1194177"/>
              </a:tblGrid>
              <a:tr h="1352705">
                <a:tc>
                  <a:txBody>
                    <a:bodyPr/>
                    <a:lstStyle/>
                    <a:p>
                      <a:pPr algn="ctr" fontAlgn="ctr"/>
                      <a:r>
                        <a:rPr lang="ru-RU" sz="1050" b="0" i="0" u="none" strike="noStrike">
                          <a:solidFill>
                            <a:srgbClr val="000000"/>
                          </a:solidFill>
                          <a:effectLst/>
                          <a:latin typeface="Arial" panose="020B0604020202020204" pitchFamily="34" charset="0"/>
                        </a:rPr>
                        <a:t>1 03 02 241 01 0000 110</a:t>
                      </a:r>
                    </a:p>
                  </a:txBody>
                  <a:tcPr marL="5355" marR="5355" marT="53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уплаты акцизов на моторные масла для дизельных и (или) карбюраторных (инжекторных) двигателей,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(по нормативам, установленным федеральным законом о федеральном бюджете в целях формирования дорожных фондов субъектов Российской Федерации)</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126</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126</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100.36 </a:t>
                      </a:r>
                    </a:p>
                  </a:txBody>
                  <a:tcPr marL="5355" marR="5355" marT="53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5733">
                <a:tc>
                  <a:txBody>
                    <a:bodyPr/>
                    <a:lstStyle/>
                    <a:p>
                      <a:pPr algn="ctr" fontAlgn="ctr"/>
                      <a:r>
                        <a:rPr lang="ru-RU" sz="1050" b="0" i="0" u="none" strike="noStrike">
                          <a:solidFill>
                            <a:srgbClr val="000000"/>
                          </a:solidFill>
                          <a:effectLst/>
                          <a:latin typeface="Arial" panose="020B0604020202020204" pitchFamily="34" charset="0"/>
                        </a:rPr>
                        <a:t>1 03 02 250 01 0000 110</a:t>
                      </a:r>
                    </a:p>
                  </a:txBody>
                  <a:tcPr marL="5355" marR="5355" marT="53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уплаты акцизов на автомобильный бензин,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26,038</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25,025</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96.11 </a:t>
                      </a:r>
                    </a:p>
                  </a:txBody>
                  <a:tcPr marL="5355" marR="5355" marT="53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4915">
                <a:tc>
                  <a:txBody>
                    <a:bodyPr/>
                    <a:lstStyle/>
                    <a:p>
                      <a:pPr algn="ctr" fontAlgn="ctr"/>
                      <a:r>
                        <a:rPr lang="ru-RU" sz="1050" b="0" i="0" u="none" strike="noStrike">
                          <a:solidFill>
                            <a:srgbClr val="000000"/>
                          </a:solidFill>
                          <a:effectLst/>
                          <a:latin typeface="Arial" panose="020B0604020202020204" pitchFamily="34" charset="0"/>
                        </a:rPr>
                        <a:t>1 03 02 251 01 0000 110</a:t>
                      </a:r>
                    </a:p>
                  </a:txBody>
                  <a:tcPr marL="5355" marR="5355" marT="53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уплаты акцизов на автомобильный бензин,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(по нормативам, установленным федеральным законом о федеральном бюджете в целях формирования дорожных фондов субъектов Российской Федерации)</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26,038</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25,025</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96.11 </a:t>
                      </a:r>
                    </a:p>
                  </a:txBody>
                  <a:tcPr marL="5355" marR="5355" marT="53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5733">
                <a:tc>
                  <a:txBody>
                    <a:bodyPr/>
                    <a:lstStyle/>
                    <a:p>
                      <a:pPr algn="ctr" fontAlgn="ctr"/>
                      <a:r>
                        <a:rPr lang="ru-RU" sz="1050" b="0" i="0" u="none" strike="noStrike">
                          <a:solidFill>
                            <a:srgbClr val="000000"/>
                          </a:solidFill>
                          <a:effectLst/>
                          <a:latin typeface="Arial" panose="020B0604020202020204" pitchFamily="34" charset="0"/>
                        </a:rPr>
                        <a:t>1 03 02 260 01 0000 110</a:t>
                      </a:r>
                    </a:p>
                  </a:txBody>
                  <a:tcPr marL="5355" marR="5355" marT="53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уплаты акцизов на прямогонный бензин,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-2,571</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-2,636</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102.53 </a:t>
                      </a:r>
                    </a:p>
                  </a:txBody>
                  <a:tcPr marL="5355" marR="5355" marT="53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4915">
                <a:tc>
                  <a:txBody>
                    <a:bodyPr/>
                    <a:lstStyle/>
                    <a:p>
                      <a:pPr algn="ctr" fontAlgn="ctr"/>
                      <a:r>
                        <a:rPr lang="ru-RU" sz="1050" b="0" i="0" u="none" strike="noStrike">
                          <a:solidFill>
                            <a:srgbClr val="000000"/>
                          </a:solidFill>
                          <a:effectLst/>
                          <a:latin typeface="Arial" panose="020B0604020202020204" pitchFamily="34" charset="0"/>
                        </a:rPr>
                        <a:t>1 03 02 261 01 0000 110</a:t>
                      </a:r>
                    </a:p>
                  </a:txBody>
                  <a:tcPr marL="5355" marR="5355" marT="53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уплаты акцизов на прямогонный бензин,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(по нормативам, установленным федеральным законом о федеральном бюджете в целях формирования дорожных фондов субъектов Российской Федерации)</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-2,571</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-2,636</a:t>
                      </a:r>
                    </a:p>
                  </a:txBody>
                  <a:tcPr marL="5355" marR="5355" marT="5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102.53 </a:t>
                      </a:r>
                    </a:p>
                  </a:txBody>
                  <a:tcPr marL="5355" marR="5355" marT="53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9671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r>
              <a:rPr lang="ru-RU" sz="1800" dirty="0">
                <a:solidFill>
                  <a:prstClr val="black"/>
                </a:solidFill>
              </a:rPr>
              <a:t/>
            </a:r>
            <a:br>
              <a:rPr lang="ru-RU" sz="1800" dirty="0">
                <a:solidFill>
                  <a:prstClr val="black"/>
                </a:solidFill>
              </a:rPr>
            </a:b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521255096"/>
              </p:ext>
            </p:extLst>
          </p:nvPr>
        </p:nvGraphicFramePr>
        <p:xfrm>
          <a:off x="533400" y="1143000"/>
          <a:ext cx="11201400" cy="5486399"/>
        </p:xfrm>
        <a:graphic>
          <a:graphicData uri="http://schemas.openxmlformats.org/drawingml/2006/table">
            <a:tbl>
              <a:tblPr/>
              <a:tblGrid>
                <a:gridCol w="2583769"/>
                <a:gridCol w="4964890"/>
                <a:gridCol w="1241223"/>
                <a:gridCol w="1241223"/>
                <a:gridCol w="1170295"/>
              </a:tblGrid>
              <a:tr h="305309">
                <a:tc>
                  <a:txBody>
                    <a:bodyPr/>
                    <a:lstStyle/>
                    <a:p>
                      <a:pPr algn="ctr" fontAlgn="ctr"/>
                      <a:r>
                        <a:rPr lang="ru-RU" sz="1050" b="1" i="0" u="none" strike="noStrike">
                          <a:solidFill>
                            <a:srgbClr val="000000"/>
                          </a:solidFill>
                          <a:effectLst/>
                          <a:latin typeface="Arial" panose="020B0604020202020204" pitchFamily="34" charset="0"/>
                        </a:rPr>
                        <a:t>1 05 00 000 00 0000 000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НАЛОГИ НА СОВОКУПНЫЙ ДОХОД</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78,310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77,623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99.12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131">
                <a:tc>
                  <a:txBody>
                    <a:bodyPr/>
                    <a:lstStyle/>
                    <a:p>
                      <a:pPr algn="ctr" fontAlgn="ctr"/>
                      <a:r>
                        <a:rPr lang="ru-RU" sz="1050" b="1" i="0" u="none" strike="noStrike">
                          <a:solidFill>
                            <a:srgbClr val="000000"/>
                          </a:solidFill>
                          <a:effectLst/>
                          <a:latin typeface="Arial" panose="020B0604020202020204" pitchFamily="34" charset="0"/>
                        </a:rPr>
                        <a:t>1 05 01 000 00 0000 110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Налог, взимаемый в связи с применением упрощенной системы налогообложения</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72,316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72,781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100.64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2210">
                <a:tc>
                  <a:txBody>
                    <a:bodyPr/>
                    <a:lstStyle/>
                    <a:p>
                      <a:pPr algn="ctr" fontAlgn="ctr"/>
                      <a:r>
                        <a:rPr lang="ru-RU" sz="1050" b="0" i="0" u="none" strike="noStrike">
                          <a:solidFill>
                            <a:srgbClr val="000000"/>
                          </a:solidFill>
                          <a:effectLst/>
                          <a:latin typeface="Arial" panose="020B0604020202020204" pitchFamily="34" charset="0"/>
                        </a:rPr>
                        <a:t>1 05 01 010 01 0000 110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взимаемый с налогоплательщиков, выбравших в качестве объекта налогообложения доходы</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58,673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59,107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100.74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2210">
                <a:tc>
                  <a:txBody>
                    <a:bodyPr/>
                    <a:lstStyle/>
                    <a:p>
                      <a:pPr algn="ctr" fontAlgn="ctr"/>
                      <a:r>
                        <a:rPr lang="ru-RU" sz="1050" b="0" i="0" u="none" strike="noStrike">
                          <a:solidFill>
                            <a:srgbClr val="000000"/>
                          </a:solidFill>
                          <a:effectLst/>
                          <a:latin typeface="Arial" panose="020B0604020202020204" pitchFamily="34" charset="0"/>
                        </a:rPr>
                        <a:t>1 05 01 011 01 0000 110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взимаемый с налогоплательщиков, выбравших в качестве объекта налогообложения доходы</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58,673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59,108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100.74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1192">
                <a:tc>
                  <a:txBody>
                    <a:bodyPr/>
                    <a:lstStyle/>
                    <a:p>
                      <a:pPr algn="ctr" fontAlgn="ctr"/>
                      <a:r>
                        <a:rPr lang="ru-RU" sz="1050" b="0" i="0" u="none" strike="noStrike">
                          <a:solidFill>
                            <a:srgbClr val="000000"/>
                          </a:solidFill>
                          <a:effectLst/>
                          <a:latin typeface="Arial" panose="020B0604020202020204" pitchFamily="34" charset="0"/>
                        </a:rPr>
                        <a:t>1 05 01 012 01 0000 110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взимаемый с налогоплательщиков, выбравших в качестве объекта налогообложения доходы (за налоговые периоды, истекшие до 1 января 2011 года)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1192">
                <a:tc>
                  <a:txBody>
                    <a:bodyPr/>
                    <a:lstStyle/>
                    <a:p>
                      <a:pPr algn="ctr" fontAlgn="ctr"/>
                      <a:r>
                        <a:rPr lang="ru-RU" sz="1050" b="0" i="0" u="none" strike="noStrike">
                          <a:solidFill>
                            <a:srgbClr val="000000"/>
                          </a:solidFill>
                          <a:effectLst/>
                          <a:latin typeface="Arial" panose="020B0604020202020204" pitchFamily="34" charset="0"/>
                        </a:rPr>
                        <a:t>1 05 01 020 01 0000 110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взимаемый с налогоплательщиков, выбравших в качестве объекта налогообложения доходы, уменьшенные на величину расходов</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13,643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13,675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100.23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9155">
                <a:tc>
                  <a:txBody>
                    <a:bodyPr/>
                    <a:lstStyle/>
                    <a:p>
                      <a:pPr algn="ctr" fontAlgn="ctr"/>
                      <a:r>
                        <a:rPr lang="ru-RU" sz="1050" b="0" i="0" u="none" strike="noStrike">
                          <a:solidFill>
                            <a:srgbClr val="000000"/>
                          </a:solidFill>
                          <a:effectLst/>
                          <a:latin typeface="Arial" panose="020B0604020202020204" pitchFamily="34" charset="0"/>
                        </a:rPr>
                        <a:t>1 05 01 021 01 0000 110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взимаемый с налогоплательщиков, выбравших в качестве объекта налогообложения доходы, уменьшенные на величину расходов (в том числе минимальный налог, зачисляемый в бюджеты субъектов Российской Федерации)</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13,643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13,675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100.23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04739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5080"/>
            <a:ext cx="10515600" cy="1325563"/>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r>
              <a:rPr lang="ru-RU" sz="1800" dirty="0">
                <a:solidFill>
                  <a:prstClr val="black"/>
                </a:solidFill>
              </a:rPr>
              <a:t/>
            </a:r>
            <a:br>
              <a:rPr lang="ru-RU" sz="1800" dirty="0">
                <a:solidFill>
                  <a:prstClr val="black"/>
                </a:solidFill>
              </a:rPr>
            </a:b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303545968"/>
              </p:ext>
            </p:extLst>
          </p:nvPr>
        </p:nvGraphicFramePr>
        <p:xfrm>
          <a:off x="495299" y="990599"/>
          <a:ext cx="11239502" cy="5638802"/>
        </p:xfrm>
        <a:graphic>
          <a:graphicData uri="http://schemas.openxmlformats.org/drawingml/2006/table">
            <a:tbl>
              <a:tblPr/>
              <a:tblGrid>
                <a:gridCol w="2592558"/>
                <a:gridCol w="4981778"/>
                <a:gridCol w="1245445"/>
                <a:gridCol w="1245445"/>
                <a:gridCol w="1174276"/>
              </a:tblGrid>
              <a:tr h="395482">
                <a:tc>
                  <a:txBody>
                    <a:bodyPr/>
                    <a:lstStyle/>
                    <a:p>
                      <a:pPr algn="ctr" fontAlgn="ctr"/>
                      <a:r>
                        <a:rPr lang="ru-RU" sz="1050" b="1" i="0" u="none" strike="noStrike">
                          <a:solidFill>
                            <a:srgbClr val="000000"/>
                          </a:solidFill>
                          <a:effectLst/>
                          <a:latin typeface="Arial" panose="020B0604020202020204" pitchFamily="34" charset="0"/>
                        </a:rPr>
                        <a:t>1 05 02 000 02 0000 110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Единый налог на вмененный доход для отдельных видов деятельности</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0.00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5482">
                <a:tc>
                  <a:txBody>
                    <a:bodyPr/>
                    <a:lstStyle/>
                    <a:p>
                      <a:pPr algn="ctr" fontAlgn="ctr"/>
                      <a:r>
                        <a:rPr lang="ru-RU" sz="1050" b="0" i="0" u="none" strike="noStrike">
                          <a:solidFill>
                            <a:srgbClr val="000000"/>
                          </a:solidFill>
                          <a:effectLst/>
                          <a:latin typeface="Arial" panose="020B0604020202020204" pitchFamily="34" charset="0"/>
                        </a:rPr>
                        <a:t>1 05 02 010 02 0000 110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Единый налог на вмененный доход для отдельных видов деятельности</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9568">
                <a:tc>
                  <a:txBody>
                    <a:bodyPr/>
                    <a:lstStyle/>
                    <a:p>
                      <a:pPr algn="ctr" fontAlgn="ctr"/>
                      <a:r>
                        <a:rPr lang="ru-RU" sz="1050" b="0" i="0" u="none" strike="noStrike">
                          <a:solidFill>
                            <a:srgbClr val="000000"/>
                          </a:solidFill>
                          <a:effectLst/>
                          <a:latin typeface="Arial" panose="020B0604020202020204" pitchFamily="34" charset="0"/>
                        </a:rPr>
                        <a:t>1 05 02 010 02 1000 110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Единый налог на вмененный доход для отдельных видов деятельности (сумма платежа (перерасчеты, недоимка и задолженность по соответствующему платежу, в том числе по отмененному)</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9568">
                <a:tc>
                  <a:txBody>
                    <a:bodyPr/>
                    <a:lstStyle/>
                    <a:p>
                      <a:pPr algn="ctr" fontAlgn="ctr"/>
                      <a:r>
                        <a:rPr lang="ru-RU" sz="1050" b="0" i="0" u="none" strike="noStrike">
                          <a:solidFill>
                            <a:srgbClr val="000000"/>
                          </a:solidFill>
                          <a:effectLst/>
                          <a:latin typeface="Arial" panose="020B0604020202020204" pitchFamily="34" charset="0"/>
                        </a:rPr>
                        <a:t>1 05 02 010 02 3000 110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Единый налог на вмененный доход для отдельных видов деятельности (суммы денежных взысканий (штрафов) по соответствующему платежу согласно законодательству Российской Федерации)</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844">
                <a:tc>
                  <a:txBody>
                    <a:bodyPr/>
                    <a:lstStyle/>
                    <a:p>
                      <a:pPr algn="ctr" fontAlgn="ctr"/>
                      <a:r>
                        <a:rPr lang="ru-RU" sz="1050" b="0" i="0" u="none" strike="noStrike">
                          <a:solidFill>
                            <a:srgbClr val="000000"/>
                          </a:solidFill>
                          <a:effectLst/>
                          <a:latin typeface="Arial" panose="020B0604020202020204" pitchFamily="34" charset="0"/>
                        </a:rPr>
                        <a:t>1 05 02 020 02 0000 110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Единый налог на вмененный доход для отдельных видов деятельности (за налоговые периоды, истекшие до 1 января 2011 года)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0929">
                <a:tc>
                  <a:txBody>
                    <a:bodyPr/>
                    <a:lstStyle/>
                    <a:p>
                      <a:pPr algn="ctr" fontAlgn="ctr"/>
                      <a:r>
                        <a:rPr lang="ru-RU" sz="1050" b="0" i="0" u="none" strike="noStrike">
                          <a:solidFill>
                            <a:srgbClr val="000000"/>
                          </a:solidFill>
                          <a:effectLst/>
                          <a:latin typeface="Arial" panose="020B0604020202020204" pitchFamily="34" charset="0"/>
                        </a:rPr>
                        <a:t>1 05 02 020 02 1000 110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Единый налог на вмененный доход для отдельных видов деятельности (за налоговые периоды, истекшие до 1 января 2011 года) (сумма платежа (перерасчеты, недоимка и задолженность по соответствующему платежу, в том числе по отмененному)</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0929">
                <a:tc>
                  <a:txBody>
                    <a:bodyPr/>
                    <a:lstStyle/>
                    <a:p>
                      <a:pPr algn="ctr" fontAlgn="ctr"/>
                      <a:r>
                        <a:rPr lang="ru-RU" sz="1050" b="0" i="0" u="none" strike="noStrike">
                          <a:solidFill>
                            <a:srgbClr val="000000"/>
                          </a:solidFill>
                          <a:effectLst/>
                          <a:latin typeface="Arial" panose="020B0604020202020204" pitchFamily="34" charset="0"/>
                        </a:rPr>
                        <a:t>1 05 02 020 02 3000 110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Единый налог на вмененный доход для отдельных видов деятельности (за налоговые периоды, истекшие до 1 января 2011 года) (суммы денежных взысканий (штрафов) по соответствующему платежу согласно законодательству Российской Федерации)</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0.00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18694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r>
              <a:rPr lang="ru-RU" sz="1800" dirty="0">
                <a:solidFill>
                  <a:prstClr val="black"/>
                </a:solidFill>
              </a:rPr>
              <a:t/>
            </a:r>
            <a:br>
              <a:rPr lang="ru-RU" sz="1800" dirty="0">
                <a:solidFill>
                  <a:prstClr val="black"/>
                </a:solidFill>
              </a:rPr>
            </a:b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1271982438"/>
              </p:ext>
            </p:extLst>
          </p:nvPr>
        </p:nvGraphicFramePr>
        <p:xfrm>
          <a:off x="342899" y="1066800"/>
          <a:ext cx="11544301" cy="5638802"/>
        </p:xfrm>
        <a:graphic>
          <a:graphicData uri="http://schemas.openxmlformats.org/drawingml/2006/table">
            <a:tbl>
              <a:tblPr/>
              <a:tblGrid>
                <a:gridCol w="2662864"/>
                <a:gridCol w="5116877"/>
                <a:gridCol w="1279220"/>
                <a:gridCol w="1279220"/>
                <a:gridCol w="1206120"/>
              </a:tblGrid>
              <a:tr h="258661">
                <a:tc>
                  <a:txBody>
                    <a:bodyPr/>
                    <a:lstStyle/>
                    <a:p>
                      <a:pPr algn="ctr" fontAlgn="ctr"/>
                      <a:r>
                        <a:rPr lang="ru-RU" sz="1050" b="0" i="0" u="none" strike="noStrike">
                          <a:solidFill>
                            <a:srgbClr val="000000"/>
                          </a:solidFill>
                          <a:effectLst/>
                          <a:latin typeface="Arial" panose="020B0604020202020204" pitchFamily="34" charset="0"/>
                        </a:rPr>
                        <a:t>1 05 03 000 01 0000 110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Единый сельскохозяйственный налог</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101.68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661">
                <a:tc>
                  <a:txBody>
                    <a:bodyPr/>
                    <a:lstStyle/>
                    <a:p>
                      <a:pPr algn="ctr" fontAlgn="ctr"/>
                      <a:r>
                        <a:rPr lang="ru-RU" sz="1050" b="0" i="0" u="none" strike="noStrike">
                          <a:solidFill>
                            <a:srgbClr val="000000"/>
                          </a:solidFill>
                          <a:effectLst/>
                          <a:latin typeface="Arial" panose="020B0604020202020204" pitchFamily="34" charset="0"/>
                        </a:rPr>
                        <a:t>1 05 03 010 01 0000 110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Единый сельскохозяйственный налог</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101.68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8915">
                <a:tc>
                  <a:txBody>
                    <a:bodyPr/>
                    <a:lstStyle/>
                    <a:p>
                      <a:pPr algn="ctr" fontAlgn="ctr"/>
                      <a:r>
                        <a:rPr lang="ru-RU" sz="1050" b="0" i="0" u="none" strike="noStrike">
                          <a:solidFill>
                            <a:srgbClr val="000000"/>
                          </a:solidFill>
                          <a:effectLst/>
                          <a:latin typeface="Arial" panose="020B0604020202020204" pitchFamily="34" charset="0"/>
                        </a:rPr>
                        <a:t>1 05 03 010 01 1000 110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Единый сельскохозяйственный налог (сумма платежа (перерасчеты, недоимка и задолженность по соответствующему платежу, в том числе по отмененному)</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101.68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924">
                <a:tc>
                  <a:txBody>
                    <a:bodyPr/>
                    <a:lstStyle/>
                    <a:p>
                      <a:pPr algn="ctr" fontAlgn="ctr"/>
                      <a:r>
                        <a:rPr lang="ru-RU" sz="1050" b="0" i="0" u="none" strike="noStrike">
                          <a:solidFill>
                            <a:srgbClr val="000000"/>
                          </a:solidFill>
                          <a:effectLst/>
                          <a:latin typeface="Arial" panose="020B0604020202020204" pitchFamily="34" charset="0"/>
                        </a:rPr>
                        <a:t>1 05 04 000 02 0000 110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взимаемый в связи с применением патентной системы налогообложения</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4,655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3,690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79.27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4919">
                <a:tc>
                  <a:txBody>
                    <a:bodyPr/>
                    <a:lstStyle/>
                    <a:p>
                      <a:pPr algn="ctr" fontAlgn="ctr"/>
                      <a:r>
                        <a:rPr lang="ru-RU" sz="1050" b="0" i="0" u="none" strike="noStrike">
                          <a:solidFill>
                            <a:srgbClr val="000000"/>
                          </a:solidFill>
                          <a:effectLst/>
                          <a:latin typeface="Arial" panose="020B0604020202020204" pitchFamily="34" charset="0"/>
                        </a:rPr>
                        <a:t>1 05 04 010 02 0000 110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взимаемый в связи с применением патентной системы налогообложения, зачисляемый в бюджеты городских округов</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4,655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3,690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79.27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6906">
                <a:tc>
                  <a:txBody>
                    <a:bodyPr/>
                    <a:lstStyle/>
                    <a:p>
                      <a:pPr algn="ctr" fontAlgn="ctr"/>
                      <a:r>
                        <a:rPr lang="ru-RU" sz="1050" b="0" i="0" u="none" strike="noStrike">
                          <a:solidFill>
                            <a:srgbClr val="000000"/>
                          </a:solidFill>
                          <a:effectLst/>
                          <a:latin typeface="Arial" panose="020B0604020202020204" pitchFamily="34" charset="0"/>
                        </a:rPr>
                        <a:t>1 05 04 010 02 1000 110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взимаемый в связи с применением патентной системы налогообложения, зачисляемый в бюджеты городских округов (сумма платежа (перерасчеты, недоимка и задолженность по соответствующему платежу, в том числе по отмененному)</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4,655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3,690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79.27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8915">
                <a:tc>
                  <a:txBody>
                    <a:bodyPr/>
                    <a:lstStyle/>
                    <a:p>
                      <a:pPr algn="ctr" fontAlgn="ctr"/>
                      <a:r>
                        <a:rPr lang="ru-RU" sz="1050" b="0" i="0" u="none" strike="noStrike">
                          <a:solidFill>
                            <a:srgbClr val="000000"/>
                          </a:solidFill>
                          <a:effectLst/>
                          <a:latin typeface="Arial" panose="020B0604020202020204" pitchFamily="34" charset="0"/>
                        </a:rPr>
                        <a:t>1 05 07 000 01 0000 110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взимаемый в связи с применением специального налогового режима "Автоматизированная упрощенная система налогообложения"</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112.61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70901">
                <a:tc>
                  <a:txBody>
                    <a:bodyPr/>
                    <a:lstStyle/>
                    <a:p>
                      <a:pPr algn="ctr" fontAlgn="ctr"/>
                      <a:r>
                        <a:rPr lang="ru-RU" sz="1050" b="0" i="0" u="none" strike="noStrike">
                          <a:solidFill>
                            <a:srgbClr val="000000"/>
                          </a:solidFill>
                          <a:effectLst/>
                          <a:latin typeface="Arial" panose="020B0604020202020204" pitchFamily="34" charset="0"/>
                        </a:rPr>
                        <a:t>1 05 07 000 01 1000 110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взимаемый в связи с применением специального налогового режима "Автоматизированная упрощенная система налогообложения" (сумма платежа (перерасчеты, недоимка и задолженность по соответствующему платежу, в том числе по отмененному)</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112.61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483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35560"/>
            <a:ext cx="10515600" cy="1325563"/>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r>
              <a:rPr lang="ru-RU" sz="1800" dirty="0">
                <a:solidFill>
                  <a:prstClr val="black"/>
                </a:solidFill>
              </a:rPr>
              <a:t/>
            </a:r>
            <a:br>
              <a:rPr lang="ru-RU" sz="1800" dirty="0">
                <a:solidFill>
                  <a:prstClr val="black"/>
                </a:solidFill>
              </a:rPr>
            </a:b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603157967"/>
              </p:ext>
            </p:extLst>
          </p:nvPr>
        </p:nvGraphicFramePr>
        <p:xfrm>
          <a:off x="381001" y="990600"/>
          <a:ext cx="11429999" cy="5562598"/>
        </p:xfrm>
        <a:graphic>
          <a:graphicData uri="http://schemas.openxmlformats.org/drawingml/2006/table">
            <a:tbl>
              <a:tblPr/>
              <a:tblGrid>
                <a:gridCol w="2636499"/>
                <a:gridCol w="5066212"/>
                <a:gridCol w="1266554"/>
                <a:gridCol w="1266554"/>
                <a:gridCol w="1194180"/>
              </a:tblGrid>
              <a:tr h="206698">
                <a:tc>
                  <a:txBody>
                    <a:bodyPr/>
                    <a:lstStyle/>
                    <a:p>
                      <a:pPr algn="ctr" fontAlgn="ctr"/>
                      <a:r>
                        <a:rPr lang="ru-RU" sz="1050" b="1" i="0" u="none" strike="noStrike">
                          <a:solidFill>
                            <a:srgbClr val="000000"/>
                          </a:solidFill>
                          <a:effectLst/>
                          <a:latin typeface="Arial" panose="020B0604020202020204" pitchFamily="34" charset="0"/>
                        </a:rPr>
                        <a:t>1 06 00 000 00 0000 000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НАЛОГИ НА ИМУЩЕСТВО</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65,880</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73,792</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112.01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698">
                <a:tc>
                  <a:txBody>
                    <a:bodyPr/>
                    <a:lstStyle/>
                    <a:p>
                      <a:pPr algn="ctr" fontAlgn="ctr"/>
                      <a:r>
                        <a:rPr lang="ru-RU" sz="1050" b="1" i="0" u="none" strike="noStrike">
                          <a:solidFill>
                            <a:srgbClr val="000000"/>
                          </a:solidFill>
                          <a:effectLst/>
                          <a:latin typeface="Arial" panose="020B0604020202020204" pitchFamily="34" charset="0"/>
                        </a:rPr>
                        <a:t>1 06 01 000 00 0000 110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Налог на имущество физических лиц</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21,526</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23,536</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109.34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2620">
                <a:tc>
                  <a:txBody>
                    <a:bodyPr/>
                    <a:lstStyle/>
                    <a:p>
                      <a:pPr algn="ctr" fontAlgn="ctr"/>
                      <a:r>
                        <a:rPr lang="ru-RU" sz="1050" b="0" i="0" u="none" strike="noStrike">
                          <a:solidFill>
                            <a:srgbClr val="000000"/>
                          </a:solidFill>
                          <a:effectLst/>
                          <a:latin typeface="Arial" panose="020B0604020202020204" pitchFamily="34" charset="0"/>
                        </a:rPr>
                        <a:t>1 06 01 020 04 0000 110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на имущество физических лиц, взимаемый по ставкам, применяемым к объектам налогообложения, расположенным в границах городских округов</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21,526</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23,536</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109.34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5045">
                <a:tc>
                  <a:txBody>
                    <a:bodyPr/>
                    <a:lstStyle/>
                    <a:p>
                      <a:pPr algn="ctr" fontAlgn="ctr"/>
                      <a:r>
                        <a:rPr lang="ru-RU" sz="1050" b="0" i="0" u="none" strike="noStrike">
                          <a:solidFill>
                            <a:srgbClr val="000000"/>
                          </a:solidFill>
                          <a:effectLst/>
                          <a:latin typeface="Arial" panose="020B0604020202020204" pitchFamily="34" charset="0"/>
                        </a:rPr>
                        <a:t>1 06 01 020 04 1000 110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на имущество физических лиц, взимаемый по ставкам, применяемым к объектам налогообложения, расположенным в границах городских округов (сумма платежа (перерасчеты, недоимка и задолженность по соответствующему платежу, в том числе по отмененному)</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21,526</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23,536</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109.34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698">
                <a:tc>
                  <a:txBody>
                    <a:bodyPr/>
                    <a:lstStyle/>
                    <a:p>
                      <a:pPr algn="ctr" fontAlgn="ctr"/>
                      <a:r>
                        <a:rPr lang="ru-RU" sz="1050" b="1" i="0" u="none" strike="noStrike">
                          <a:solidFill>
                            <a:srgbClr val="000000"/>
                          </a:solidFill>
                          <a:effectLst/>
                          <a:latin typeface="Arial" panose="020B0604020202020204" pitchFamily="34" charset="0"/>
                        </a:rPr>
                        <a:t>1 06 06 000 00 0000 110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Земельный налог</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44,354</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50,256</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113.31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698">
                <a:tc>
                  <a:txBody>
                    <a:bodyPr/>
                    <a:lstStyle/>
                    <a:p>
                      <a:pPr algn="ctr" fontAlgn="ctr"/>
                      <a:r>
                        <a:rPr lang="ru-RU" sz="1050" b="0" i="0" u="none" strike="noStrike">
                          <a:solidFill>
                            <a:srgbClr val="000000"/>
                          </a:solidFill>
                          <a:effectLst/>
                          <a:latin typeface="Arial" panose="020B0604020202020204" pitchFamily="34" charset="0"/>
                        </a:rPr>
                        <a:t>1 06 06 030 00 0000 110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Земельный налог с организаций</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23,024</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24,352</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105.77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1811">
                <a:tc>
                  <a:txBody>
                    <a:bodyPr/>
                    <a:lstStyle/>
                    <a:p>
                      <a:pPr algn="ctr" fontAlgn="ctr"/>
                      <a:r>
                        <a:rPr lang="ru-RU" sz="1050" b="0" i="0" u="none" strike="noStrike">
                          <a:solidFill>
                            <a:srgbClr val="000000"/>
                          </a:solidFill>
                          <a:effectLst/>
                          <a:latin typeface="Arial" panose="020B0604020202020204" pitchFamily="34" charset="0"/>
                        </a:rPr>
                        <a:t>1 06 06 032 04 0000 110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Земельный налог с организаций, обладающих земельным участком, расположенным в границах городских округов</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23,024</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24,352</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105.77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698">
                <a:tc>
                  <a:txBody>
                    <a:bodyPr/>
                    <a:lstStyle/>
                    <a:p>
                      <a:pPr algn="ctr" fontAlgn="ctr"/>
                      <a:r>
                        <a:rPr lang="ru-RU" sz="1050" b="0" i="0" u="none" strike="noStrike">
                          <a:solidFill>
                            <a:srgbClr val="000000"/>
                          </a:solidFill>
                          <a:effectLst/>
                          <a:latin typeface="Arial" panose="020B0604020202020204" pitchFamily="34" charset="0"/>
                        </a:rPr>
                        <a:t>1 06 06 040 00 0000 110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Земельный налог с физических лиц</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21,330</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25,905</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121.45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1811">
                <a:tc>
                  <a:txBody>
                    <a:bodyPr/>
                    <a:lstStyle/>
                    <a:p>
                      <a:pPr algn="ctr" fontAlgn="ctr"/>
                      <a:r>
                        <a:rPr lang="ru-RU" sz="1050" b="0" i="0" u="none" strike="noStrike">
                          <a:solidFill>
                            <a:srgbClr val="000000"/>
                          </a:solidFill>
                          <a:effectLst/>
                          <a:latin typeface="Arial" panose="020B0604020202020204" pitchFamily="34" charset="0"/>
                        </a:rPr>
                        <a:t>1 06 06 042 04 0000 110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Земельный налог с физических лиц, обладающих земельным участком, расположенным в границах городских округов</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21,330</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25,905</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121.45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698">
                <a:tc>
                  <a:txBody>
                    <a:bodyPr/>
                    <a:lstStyle/>
                    <a:p>
                      <a:pPr algn="ctr" fontAlgn="ctr"/>
                      <a:r>
                        <a:rPr lang="ru-RU" sz="1050" b="1" i="0" u="none" strike="noStrike">
                          <a:solidFill>
                            <a:srgbClr val="000000"/>
                          </a:solidFill>
                          <a:effectLst/>
                          <a:latin typeface="Arial" panose="020B0604020202020204" pitchFamily="34" charset="0"/>
                        </a:rPr>
                        <a:t>1 08 00 000 00 0000 000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ГОСУДАРСТВЕННАЯ ПОШЛИНА</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4,398</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4,708</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107.06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1811">
                <a:tc>
                  <a:txBody>
                    <a:bodyPr/>
                    <a:lstStyle/>
                    <a:p>
                      <a:pPr algn="ctr" fontAlgn="ctr"/>
                      <a:r>
                        <a:rPr lang="ru-RU" sz="1050" b="1" i="0" u="none" strike="noStrike">
                          <a:solidFill>
                            <a:srgbClr val="000000"/>
                          </a:solidFill>
                          <a:effectLst/>
                          <a:latin typeface="Arial" panose="020B0604020202020204" pitchFamily="34" charset="0"/>
                        </a:rPr>
                        <a:t>1 08 03 000 01 0000 110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Государственная пошлина по делам, рассматриваемым в судах общей юрисдикции, мировыми судьями</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4,398</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4,708</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107.06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5075">
                <a:tc>
                  <a:txBody>
                    <a:bodyPr/>
                    <a:lstStyle/>
                    <a:p>
                      <a:pPr algn="ctr" fontAlgn="ctr"/>
                      <a:r>
                        <a:rPr lang="ru-RU" sz="1050" b="0" i="0" u="none" strike="noStrike">
                          <a:solidFill>
                            <a:srgbClr val="000000"/>
                          </a:solidFill>
                          <a:effectLst/>
                          <a:latin typeface="Arial" panose="020B0604020202020204" pitchFamily="34" charset="0"/>
                        </a:rPr>
                        <a:t>1 08 03 010 01 0000 110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Государственная пошлина по делам, рассматриваемым в судах общей юрисдикции, мировыми судьями (за исключением Верховного Суда Российской Федерации)</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4,398</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4,708</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107.06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4237">
                <a:tc>
                  <a:txBody>
                    <a:bodyPr/>
                    <a:lstStyle/>
                    <a:p>
                      <a:pPr algn="ctr" fontAlgn="ctr"/>
                      <a:r>
                        <a:rPr lang="ru-RU" sz="1050" b="0" i="0" u="none" strike="noStrike">
                          <a:solidFill>
                            <a:srgbClr val="000000"/>
                          </a:solidFill>
                          <a:effectLst/>
                          <a:latin typeface="Arial" panose="020B0604020202020204" pitchFamily="34" charset="0"/>
                        </a:rPr>
                        <a:t>1 08 03 010 01 1050 110</a:t>
                      </a:r>
                    </a:p>
                  </a:txBody>
                  <a:tcPr marL="6033" marR="6033" marT="60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Государственная пошлина по делам, рассматриваемым в судах общей юрисдикции, мировыми судьями (за исключением Верховного Суда Российской Федерации) (государственная пошлина, уплачиваемая при обращении в суды)</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4,398</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4,707</a:t>
                      </a:r>
                    </a:p>
                  </a:txBody>
                  <a:tcPr marL="6033" marR="6033" marT="60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107.02 </a:t>
                      </a:r>
                    </a:p>
                  </a:txBody>
                  <a:tcPr marL="6033" marR="6033" marT="60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12398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152400"/>
            <a:ext cx="10515600" cy="1325563"/>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5" name="Таблица 4"/>
          <p:cNvGraphicFramePr>
            <a:graphicFrameLocks noGrp="1"/>
          </p:cNvGraphicFramePr>
          <p:nvPr>
            <p:extLst>
              <p:ext uri="{D42A27DB-BD31-4B8C-83A1-F6EECF244321}">
                <p14:modId xmlns:p14="http://schemas.microsoft.com/office/powerpoint/2010/main" val="4142193408"/>
              </p:ext>
            </p:extLst>
          </p:nvPr>
        </p:nvGraphicFramePr>
        <p:xfrm>
          <a:off x="457200" y="990600"/>
          <a:ext cx="11353800" cy="5562600"/>
        </p:xfrm>
        <a:graphic>
          <a:graphicData uri="http://schemas.openxmlformats.org/drawingml/2006/table">
            <a:tbl>
              <a:tblPr/>
              <a:tblGrid>
                <a:gridCol w="2618923"/>
                <a:gridCol w="5032439"/>
                <a:gridCol w="1258110"/>
                <a:gridCol w="1258110"/>
                <a:gridCol w="1186218"/>
              </a:tblGrid>
              <a:tr h="1096898">
                <a:tc>
                  <a:txBody>
                    <a:bodyPr/>
                    <a:lstStyle/>
                    <a:p>
                      <a:pPr algn="ctr" fontAlgn="ctr"/>
                      <a:r>
                        <a:rPr lang="ru-RU" sz="1050" b="0" i="0" u="none" strike="noStrike">
                          <a:solidFill>
                            <a:srgbClr val="000000"/>
                          </a:solidFill>
                          <a:effectLst/>
                          <a:latin typeface="Arial" panose="020B0604020202020204" pitchFamily="34" charset="0"/>
                        </a:rPr>
                        <a:t>1 08 03 010 01 1060 110</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Государственная пошлина по делам, рассматриваемым в судах общей юрисдикции, мировыми судьями (за исключением Верховного Суда Российской Федерации) (государственная пошлина, уплачиваемая на основании судебных актов по результатам рассмотрения дел по существу)</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6482" marR="6482" marT="6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6012">
                <a:tc>
                  <a:txBody>
                    <a:bodyPr/>
                    <a:lstStyle/>
                    <a:p>
                      <a:pPr algn="ctr" fontAlgn="ctr"/>
                      <a:r>
                        <a:rPr lang="ru-RU" sz="1050" b="1" i="0" u="none" strike="noStrike">
                          <a:solidFill>
                            <a:srgbClr val="000000"/>
                          </a:solidFill>
                          <a:effectLst/>
                          <a:latin typeface="Arial" panose="020B0604020202020204" pitchFamily="34" charset="0"/>
                        </a:rPr>
                        <a:t>1 09 00 000 00 0000 000</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ЗАДОЛЖЕННОСТЬ И ПЕРЕРАСЧЕТЫ ПО ОТМЕНЕННЫМ НАЛОГАМ, СБОРАМ И ИНЫМ ОБЯЗАТЕЛЬНЫМ ПЛАТЕЖАМ</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0.00 </a:t>
                      </a:r>
                    </a:p>
                  </a:txBody>
                  <a:tcPr marL="6482" marR="6482" marT="6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633">
                <a:tc>
                  <a:txBody>
                    <a:bodyPr/>
                    <a:lstStyle/>
                    <a:p>
                      <a:pPr algn="ctr" fontAlgn="ctr"/>
                      <a:r>
                        <a:rPr lang="ru-RU" sz="1050" b="1" i="0" u="none" strike="noStrike">
                          <a:solidFill>
                            <a:srgbClr val="000000"/>
                          </a:solidFill>
                          <a:effectLst/>
                          <a:latin typeface="Arial" panose="020B0604020202020204" pitchFamily="34" charset="0"/>
                        </a:rPr>
                        <a:t>1 09 04 000 00 0000 110</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Налоги на имущество</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0.00 </a:t>
                      </a:r>
                    </a:p>
                  </a:txBody>
                  <a:tcPr marL="6482" marR="6482" marT="6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792">
                <a:tc>
                  <a:txBody>
                    <a:bodyPr/>
                    <a:lstStyle/>
                    <a:p>
                      <a:pPr algn="ctr" fontAlgn="ctr"/>
                      <a:r>
                        <a:rPr lang="ru-RU" sz="1050" b="0" i="0" u="none" strike="noStrike">
                          <a:solidFill>
                            <a:srgbClr val="000000"/>
                          </a:solidFill>
                          <a:effectLst/>
                          <a:latin typeface="Arial" panose="020B0604020202020204" pitchFamily="34" charset="0"/>
                        </a:rPr>
                        <a:t>1 09 04 050 00 0000 110</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Земельный налог (по обязательствам, возникшим до 1 января 2006 года)</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6482" marR="6482" marT="6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234">
                <a:tc>
                  <a:txBody>
                    <a:bodyPr/>
                    <a:lstStyle/>
                    <a:p>
                      <a:pPr algn="ctr" fontAlgn="ctr"/>
                      <a:r>
                        <a:rPr lang="ru-RU" sz="1050" b="0" i="0" u="none" strike="noStrike">
                          <a:solidFill>
                            <a:srgbClr val="000000"/>
                          </a:solidFill>
                          <a:effectLst/>
                          <a:latin typeface="Arial" panose="020B0604020202020204" pitchFamily="34" charset="0"/>
                        </a:rPr>
                        <a:t>1 09 04 052 04 0000 110</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Земельный налог (по обязательствам, возникшим до 1 января 2006 года), мобилизуемый на территориях городских округов</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6482" marR="6482" marT="6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6012">
                <a:tc>
                  <a:txBody>
                    <a:bodyPr/>
                    <a:lstStyle/>
                    <a:p>
                      <a:pPr algn="ctr" fontAlgn="ctr"/>
                      <a:r>
                        <a:rPr lang="ru-RU" sz="1050" b="1" i="0" u="none" strike="noStrike">
                          <a:solidFill>
                            <a:srgbClr val="000000"/>
                          </a:solidFill>
                          <a:effectLst/>
                          <a:latin typeface="Arial" panose="020B0604020202020204" pitchFamily="34" charset="0"/>
                        </a:rPr>
                        <a:t>1 11 00 000 00 0000 000</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ДОХОДЫ ОТ ИСПОЛЬЗОВАНИЯ ИМУЩЕСТВА, НАХОДЯЩЕГОСЯ В ГОСУДАРСТВЕННОЙ И МУНИЦИПАЛЬНОЙ СОБСТВЕННОСТИ</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53,097</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54,189</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102.06 </a:t>
                      </a:r>
                    </a:p>
                  </a:txBody>
                  <a:tcPr marL="6482" marR="6482" marT="6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7342">
                <a:tc>
                  <a:txBody>
                    <a:bodyPr/>
                    <a:lstStyle/>
                    <a:p>
                      <a:pPr algn="ctr" fontAlgn="ctr"/>
                      <a:r>
                        <a:rPr lang="ru-RU" sz="1050" b="1" i="0" u="none" strike="noStrike">
                          <a:solidFill>
                            <a:srgbClr val="000000"/>
                          </a:solidFill>
                          <a:effectLst/>
                          <a:latin typeface="Arial" panose="020B0604020202020204" pitchFamily="34" charset="0"/>
                        </a:rPr>
                        <a:t>1 11 05 000 00 0000 120</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Доходы, получаемые в виде арендной либо иной платы за передачу в возмездное пользование государственного и муниципального имущества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40,397</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41,018</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101.54 </a:t>
                      </a:r>
                    </a:p>
                  </a:txBody>
                  <a:tcPr marL="6482" marR="6482" marT="6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1677">
                <a:tc>
                  <a:txBody>
                    <a:bodyPr/>
                    <a:lstStyle/>
                    <a:p>
                      <a:pPr algn="ctr" fontAlgn="ctr"/>
                      <a:r>
                        <a:rPr lang="ru-RU" sz="1050" b="0" i="0" u="none" strike="noStrike">
                          <a:solidFill>
                            <a:srgbClr val="000000"/>
                          </a:solidFill>
                          <a:effectLst/>
                          <a:latin typeface="Arial" panose="020B0604020202020204" pitchFamily="34" charset="0"/>
                        </a:rPr>
                        <a:t>1 11 05 010 00 0000 120</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получаемые в виде арендной платы за земельные участки, государственная собственность на которые не разграничена, а также средства от продажи права на заключение договоров аренды указанных земельных участков</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19,844</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20,211</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101.85 </a:t>
                      </a:r>
                    </a:p>
                  </a:txBody>
                  <a:tcPr marL="6482" marR="6482" marT="6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51364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2400"/>
            <a:ext cx="10515600" cy="1066800"/>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3600259404"/>
              </p:ext>
            </p:extLst>
          </p:nvPr>
        </p:nvGraphicFramePr>
        <p:xfrm>
          <a:off x="495300" y="1143000"/>
          <a:ext cx="11201400" cy="5410199"/>
        </p:xfrm>
        <a:graphic>
          <a:graphicData uri="http://schemas.openxmlformats.org/drawingml/2006/table">
            <a:tbl>
              <a:tblPr/>
              <a:tblGrid>
                <a:gridCol w="2583770"/>
                <a:gridCol w="4964890"/>
                <a:gridCol w="1241222"/>
                <a:gridCol w="1241222"/>
                <a:gridCol w="1170296"/>
              </a:tblGrid>
              <a:tr h="973646">
                <a:tc>
                  <a:txBody>
                    <a:bodyPr/>
                    <a:lstStyle/>
                    <a:p>
                      <a:pPr algn="ctr" fontAlgn="ctr"/>
                      <a:r>
                        <a:rPr lang="ru-RU" sz="1050" b="0" i="0" u="none" strike="noStrike">
                          <a:solidFill>
                            <a:srgbClr val="000000"/>
                          </a:solidFill>
                          <a:effectLst/>
                          <a:latin typeface="Arial" panose="020B0604020202020204" pitchFamily="34" charset="0"/>
                        </a:rPr>
                        <a:t>1 11 05 012 04 0000 120</a:t>
                      </a:r>
                    </a:p>
                  </a:txBody>
                  <a:tcPr marL="5465" marR="5465" marT="5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средства от продажи права на заключение договоров аренды указанных земельных участков</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19,844</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20,211</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101.85 </a:t>
                      </a:r>
                    </a:p>
                  </a:txBody>
                  <a:tcPr marL="5465" marR="5465" marT="5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7126">
                <a:tc>
                  <a:txBody>
                    <a:bodyPr/>
                    <a:lstStyle/>
                    <a:p>
                      <a:pPr algn="ctr" fontAlgn="ctr"/>
                      <a:r>
                        <a:rPr lang="ru-RU" sz="1050" b="0" i="0" u="none" strike="noStrike">
                          <a:solidFill>
                            <a:srgbClr val="000000"/>
                          </a:solidFill>
                          <a:effectLst/>
                          <a:latin typeface="Arial" panose="020B0604020202020204" pitchFamily="34" charset="0"/>
                        </a:rPr>
                        <a:t>1 11 05 020 00 0000 120</a:t>
                      </a:r>
                    </a:p>
                  </a:txBody>
                  <a:tcPr marL="5465" marR="5465" marT="5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получаемые в виде арендной платы за земли после разграничения государственной собственности на землю, а также средства от продажи права на заключение договоров аренды указанных земельных участков (за исключением земельных участков бюджетных и автономных учреждений)</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1,580</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1,593</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100.85 </a:t>
                      </a:r>
                    </a:p>
                  </a:txBody>
                  <a:tcPr marL="5465" marR="5465" marT="5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7126">
                <a:tc>
                  <a:txBody>
                    <a:bodyPr/>
                    <a:lstStyle/>
                    <a:p>
                      <a:pPr algn="ctr" fontAlgn="ctr"/>
                      <a:r>
                        <a:rPr lang="ru-RU" sz="1050" b="0" i="0" u="none" strike="noStrike">
                          <a:solidFill>
                            <a:srgbClr val="000000"/>
                          </a:solidFill>
                          <a:effectLst/>
                          <a:latin typeface="Arial" panose="020B0604020202020204" pitchFamily="34" charset="0"/>
                        </a:rPr>
                        <a:t>1 11 05 024 04 0000 120</a:t>
                      </a:r>
                    </a:p>
                  </a:txBody>
                  <a:tcPr marL="5465" marR="5465" marT="5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получаемые в виде арендной платы, а также средства от продажи права на заключение договоров аренды за земли, находящиеся в собственности городских округов (за исключением земельных участков муниципальных бюджетных и автономных учреждений)</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1,580</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1,593</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100.85 </a:t>
                      </a:r>
                    </a:p>
                  </a:txBody>
                  <a:tcPr marL="5465" marR="5465" marT="5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1248">
                <a:tc>
                  <a:txBody>
                    <a:bodyPr/>
                    <a:lstStyle/>
                    <a:p>
                      <a:pPr algn="ctr" fontAlgn="ctr"/>
                      <a:r>
                        <a:rPr lang="ru-RU" sz="1050" b="0" i="0" u="none" strike="noStrike">
                          <a:solidFill>
                            <a:srgbClr val="000000"/>
                          </a:solidFill>
                          <a:effectLst/>
                          <a:latin typeface="Arial" panose="020B0604020202020204" pitchFamily="34" charset="0"/>
                        </a:rPr>
                        <a:t>1 11 05 030 00 0000 120</a:t>
                      </a:r>
                    </a:p>
                  </a:txBody>
                  <a:tcPr marL="5465" marR="5465" marT="5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сдачи в аренду имущества, находящегося в оперативном управлении органов государственной власти, органов местного самоуправления, органов управления государственными внебюджетными фондами и созданных ими учреждений (за исключением имущества бюджетных и автономных учреждений)</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111.13 </a:t>
                      </a:r>
                    </a:p>
                  </a:txBody>
                  <a:tcPr marL="5465" marR="5465" marT="5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1987">
                <a:tc>
                  <a:txBody>
                    <a:bodyPr/>
                    <a:lstStyle/>
                    <a:p>
                      <a:pPr algn="ctr" fontAlgn="ctr"/>
                      <a:r>
                        <a:rPr lang="ru-RU" sz="1050" b="0" i="0" u="none" strike="noStrike">
                          <a:solidFill>
                            <a:srgbClr val="000000"/>
                          </a:solidFill>
                          <a:effectLst/>
                          <a:latin typeface="Arial" panose="020B0604020202020204" pitchFamily="34" charset="0"/>
                        </a:rPr>
                        <a:t>1 11 05 034 04 0000 120</a:t>
                      </a:r>
                    </a:p>
                  </a:txBody>
                  <a:tcPr marL="5465" marR="5465" marT="5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сдачи в аренду имущества, находящегося в оперативном управлении органов управления городских округов и созданных ими учреждений (за исключением имущества муниципальных бюджетных и автономных учреждений)</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111.13 </a:t>
                      </a:r>
                    </a:p>
                  </a:txBody>
                  <a:tcPr marL="5465" marR="5465" marT="5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762">
                <a:tc>
                  <a:txBody>
                    <a:bodyPr/>
                    <a:lstStyle/>
                    <a:p>
                      <a:pPr algn="ctr" fontAlgn="ctr"/>
                      <a:r>
                        <a:rPr lang="ru-RU" sz="1050" b="0" i="0" u="none" strike="noStrike">
                          <a:solidFill>
                            <a:srgbClr val="000000"/>
                          </a:solidFill>
                          <a:effectLst/>
                          <a:latin typeface="Arial" panose="020B0604020202020204" pitchFamily="34" charset="0"/>
                        </a:rPr>
                        <a:t>1 11 05 070 00 0000 120</a:t>
                      </a:r>
                    </a:p>
                  </a:txBody>
                  <a:tcPr marL="5465" marR="5465" marT="5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сдачи в аренду имущества, составляющего государственную (муниципальную) казну (за исключением земельных участков)</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18,972</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19,213</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101.27 </a:t>
                      </a:r>
                    </a:p>
                  </a:txBody>
                  <a:tcPr marL="5465" marR="5465" marT="5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304">
                <a:tc>
                  <a:txBody>
                    <a:bodyPr/>
                    <a:lstStyle/>
                    <a:p>
                      <a:pPr algn="ctr" fontAlgn="ctr"/>
                      <a:r>
                        <a:rPr lang="ru-RU" sz="1050" b="0" i="0" u="none" strike="noStrike">
                          <a:solidFill>
                            <a:srgbClr val="000000"/>
                          </a:solidFill>
                          <a:effectLst/>
                          <a:latin typeface="Arial" panose="020B0604020202020204" pitchFamily="34" charset="0"/>
                        </a:rPr>
                        <a:t>1 11 05 074 04 0000 120</a:t>
                      </a:r>
                    </a:p>
                  </a:txBody>
                  <a:tcPr marL="5465" marR="5465" marT="5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сдачи в аренду имущества, составляющего казну городских округов (за исключением земельных участков)</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18,972</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19,213</a:t>
                      </a:r>
                    </a:p>
                  </a:txBody>
                  <a:tcPr marL="5465" marR="5465" marT="5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101.27 </a:t>
                      </a:r>
                    </a:p>
                  </a:txBody>
                  <a:tcPr marL="5465" marR="5465" marT="5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2336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152400"/>
            <a:ext cx="10515600" cy="1325563"/>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3204757616"/>
              </p:ext>
            </p:extLst>
          </p:nvPr>
        </p:nvGraphicFramePr>
        <p:xfrm>
          <a:off x="457200" y="1066800"/>
          <a:ext cx="11430000" cy="5308926"/>
        </p:xfrm>
        <a:graphic>
          <a:graphicData uri="http://schemas.openxmlformats.org/drawingml/2006/table">
            <a:tbl>
              <a:tblPr/>
              <a:tblGrid>
                <a:gridCol w="2636498"/>
                <a:gridCol w="5066212"/>
                <a:gridCol w="1266555"/>
                <a:gridCol w="1266555"/>
                <a:gridCol w="1194180"/>
              </a:tblGrid>
              <a:tr h="686522">
                <a:tc>
                  <a:txBody>
                    <a:bodyPr/>
                    <a:lstStyle/>
                    <a:p>
                      <a:pPr algn="ctr" fontAlgn="ctr"/>
                      <a:r>
                        <a:rPr lang="ru-RU" sz="1050" b="1" i="0" u="none" strike="noStrike">
                          <a:solidFill>
                            <a:srgbClr val="000000"/>
                          </a:solidFill>
                          <a:effectLst/>
                          <a:latin typeface="Arial" panose="020B0604020202020204" pitchFamily="34" charset="0"/>
                        </a:rPr>
                        <a:t>1 11 08 000 00 0000 120</a:t>
                      </a:r>
                    </a:p>
                  </a:txBody>
                  <a:tcPr marL="4038" marR="4038" marT="40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Средства, получаемые от передачи имущества, находящегося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 в залог, в доверительное управление</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2,400</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2,437</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dirty="0">
                          <a:solidFill>
                            <a:srgbClr val="000000"/>
                          </a:solidFill>
                          <a:effectLst/>
                          <a:latin typeface="Arial" panose="020B0604020202020204" pitchFamily="34" charset="0"/>
                        </a:rPr>
                        <a:t>101.54 </a:t>
                      </a:r>
                    </a:p>
                  </a:txBody>
                  <a:tcPr marL="4038" marR="4038" marT="40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0803">
                <a:tc>
                  <a:txBody>
                    <a:bodyPr/>
                    <a:lstStyle/>
                    <a:p>
                      <a:pPr algn="ctr" fontAlgn="ctr"/>
                      <a:r>
                        <a:rPr lang="ru-RU" sz="1050" b="0" i="0" u="none" strike="noStrike">
                          <a:solidFill>
                            <a:srgbClr val="000000"/>
                          </a:solidFill>
                          <a:effectLst/>
                          <a:latin typeface="Arial" panose="020B0604020202020204" pitchFamily="34" charset="0"/>
                        </a:rPr>
                        <a:t>1 11 08 040 04 0000 120</a:t>
                      </a:r>
                    </a:p>
                  </a:txBody>
                  <a:tcPr marL="4038" marR="4038" marT="40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Средства, получаемые от передачи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в залог, в доверительное управление</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2,400</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2,437</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101.54 </a:t>
                      </a:r>
                    </a:p>
                  </a:txBody>
                  <a:tcPr marL="4038" marR="4038" marT="40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0803">
                <a:tc>
                  <a:txBody>
                    <a:bodyPr/>
                    <a:lstStyle/>
                    <a:p>
                      <a:pPr algn="ctr" fontAlgn="ctr"/>
                      <a:r>
                        <a:rPr lang="ru-RU" sz="1050" b="1" i="0" u="none" strike="noStrike">
                          <a:solidFill>
                            <a:srgbClr val="000000"/>
                          </a:solidFill>
                          <a:effectLst/>
                          <a:latin typeface="Arial" panose="020B0604020202020204" pitchFamily="34" charset="0"/>
                        </a:rPr>
                        <a:t>1 11 09 000 00 0000 120</a:t>
                      </a:r>
                    </a:p>
                  </a:txBody>
                  <a:tcPr marL="4038" marR="4038" marT="40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10,300</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10,734</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104.22 </a:t>
                      </a:r>
                    </a:p>
                  </a:txBody>
                  <a:tcPr marL="4038" marR="4038" marT="40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5083">
                <a:tc>
                  <a:txBody>
                    <a:bodyPr/>
                    <a:lstStyle/>
                    <a:p>
                      <a:pPr algn="ctr" fontAlgn="ctr"/>
                      <a:r>
                        <a:rPr lang="ru-RU" sz="1050" b="0" i="0" u="none" strike="noStrike">
                          <a:solidFill>
                            <a:srgbClr val="000000"/>
                          </a:solidFill>
                          <a:effectLst/>
                          <a:latin typeface="Arial" panose="020B0604020202020204" pitchFamily="34" charset="0"/>
                        </a:rPr>
                        <a:t>1 11 09 040 00 0000 120</a:t>
                      </a:r>
                    </a:p>
                  </a:txBody>
                  <a:tcPr marL="4038" marR="4038" marT="40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поступления от использования имущества, находящегося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8,700</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9,021</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103.70 </a:t>
                      </a:r>
                    </a:p>
                  </a:txBody>
                  <a:tcPr marL="4038" marR="4038" marT="40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5083">
                <a:tc>
                  <a:txBody>
                    <a:bodyPr/>
                    <a:lstStyle/>
                    <a:p>
                      <a:pPr algn="ctr" fontAlgn="ctr"/>
                      <a:r>
                        <a:rPr lang="ru-RU" sz="1050" b="0" i="0" u="none" strike="noStrike">
                          <a:solidFill>
                            <a:srgbClr val="000000"/>
                          </a:solidFill>
                          <a:effectLst/>
                          <a:latin typeface="Arial" panose="020B0604020202020204" pitchFamily="34" charset="0"/>
                        </a:rPr>
                        <a:t>1 11 09 044 04 0000 120</a:t>
                      </a:r>
                    </a:p>
                  </a:txBody>
                  <a:tcPr marL="4038" marR="4038" marT="40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8,700</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9,021</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103.70 </a:t>
                      </a:r>
                    </a:p>
                  </a:txBody>
                  <a:tcPr marL="4038" marR="4038" marT="40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6522">
                <a:tc>
                  <a:txBody>
                    <a:bodyPr/>
                    <a:lstStyle/>
                    <a:p>
                      <a:pPr algn="ctr" fontAlgn="ctr"/>
                      <a:r>
                        <a:rPr lang="ru-RU" sz="1050" b="0" i="0" u="none" strike="noStrike">
                          <a:solidFill>
                            <a:srgbClr val="000000"/>
                          </a:solidFill>
                          <a:effectLst/>
                          <a:latin typeface="Arial" panose="020B0604020202020204" pitchFamily="34" charset="0"/>
                        </a:rPr>
                        <a:t>1 11 09 080 00 0000 120</a:t>
                      </a:r>
                    </a:p>
                  </a:txBody>
                  <a:tcPr marL="4038" marR="4038" marT="40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государственной или муниципальной собственности, и на землях или земельных участках, государственная собственность на которые не разграничена</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1,600</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1,713</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107.05 </a:t>
                      </a:r>
                    </a:p>
                  </a:txBody>
                  <a:tcPr marL="4038" marR="4038" marT="40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6522">
                <a:tc>
                  <a:txBody>
                    <a:bodyPr/>
                    <a:lstStyle/>
                    <a:p>
                      <a:pPr algn="ctr" fontAlgn="ctr"/>
                      <a:r>
                        <a:rPr lang="ru-RU" sz="1050" b="0" i="0" u="none" strike="noStrike">
                          <a:solidFill>
                            <a:srgbClr val="000000"/>
                          </a:solidFill>
                          <a:effectLst/>
                          <a:latin typeface="Arial" panose="020B0604020202020204" pitchFamily="34" charset="0"/>
                        </a:rPr>
                        <a:t>1 11 09 080 04 0000 120</a:t>
                      </a:r>
                    </a:p>
                  </a:txBody>
                  <a:tcPr marL="4038" marR="4038" marT="40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1,600</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1,713</a:t>
                      </a:r>
                    </a:p>
                  </a:txBody>
                  <a:tcPr marL="4038" marR="4038" marT="4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107.05 </a:t>
                      </a:r>
                    </a:p>
                  </a:txBody>
                  <a:tcPr marL="4038" marR="4038" marT="40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97707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6200"/>
            <a:ext cx="10515600" cy="1325563"/>
          </a:xfrm>
        </p:spPr>
        <p:txBody>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4267261207"/>
              </p:ext>
            </p:extLst>
          </p:nvPr>
        </p:nvGraphicFramePr>
        <p:xfrm>
          <a:off x="381000" y="1143003"/>
          <a:ext cx="11353800" cy="5410196"/>
        </p:xfrm>
        <a:graphic>
          <a:graphicData uri="http://schemas.openxmlformats.org/drawingml/2006/table">
            <a:tbl>
              <a:tblPr/>
              <a:tblGrid>
                <a:gridCol w="2618923"/>
                <a:gridCol w="5032440"/>
                <a:gridCol w="1258110"/>
                <a:gridCol w="1258110"/>
                <a:gridCol w="1186217"/>
              </a:tblGrid>
              <a:tr h="310292">
                <a:tc>
                  <a:txBody>
                    <a:bodyPr/>
                    <a:lstStyle/>
                    <a:p>
                      <a:pPr algn="ctr" fontAlgn="ctr"/>
                      <a:r>
                        <a:rPr lang="ru-RU" sz="1050" b="1" i="0" u="none" strike="noStrike">
                          <a:solidFill>
                            <a:srgbClr val="000000"/>
                          </a:solidFill>
                          <a:effectLst/>
                          <a:latin typeface="Arial" panose="020B0604020202020204" pitchFamily="34" charset="0"/>
                        </a:rPr>
                        <a:t>1 12 00 000 00 0000 000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ПЛАТЕЖИ ПРИ ПОЛЬЗОВАНИИ ПРИРОДНЫМИ РЕСУРСАМИ</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1,273</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1,335</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104.89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92">
                <a:tc>
                  <a:txBody>
                    <a:bodyPr/>
                    <a:lstStyle/>
                    <a:p>
                      <a:pPr algn="ctr" fontAlgn="ctr"/>
                      <a:r>
                        <a:rPr lang="ru-RU" sz="1050" b="1" i="0" u="none" strike="noStrike">
                          <a:solidFill>
                            <a:srgbClr val="000000"/>
                          </a:solidFill>
                          <a:effectLst/>
                          <a:latin typeface="Arial" panose="020B0604020202020204" pitchFamily="34" charset="0"/>
                        </a:rPr>
                        <a:t>1 12 01 000 01 0000 120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Плата за негативное воздействие на окружающую среду</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1,273</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1,335</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104.89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0434">
                <a:tc>
                  <a:txBody>
                    <a:bodyPr/>
                    <a:lstStyle/>
                    <a:p>
                      <a:pPr algn="ctr" fontAlgn="ctr"/>
                      <a:r>
                        <a:rPr lang="ru-RU" sz="1050" b="0" i="0" u="none" strike="noStrike">
                          <a:solidFill>
                            <a:srgbClr val="000000"/>
                          </a:solidFill>
                          <a:effectLst/>
                          <a:latin typeface="Arial" panose="020B0604020202020204" pitchFamily="34" charset="0"/>
                        </a:rPr>
                        <a:t>1 12 01 010 01 0000 120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Плата за выбросы загрязняющих веществ в атмосферный воздух стационарными объектами</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230</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249</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108.05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0858">
                <a:tc>
                  <a:txBody>
                    <a:bodyPr/>
                    <a:lstStyle/>
                    <a:p>
                      <a:pPr algn="ctr" fontAlgn="ctr"/>
                      <a:r>
                        <a:rPr lang="ru-RU" sz="1050" b="0" i="0" u="none" strike="noStrike">
                          <a:solidFill>
                            <a:srgbClr val="000000"/>
                          </a:solidFill>
                          <a:effectLst/>
                          <a:latin typeface="Arial" panose="020B0604020202020204" pitchFamily="34" charset="0"/>
                        </a:rPr>
                        <a:t>1 12 01 010 01 6000 120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Плата за выбросы загрязняющих веществ в атмосферный воздух стационарными объектами (федеральные государственные органы, Банк России, органы управления государственными внебюджетными фондами Российской Федерации)</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230</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249</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108.05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92">
                <a:tc>
                  <a:txBody>
                    <a:bodyPr/>
                    <a:lstStyle/>
                    <a:p>
                      <a:pPr algn="ctr" fontAlgn="ctr"/>
                      <a:r>
                        <a:rPr lang="ru-RU" sz="1050" b="0" i="0" u="none" strike="noStrike">
                          <a:solidFill>
                            <a:srgbClr val="000000"/>
                          </a:solidFill>
                          <a:effectLst/>
                          <a:latin typeface="Arial" panose="020B0604020202020204" pitchFamily="34" charset="0"/>
                        </a:rPr>
                        <a:t>1 12 01 030 01 0000 120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Плата за сбросы загрязняющих веществ в водные объекты</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70</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130</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185.41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0858">
                <a:tc>
                  <a:txBody>
                    <a:bodyPr/>
                    <a:lstStyle/>
                    <a:p>
                      <a:pPr algn="ctr" fontAlgn="ctr"/>
                      <a:r>
                        <a:rPr lang="ru-RU" sz="1050" b="0" i="0" u="none" strike="noStrike">
                          <a:solidFill>
                            <a:srgbClr val="000000"/>
                          </a:solidFill>
                          <a:effectLst/>
                          <a:latin typeface="Arial" panose="020B0604020202020204" pitchFamily="34" charset="0"/>
                        </a:rPr>
                        <a:t>1 12 01 030 01 6000 120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Плата за сбросы загрязняющих веществ в водные объекты (федеральные государственные органы, Банк России, органы управления государственными внебюджетными фондами Российской Федерации)</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70</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130</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185.41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92">
                <a:tc>
                  <a:txBody>
                    <a:bodyPr/>
                    <a:lstStyle/>
                    <a:p>
                      <a:pPr algn="ctr" fontAlgn="ctr"/>
                      <a:r>
                        <a:rPr lang="ru-RU" sz="1050" b="0" i="0" u="none" strike="noStrike">
                          <a:solidFill>
                            <a:srgbClr val="000000"/>
                          </a:solidFill>
                          <a:effectLst/>
                          <a:latin typeface="Arial" panose="020B0604020202020204" pitchFamily="34" charset="0"/>
                        </a:rPr>
                        <a:t>1 12 01 040 01 0000 120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Плата за размещение отходов производства и потребления</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973</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957</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98.35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467">
                <a:tc>
                  <a:txBody>
                    <a:bodyPr/>
                    <a:lstStyle/>
                    <a:p>
                      <a:pPr algn="ctr" fontAlgn="ctr"/>
                      <a:r>
                        <a:rPr lang="ru-RU" sz="1050" b="0" i="0" u="none" strike="noStrike">
                          <a:solidFill>
                            <a:srgbClr val="000000"/>
                          </a:solidFill>
                          <a:effectLst/>
                          <a:latin typeface="Arial" panose="020B0604020202020204" pitchFamily="34" charset="0"/>
                        </a:rPr>
                        <a:t>1 12 01 041 01 0000 120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Плата за размещение отходов производства</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973</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957</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98.33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92">
                <a:tc>
                  <a:txBody>
                    <a:bodyPr/>
                    <a:lstStyle/>
                    <a:p>
                      <a:pPr algn="ctr" fontAlgn="ctr"/>
                      <a:r>
                        <a:rPr lang="ru-RU" sz="1050" b="0" i="0" u="none" strike="noStrike">
                          <a:solidFill>
                            <a:srgbClr val="000000"/>
                          </a:solidFill>
                          <a:effectLst/>
                          <a:latin typeface="Arial" panose="020B0604020202020204" pitchFamily="34" charset="0"/>
                        </a:rPr>
                        <a:t>1 12 01 042 01 0000 120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Плата за размещение твердых коммунальных отходов</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926">
                <a:tc>
                  <a:txBody>
                    <a:bodyPr/>
                    <a:lstStyle/>
                    <a:p>
                      <a:pPr algn="ctr" fontAlgn="ctr"/>
                      <a:r>
                        <a:rPr lang="ru-RU" sz="1050" b="1" i="0" u="none" strike="noStrike">
                          <a:solidFill>
                            <a:srgbClr val="000000"/>
                          </a:solidFill>
                          <a:effectLst/>
                          <a:latin typeface="Arial" panose="020B0604020202020204" pitchFamily="34" charset="0"/>
                        </a:rPr>
                        <a:t>1 13 00 000 00 0000 000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ДОХОДЫ ОТ ОКАЗАНИЯ ПЛАТНЫХ УСЛУГ И КОМПЕНСАЦИИ ЗАТРАТ ГОСУДАРСТВА</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24,425</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24,610</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100.76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467">
                <a:tc>
                  <a:txBody>
                    <a:bodyPr/>
                    <a:lstStyle/>
                    <a:p>
                      <a:pPr algn="ctr" fontAlgn="ctr"/>
                      <a:r>
                        <a:rPr lang="ru-RU" sz="1050" b="1" i="0" u="none" strike="noStrike">
                          <a:solidFill>
                            <a:srgbClr val="000000"/>
                          </a:solidFill>
                          <a:effectLst/>
                          <a:latin typeface="Arial" panose="020B0604020202020204" pitchFamily="34" charset="0"/>
                        </a:rPr>
                        <a:t>1 13 01 000 00 0000 130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Доходы от оказания платных услуг (работ)</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3,867</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3,965</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102.54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92">
                <a:tc>
                  <a:txBody>
                    <a:bodyPr/>
                    <a:lstStyle/>
                    <a:p>
                      <a:pPr algn="ctr" fontAlgn="ctr"/>
                      <a:r>
                        <a:rPr lang="ru-RU" sz="1050" b="0" i="0" u="none" strike="noStrike">
                          <a:solidFill>
                            <a:srgbClr val="000000"/>
                          </a:solidFill>
                          <a:effectLst/>
                          <a:latin typeface="Arial" panose="020B0604020202020204" pitchFamily="34" charset="0"/>
                        </a:rPr>
                        <a:t>1 13 01 990 00 0000 130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доходы от оказания платных услуг (работ)</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3,867</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3,965</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102.54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0434">
                <a:tc>
                  <a:txBody>
                    <a:bodyPr/>
                    <a:lstStyle/>
                    <a:p>
                      <a:pPr algn="ctr" fontAlgn="ctr"/>
                      <a:r>
                        <a:rPr lang="ru-RU" sz="1050" b="0" i="0" u="none" strike="noStrike">
                          <a:solidFill>
                            <a:srgbClr val="000000"/>
                          </a:solidFill>
                          <a:effectLst/>
                          <a:latin typeface="Arial" panose="020B0604020202020204" pitchFamily="34" charset="0"/>
                        </a:rPr>
                        <a:t>1 13 01 994 04 0000 130</a:t>
                      </a:r>
                    </a:p>
                  </a:txBody>
                  <a:tcPr marL="6556" marR="6556" marT="6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доходы от оказания платных услуг (работ) получателями средств бюджетов городских округов</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3,867</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3,965</a:t>
                      </a:r>
                    </a:p>
                  </a:txBody>
                  <a:tcPr marL="6556" marR="6556" marT="6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102.54 </a:t>
                      </a:r>
                    </a:p>
                  </a:txBody>
                  <a:tcPr marL="6556" marR="6556" marT="6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19716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0"/>
            <a:ext cx="10515600" cy="1219200"/>
          </a:xfrm>
        </p:spPr>
        <p:txBody>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4047650309"/>
              </p:ext>
            </p:extLst>
          </p:nvPr>
        </p:nvGraphicFramePr>
        <p:xfrm>
          <a:off x="457200" y="1143000"/>
          <a:ext cx="11353800" cy="5486399"/>
        </p:xfrm>
        <a:graphic>
          <a:graphicData uri="http://schemas.openxmlformats.org/drawingml/2006/table">
            <a:tbl>
              <a:tblPr/>
              <a:tblGrid>
                <a:gridCol w="2618924"/>
                <a:gridCol w="5032439"/>
                <a:gridCol w="1258110"/>
                <a:gridCol w="1258110"/>
                <a:gridCol w="1186217"/>
              </a:tblGrid>
              <a:tr h="208869">
                <a:tc>
                  <a:txBody>
                    <a:bodyPr/>
                    <a:lstStyle/>
                    <a:p>
                      <a:pPr algn="ctr" fontAlgn="ctr"/>
                      <a:r>
                        <a:rPr lang="ru-RU" sz="1050" b="1" i="0" u="none" strike="noStrike">
                          <a:solidFill>
                            <a:srgbClr val="000000"/>
                          </a:solidFill>
                          <a:effectLst/>
                          <a:latin typeface="Arial" panose="020B0604020202020204" pitchFamily="34" charset="0"/>
                        </a:rPr>
                        <a:t>1 13 02 000 00 0000 130</a:t>
                      </a:r>
                    </a:p>
                  </a:txBody>
                  <a:tcPr marL="6129" marR="6129" marT="612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Доходы от компенсации затрат государства</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20,558</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20,645</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100.42 </a:t>
                      </a:r>
                    </a:p>
                  </a:txBody>
                  <a:tcPr marL="6129" marR="6129" marT="612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3005">
                <a:tc>
                  <a:txBody>
                    <a:bodyPr/>
                    <a:lstStyle/>
                    <a:p>
                      <a:pPr algn="ctr" fontAlgn="ctr"/>
                      <a:r>
                        <a:rPr lang="ru-RU" sz="1050" b="0" i="0" u="none" strike="noStrike">
                          <a:solidFill>
                            <a:srgbClr val="000000"/>
                          </a:solidFill>
                          <a:effectLst/>
                          <a:latin typeface="Arial" panose="020B0604020202020204" pitchFamily="34" charset="0"/>
                        </a:rPr>
                        <a:t>1 13 02 060 00 0000 130</a:t>
                      </a:r>
                    </a:p>
                  </a:txBody>
                  <a:tcPr marL="6129" marR="6129" marT="612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поступающие в порядке возмещения расходов, понесенных в связи с эксплуатацией имущества</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400</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469</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117.23 </a:t>
                      </a:r>
                    </a:p>
                  </a:txBody>
                  <a:tcPr marL="6129" marR="6129" marT="612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3005">
                <a:tc>
                  <a:txBody>
                    <a:bodyPr/>
                    <a:lstStyle/>
                    <a:p>
                      <a:pPr algn="ctr" fontAlgn="ctr"/>
                      <a:r>
                        <a:rPr lang="ru-RU" sz="1050" b="0" i="0" u="none" strike="noStrike">
                          <a:solidFill>
                            <a:srgbClr val="000000"/>
                          </a:solidFill>
                          <a:effectLst/>
                          <a:latin typeface="Arial" panose="020B0604020202020204" pitchFamily="34" charset="0"/>
                        </a:rPr>
                        <a:t>1 13 02 064 04 0000 130</a:t>
                      </a:r>
                    </a:p>
                  </a:txBody>
                  <a:tcPr marL="6129" marR="6129" marT="612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поступающие в порядке возмещения расходов, понесенных в связи с эксплуатацией имущества городских округов</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400</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469</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117.23 </a:t>
                      </a:r>
                    </a:p>
                  </a:txBody>
                  <a:tcPr marL="6129" marR="6129" marT="612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546">
                <a:tc>
                  <a:txBody>
                    <a:bodyPr/>
                    <a:lstStyle/>
                    <a:p>
                      <a:pPr algn="ctr" fontAlgn="ctr"/>
                      <a:r>
                        <a:rPr lang="ru-RU" sz="1050" b="0" i="0" u="none" strike="noStrike">
                          <a:solidFill>
                            <a:srgbClr val="000000"/>
                          </a:solidFill>
                          <a:effectLst/>
                          <a:latin typeface="Arial" panose="020B0604020202020204" pitchFamily="34" charset="0"/>
                        </a:rPr>
                        <a:t>1 13 02 990 00 0000 130</a:t>
                      </a:r>
                    </a:p>
                  </a:txBody>
                  <a:tcPr marL="6129" marR="6129" marT="612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доходы от компенсации затрат государства</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20,158</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20,176</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100.09 </a:t>
                      </a:r>
                    </a:p>
                  </a:txBody>
                  <a:tcPr marL="6129" marR="6129" marT="612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546">
                <a:tc>
                  <a:txBody>
                    <a:bodyPr/>
                    <a:lstStyle/>
                    <a:p>
                      <a:pPr algn="ctr" fontAlgn="ctr"/>
                      <a:r>
                        <a:rPr lang="ru-RU" sz="1050" b="0" i="0" u="none" strike="noStrike">
                          <a:solidFill>
                            <a:srgbClr val="000000"/>
                          </a:solidFill>
                          <a:effectLst/>
                          <a:latin typeface="Arial" panose="020B0604020202020204" pitchFamily="34" charset="0"/>
                        </a:rPr>
                        <a:t>1 13 02 994 04 0000 130</a:t>
                      </a:r>
                    </a:p>
                  </a:txBody>
                  <a:tcPr marL="6129" marR="6129" marT="612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доходы от компенсации затрат бюджетов городских округов</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20,158</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20,176</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100.09 </a:t>
                      </a:r>
                    </a:p>
                  </a:txBody>
                  <a:tcPr marL="6129" marR="6129" marT="612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546">
                <a:tc>
                  <a:txBody>
                    <a:bodyPr/>
                    <a:lstStyle/>
                    <a:p>
                      <a:pPr algn="ctr" fontAlgn="ctr"/>
                      <a:r>
                        <a:rPr lang="ru-RU" sz="1050" b="1" i="0" u="none" strike="noStrike">
                          <a:solidFill>
                            <a:srgbClr val="000000"/>
                          </a:solidFill>
                          <a:effectLst/>
                          <a:latin typeface="Arial" panose="020B0604020202020204" pitchFamily="34" charset="0"/>
                        </a:rPr>
                        <a:t>1 14 00 000 00 0000 000</a:t>
                      </a:r>
                    </a:p>
                  </a:txBody>
                  <a:tcPr marL="6129" marR="6129" marT="612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ДОХОДЫ ОТ ПРОДАЖИ МАТЕРИАЛЬНЫХ И НЕМАТЕРИАЛЬНЫХ АКТИВОВ</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41,400</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42,294</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102.16 </a:t>
                      </a:r>
                    </a:p>
                  </a:txBody>
                  <a:tcPr marL="6129" marR="6129" marT="612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5294">
                <a:tc>
                  <a:txBody>
                    <a:bodyPr/>
                    <a:lstStyle/>
                    <a:p>
                      <a:pPr algn="ctr" fontAlgn="ctr"/>
                      <a:r>
                        <a:rPr lang="ru-RU" sz="1050" b="1" i="0" u="none" strike="noStrike">
                          <a:solidFill>
                            <a:srgbClr val="000000"/>
                          </a:solidFill>
                          <a:effectLst/>
                          <a:latin typeface="Arial" panose="020B0604020202020204" pitchFamily="34" charset="0"/>
                        </a:rPr>
                        <a:t>1 14 02 000 00 0000 000</a:t>
                      </a:r>
                    </a:p>
                  </a:txBody>
                  <a:tcPr marL="6129" marR="6129" marT="612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Доходы от реализации имущества, находящегося в государственной и муниципальной собственности (за исключением движимого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1,100</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1,114</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101.27 </a:t>
                      </a:r>
                    </a:p>
                  </a:txBody>
                  <a:tcPr marL="6129" marR="6129" marT="612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5294">
                <a:tc>
                  <a:txBody>
                    <a:bodyPr/>
                    <a:lstStyle/>
                    <a:p>
                      <a:pPr algn="ctr" fontAlgn="ctr"/>
                      <a:r>
                        <a:rPr lang="ru-RU" sz="1050" b="0" i="0" u="none" strike="noStrike">
                          <a:solidFill>
                            <a:srgbClr val="000000"/>
                          </a:solidFill>
                          <a:effectLst/>
                          <a:latin typeface="Arial" panose="020B0604020202020204" pitchFamily="34" charset="0"/>
                        </a:rPr>
                        <a:t>1 14 02 040 04 0000 410</a:t>
                      </a:r>
                    </a:p>
                  </a:txBody>
                  <a:tcPr marL="6129" marR="6129" marT="612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реализации имущества, находящегося в собственности городских округов (за исключением движимого имущества муниципальных бюджетных и автономных учреждений, а также имущества муниципальных унитарных предприятий, в том числе казенных), в части реализации основных средств по указанному имуществу</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1,100</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1,114</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101.27 </a:t>
                      </a:r>
                    </a:p>
                  </a:txBody>
                  <a:tcPr marL="6129" marR="6129" marT="612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5294">
                <a:tc>
                  <a:txBody>
                    <a:bodyPr/>
                    <a:lstStyle/>
                    <a:p>
                      <a:pPr algn="ctr" fontAlgn="ctr"/>
                      <a:r>
                        <a:rPr lang="ru-RU" sz="1050" b="0" i="0" u="none" strike="noStrike">
                          <a:solidFill>
                            <a:srgbClr val="000000"/>
                          </a:solidFill>
                          <a:effectLst/>
                          <a:latin typeface="Arial" panose="020B0604020202020204" pitchFamily="34" charset="0"/>
                        </a:rPr>
                        <a:t>1 14 02 043 04 0000 410</a:t>
                      </a:r>
                    </a:p>
                  </a:txBody>
                  <a:tcPr marL="6129" marR="6129" marT="612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реализации иного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в части реализации основных средств по указанному имуществу</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1,100</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1,114</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101.27 </a:t>
                      </a:r>
                    </a:p>
                  </a:txBody>
                  <a:tcPr marL="6129" marR="6129" marT="612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62184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219200" y="25697"/>
            <a:ext cx="9067800" cy="382156"/>
          </a:xfrm>
          <a:prstGeom prst="rect">
            <a:avLst/>
          </a:prstGeom>
        </p:spPr>
        <p:txBody>
          <a:bodyPr vert="horz" wrap="square" lIns="0" tIns="12700" rIns="0" bIns="0" rtlCol="0">
            <a:spAutoFit/>
          </a:bodyPr>
          <a:lstStyle/>
          <a:p>
            <a:pPr marL="12700" algn="ctr">
              <a:lnSpc>
                <a:spcPct val="100000"/>
              </a:lnSpc>
              <a:spcBef>
                <a:spcPts val="100"/>
              </a:spcBef>
            </a:pPr>
            <a:r>
              <a:rPr lang="ru-RU" sz="2400" b="1" u="sng" spc="-20" dirty="0" smtClean="0"/>
              <a:t>Глоссарий</a:t>
            </a:r>
            <a:endParaRPr sz="2400" b="1" u="sng" dirty="0"/>
          </a:p>
        </p:txBody>
      </p:sp>
      <p:sp>
        <p:nvSpPr>
          <p:cNvPr id="2" name="Прямоугольник 1"/>
          <p:cNvSpPr/>
          <p:nvPr/>
        </p:nvSpPr>
        <p:spPr>
          <a:xfrm>
            <a:off x="228600" y="397693"/>
            <a:ext cx="11049000" cy="7786747"/>
          </a:xfrm>
          <a:prstGeom prst="rect">
            <a:avLst/>
          </a:prstGeom>
        </p:spPr>
        <p:txBody>
          <a:bodyPr wrap="square">
            <a:spAutoFit/>
          </a:bodyPr>
          <a:lstStyle/>
          <a:p>
            <a:pPr lvl="0" algn="just" defTabSz="568500" hangingPunct="0">
              <a:defRPr/>
            </a:pPr>
            <a:r>
              <a:rPr lang="ru-RU" sz="1600" b="1" kern="0" dirty="0">
                <a:solidFill>
                  <a:srgbClr val="D5D5D5">
                    <a:lumMod val="10000"/>
                  </a:srgbClr>
                </a:solidFill>
                <a:latin typeface="Times New Roman" panose="02020603050405020304" pitchFamily="18" charset="0"/>
                <a:cs typeface="Times New Roman" panose="02020603050405020304" pitchFamily="18" charset="0"/>
                <a:sym typeface="Proxima Nova"/>
              </a:rPr>
              <a:t>Бюджет </a:t>
            </a:r>
            <a:r>
              <a:rPr lang="ru-RU" sz="1600" kern="0" dirty="0">
                <a:solidFill>
                  <a:srgbClr val="D5D5D5">
                    <a:lumMod val="10000"/>
                  </a:srgbClr>
                </a:solidFill>
                <a:latin typeface="Times New Roman" panose="02020603050405020304" pitchFamily="18" charset="0"/>
                <a:cs typeface="Times New Roman" panose="02020603050405020304" pitchFamily="18" charset="0"/>
                <a:sym typeface="Proxima Nova"/>
              </a:rPr>
              <a:t>– форма образования и расходования денежных средств, предназначенных для финансового обеспечения задач и функций государства и местного </a:t>
            </a:r>
            <a:r>
              <a:rPr lang="ru-RU" sz="1600" kern="0" dirty="0" smtClean="0">
                <a:solidFill>
                  <a:srgbClr val="D5D5D5">
                    <a:lumMod val="10000"/>
                  </a:srgbClr>
                </a:solidFill>
                <a:latin typeface="Times New Roman" panose="02020603050405020304" pitchFamily="18" charset="0"/>
                <a:cs typeface="Times New Roman" panose="02020603050405020304" pitchFamily="18" charset="0"/>
                <a:sym typeface="Proxima Nova"/>
              </a:rPr>
              <a:t>самоуправления</a:t>
            </a:r>
          </a:p>
          <a:p>
            <a:pPr lvl="0" algn="just" defTabSz="568500" hangingPunct="0">
              <a:defRPr/>
            </a:pPr>
            <a:endParaRPr lang="ru-RU" sz="1600" kern="0" dirty="0">
              <a:solidFill>
                <a:srgbClr val="D5D5D5">
                  <a:lumMod val="10000"/>
                </a:srgbClr>
              </a:solidFill>
              <a:latin typeface="Times New Roman" panose="02020603050405020304" pitchFamily="18" charset="0"/>
              <a:ea typeface="Inter Medium" panose="020B0502030000000004" pitchFamily="34" charset="0"/>
              <a:cs typeface="Times New Roman" panose="02020603050405020304" pitchFamily="18" charset="0"/>
              <a:sym typeface="Proxima Nova"/>
            </a:endParaRPr>
          </a:p>
          <a:p>
            <a:pPr algn="just" defTabSz="568500" hangingPunct="0">
              <a:defRPr/>
            </a:pPr>
            <a:r>
              <a:rPr lang="ru-RU" sz="1600" b="1" kern="0" dirty="0">
                <a:solidFill>
                  <a:srgbClr val="000000"/>
                </a:solidFill>
                <a:latin typeface="Times New Roman" panose="02020603050405020304" pitchFamily="18" charset="0"/>
                <a:sym typeface="Proxima Nova"/>
              </a:rPr>
              <a:t>Доходы бюджета </a:t>
            </a:r>
            <a:r>
              <a:rPr lang="ru-RU" sz="1600" kern="0" dirty="0">
                <a:solidFill>
                  <a:srgbClr val="000000"/>
                </a:solidFill>
                <a:latin typeface="Times New Roman" panose="02020603050405020304" pitchFamily="18" charset="0"/>
                <a:sym typeface="Proxima Nova"/>
              </a:rPr>
              <a:t>– поступающие в бюджет денежные средства, за исключением средств, являющихся источниками финансирования дефицита бюджета</a:t>
            </a:r>
            <a:endParaRPr lang="ru-RU" sz="1600" kern="0" dirty="0">
              <a:solidFill>
                <a:srgbClr val="00A2FF">
                  <a:hueOff val="-5577341"/>
                  <a:lumOff val="49962"/>
                </a:srgbClr>
              </a:solidFill>
              <a:latin typeface="Proxima Nova"/>
              <a:sym typeface="Proxima Nova"/>
            </a:endParaRPr>
          </a:p>
          <a:p>
            <a:pPr lvl="0" algn="just" defTabSz="568500" hangingPunct="0">
              <a:defRPr/>
            </a:pPr>
            <a:endParaRPr lang="ru-RU" sz="1600" kern="0" dirty="0" smtClean="0">
              <a:solidFill>
                <a:srgbClr val="D5D5D5">
                  <a:lumMod val="10000"/>
                </a:srgbClr>
              </a:solidFill>
              <a:latin typeface="Times New Roman" panose="02020603050405020304" pitchFamily="18" charset="0"/>
              <a:ea typeface="Inter Medium" panose="020B0502030000000004" pitchFamily="34" charset="0"/>
              <a:cs typeface="Times New Roman" panose="02020603050405020304" pitchFamily="18" charset="0"/>
              <a:sym typeface="Proxima Nova"/>
            </a:endParaRPr>
          </a:p>
          <a:p>
            <a:pPr algn="just" defTabSz="568500" hangingPunct="0">
              <a:defRPr/>
            </a:pPr>
            <a:r>
              <a:rPr lang="ru-RU" sz="1600" b="1" kern="0" dirty="0">
                <a:solidFill>
                  <a:srgbClr val="000000"/>
                </a:solidFill>
                <a:latin typeface="Times New Roman" panose="02020603050405020304" pitchFamily="18" charset="0"/>
                <a:sym typeface="Proxima Nova"/>
              </a:rPr>
              <a:t>Расходы бюджета </a:t>
            </a:r>
            <a:r>
              <a:rPr lang="ru-RU" sz="1600" kern="0" dirty="0">
                <a:solidFill>
                  <a:srgbClr val="000000"/>
                </a:solidFill>
                <a:latin typeface="Times New Roman" panose="02020603050405020304" pitchFamily="18" charset="0"/>
                <a:sym typeface="Proxima Nova"/>
              </a:rPr>
              <a:t>– выплачиваемые из бюджета  денежные средства, за исключением средств, являющихся источниками финансирования дефицита бюджета</a:t>
            </a:r>
            <a:endParaRPr lang="ru-RU" sz="1600" kern="0" dirty="0">
              <a:solidFill>
                <a:srgbClr val="00A2FF">
                  <a:hueOff val="-5577341"/>
                  <a:lumOff val="49962"/>
                </a:srgbClr>
              </a:solidFill>
              <a:latin typeface="Proxima Nova"/>
              <a:sym typeface="Proxima Nova"/>
            </a:endParaRPr>
          </a:p>
          <a:p>
            <a:pPr lvl="0" algn="just" defTabSz="568500" hangingPunct="0">
              <a:defRPr/>
            </a:pPr>
            <a:endParaRPr lang="ru-RU" sz="1600" kern="0" dirty="0" smtClean="0">
              <a:solidFill>
                <a:srgbClr val="D5D5D5">
                  <a:lumMod val="10000"/>
                </a:srgbClr>
              </a:solidFill>
              <a:latin typeface="Times New Roman" panose="02020603050405020304" pitchFamily="18" charset="0"/>
              <a:ea typeface="Inter Medium" panose="020B0502030000000004" pitchFamily="34" charset="0"/>
              <a:cs typeface="Times New Roman" panose="02020603050405020304" pitchFamily="18" charset="0"/>
              <a:sym typeface="Proxima Nova"/>
            </a:endParaRPr>
          </a:p>
          <a:p>
            <a:pPr algn="just" defTabSz="568500" hangingPunct="0">
              <a:defRPr/>
            </a:pPr>
            <a:r>
              <a:rPr lang="ru-RU" sz="1600" b="1" kern="0" dirty="0">
                <a:solidFill>
                  <a:srgbClr val="000000"/>
                </a:solidFill>
                <a:latin typeface="Times New Roman" panose="02020603050405020304" pitchFamily="18" charset="0"/>
                <a:sym typeface="Proxima Nova"/>
              </a:rPr>
              <a:t>Дефицит бюджета </a:t>
            </a:r>
            <a:r>
              <a:rPr lang="ru-RU" sz="1600" kern="0" dirty="0">
                <a:solidFill>
                  <a:srgbClr val="000000"/>
                </a:solidFill>
                <a:latin typeface="Times New Roman" panose="02020603050405020304" pitchFamily="18" charset="0"/>
                <a:sym typeface="Proxima Nova"/>
              </a:rPr>
              <a:t>– превышение расходов бюджета над его доходами</a:t>
            </a:r>
            <a:endParaRPr lang="ru-RU" sz="1600" kern="0" dirty="0">
              <a:solidFill>
                <a:srgbClr val="00A2FF">
                  <a:hueOff val="-5577341"/>
                  <a:lumOff val="49962"/>
                </a:srgbClr>
              </a:solidFill>
              <a:latin typeface="Proxima Nova"/>
              <a:sym typeface="Proxima Nova"/>
            </a:endParaRPr>
          </a:p>
          <a:p>
            <a:pPr lvl="0" algn="just" defTabSz="568500" hangingPunct="0">
              <a:defRPr/>
            </a:pPr>
            <a:endParaRPr lang="ru-RU" sz="1600" kern="0" dirty="0" smtClean="0">
              <a:solidFill>
                <a:srgbClr val="D5D5D5">
                  <a:lumMod val="10000"/>
                </a:srgbClr>
              </a:solidFill>
              <a:latin typeface="Times New Roman" panose="02020603050405020304" pitchFamily="18" charset="0"/>
              <a:ea typeface="Inter Medium" panose="020B0502030000000004" pitchFamily="34" charset="0"/>
              <a:cs typeface="Times New Roman" panose="02020603050405020304" pitchFamily="18" charset="0"/>
              <a:sym typeface="Proxima Nova"/>
            </a:endParaRPr>
          </a:p>
          <a:p>
            <a:pPr algn="just" defTabSz="568500" hangingPunct="0">
              <a:defRPr/>
            </a:pPr>
            <a:r>
              <a:rPr lang="ru-RU" sz="1600" b="1" kern="0" dirty="0">
                <a:solidFill>
                  <a:srgbClr val="000000"/>
                </a:solidFill>
                <a:latin typeface="Times New Roman" panose="02020603050405020304" pitchFamily="18" charset="0"/>
                <a:sym typeface="Proxima Nova"/>
              </a:rPr>
              <a:t>Профицит бюджета </a:t>
            </a:r>
            <a:r>
              <a:rPr lang="ru-RU" sz="1600" kern="0" dirty="0">
                <a:solidFill>
                  <a:srgbClr val="000000"/>
                </a:solidFill>
                <a:latin typeface="Times New Roman" panose="02020603050405020304" pitchFamily="18" charset="0"/>
                <a:sym typeface="Proxima Nova"/>
              </a:rPr>
              <a:t>– превышение доходов бюджета над его </a:t>
            </a:r>
            <a:r>
              <a:rPr lang="ru-RU" sz="1600" kern="0" dirty="0" smtClean="0">
                <a:solidFill>
                  <a:srgbClr val="000000"/>
                </a:solidFill>
                <a:latin typeface="Times New Roman" panose="02020603050405020304" pitchFamily="18" charset="0"/>
                <a:sym typeface="Proxima Nova"/>
              </a:rPr>
              <a:t>расходами</a:t>
            </a:r>
          </a:p>
          <a:p>
            <a:pPr algn="just" defTabSz="568500" hangingPunct="0">
              <a:defRPr/>
            </a:pPr>
            <a:endParaRPr lang="ru-RU" sz="1600" kern="0" dirty="0">
              <a:solidFill>
                <a:srgbClr val="000000"/>
              </a:solidFill>
              <a:latin typeface="Times New Roman" panose="02020603050405020304" pitchFamily="18" charset="0"/>
              <a:sym typeface="Proxima Nova"/>
            </a:endParaRPr>
          </a:p>
          <a:p>
            <a:pPr algn="just" defTabSz="568500" hangingPunct="0">
              <a:defRPr/>
            </a:pPr>
            <a:r>
              <a:rPr lang="ru-RU" sz="1600" b="1" dirty="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rPr>
              <a:t>Межбюджетные отношения </a:t>
            </a:r>
            <a:r>
              <a:rPr lang="ru-RU" sz="1600" dirty="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rPr>
              <a:t>– взаимоотношения между РФ, субъектами РФ и муниципальными образованиями по вопросам осуществления бюджетного </a:t>
            </a:r>
            <a:r>
              <a:rPr lang="ru-RU" sz="1600" dirty="0" smtClean="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rPr>
              <a:t>процесса</a:t>
            </a:r>
          </a:p>
          <a:p>
            <a:pPr algn="just" defTabSz="568500" hangingPunct="0">
              <a:defRPr/>
            </a:pPr>
            <a:endParaRPr lang="ru-RU" sz="1600" dirty="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endParaRPr>
          </a:p>
          <a:p>
            <a:pPr algn="just" defTabSz="568500" hangingPunct="0">
              <a:defRPr/>
            </a:pPr>
            <a:r>
              <a:rPr lang="ru-RU" sz="1600" b="1" dirty="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rPr>
              <a:t>Межбюджетные трансферты </a:t>
            </a:r>
            <a:r>
              <a:rPr lang="ru-RU" sz="1600" dirty="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rPr>
              <a:t>– средства, предоставляемые одним бюджетом бюджетной системы РФ другому бюджету, предоставляются в виде дотаций, субвенций, субсидий</a:t>
            </a:r>
          </a:p>
          <a:p>
            <a:pPr algn="just" defTabSz="568500" hangingPunct="0">
              <a:defRPr/>
            </a:pPr>
            <a:endParaRPr lang="ru-RU" sz="1600" dirty="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endParaRPr>
          </a:p>
          <a:p>
            <a:pPr algn="just" defTabSz="568500" hangingPunct="0">
              <a:defRPr/>
            </a:pPr>
            <a:r>
              <a:rPr lang="ru-RU" sz="1600" b="1" dirty="0" smtClean="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rPr>
              <a:t>Муниципальный </a:t>
            </a:r>
            <a:r>
              <a:rPr lang="ru-RU" sz="1600" b="1" dirty="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rPr>
              <a:t>долг </a:t>
            </a:r>
            <a:r>
              <a:rPr lang="ru-RU" sz="1600" dirty="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rPr>
              <a:t>– обязательства муниципальных образований по полученным кредитам, предоставленным гарантиям перед третьими </a:t>
            </a:r>
            <a:r>
              <a:rPr lang="ru-RU" sz="1600" dirty="0" smtClean="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rPr>
              <a:t>лицами</a:t>
            </a:r>
          </a:p>
          <a:p>
            <a:pPr algn="just" defTabSz="568500" hangingPunct="0">
              <a:defRPr/>
            </a:pPr>
            <a:endParaRPr lang="ru-RU" sz="1600" dirty="0" smtClean="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endParaRPr>
          </a:p>
          <a:p>
            <a:pPr algn="just" defTabSz="568500" hangingPunct="0">
              <a:defRPr/>
            </a:pPr>
            <a:r>
              <a:rPr lang="ru-RU" sz="1600" b="1" dirty="0">
                <a:solidFill>
                  <a:prstClr val="black"/>
                </a:solidFill>
                <a:latin typeface="Times New Roman" panose="02020603050405020304" pitchFamily="18" charset="0"/>
                <a:cs typeface="Times New Roman" panose="02020603050405020304" pitchFamily="18" charset="0"/>
                <a:sym typeface="Proxima Nova"/>
              </a:rPr>
              <a:t>Муниципальная программа </a:t>
            </a:r>
            <a:r>
              <a:rPr lang="ru-RU" sz="1600" dirty="0">
                <a:solidFill>
                  <a:prstClr val="black"/>
                </a:solidFill>
                <a:latin typeface="Times New Roman" panose="02020603050405020304" pitchFamily="18" charset="0"/>
                <a:cs typeface="Times New Roman" panose="02020603050405020304" pitchFamily="18" charset="0"/>
                <a:sym typeface="Proxima Nova"/>
              </a:rPr>
              <a:t>- система мероприятий и инструментов муниципальной политики, обеспечивающих в рамках реализации ключевых муниципальных функций достижение приоритетов и </a:t>
            </a:r>
            <a:br>
              <a:rPr lang="ru-RU" sz="1600" dirty="0">
                <a:solidFill>
                  <a:prstClr val="black"/>
                </a:solidFill>
                <a:latin typeface="Times New Roman" panose="02020603050405020304" pitchFamily="18" charset="0"/>
                <a:cs typeface="Times New Roman" panose="02020603050405020304" pitchFamily="18" charset="0"/>
                <a:sym typeface="Proxima Nova"/>
              </a:rPr>
            </a:br>
            <a:r>
              <a:rPr lang="ru-RU" sz="1600" dirty="0">
                <a:solidFill>
                  <a:prstClr val="black"/>
                </a:solidFill>
                <a:latin typeface="Times New Roman" panose="02020603050405020304" pitchFamily="18" charset="0"/>
                <a:cs typeface="Times New Roman" panose="02020603050405020304" pitchFamily="18" charset="0"/>
                <a:sym typeface="Proxima Nova"/>
              </a:rPr>
              <a:t>целей муниципальной политики в сфере социально-экономического развития </a:t>
            </a:r>
          </a:p>
          <a:p>
            <a:pPr algn="just" defTabSz="568500" hangingPunct="0">
              <a:defRPr/>
            </a:pPr>
            <a:endParaRPr lang="ru-RU" sz="1600" dirty="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endParaRPr>
          </a:p>
          <a:p>
            <a:pPr algn="just" defTabSz="568500" hangingPunct="0">
              <a:defRPr/>
            </a:pPr>
            <a:endParaRPr lang="ru-RU" dirty="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endParaRPr>
          </a:p>
          <a:p>
            <a:pPr algn="just" defTabSz="568500" hangingPunct="0">
              <a:defRPr/>
            </a:pPr>
            <a:endParaRPr lang="ru-RU" dirty="0">
              <a:ln w="1905"/>
              <a:solidFill>
                <a:prstClr val="black"/>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Proxima Nova"/>
            </a:endParaRPr>
          </a:p>
          <a:p>
            <a:pPr algn="just" defTabSz="568500" hangingPunct="0">
              <a:defRPr/>
            </a:pPr>
            <a:endParaRPr lang="ru-RU" kern="0" dirty="0">
              <a:solidFill>
                <a:srgbClr val="00A2FF">
                  <a:hueOff val="-5577341"/>
                  <a:lumOff val="49962"/>
                </a:srgbClr>
              </a:solidFill>
              <a:latin typeface="Proxima Nova"/>
              <a:sym typeface="Proxima Nova"/>
            </a:endParaRPr>
          </a:p>
          <a:p>
            <a:pPr lvl="0" algn="just" defTabSz="568500" hangingPunct="0">
              <a:defRPr/>
            </a:pPr>
            <a:endParaRPr lang="ru-RU" kern="0" dirty="0">
              <a:solidFill>
                <a:srgbClr val="D5D5D5">
                  <a:lumMod val="10000"/>
                </a:srgbClr>
              </a:solidFill>
              <a:latin typeface="Times New Roman" panose="02020603050405020304" pitchFamily="18" charset="0"/>
              <a:ea typeface="Inter Medium" panose="020B0502030000000004" pitchFamily="34" charset="0"/>
              <a:cs typeface="Times New Roman" panose="02020603050405020304" pitchFamily="18" charset="0"/>
              <a:sym typeface="Proxima Nov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006475"/>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3109063473"/>
              </p:ext>
            </p:extLst>
          </p:nvPr>
        </p:nvGraphicFramePr>
        <p:xfrm>
          <a:off x="228600" y="1006475"/>
          <a:ext cx="11658599" cy="5546724"/>
        </p:xfrm>
        <a:graphic>
          <a:graphicData uri="http://schemas.openxmlformats.org/drawingml/2006/table">
            <a:tbl>
              <a:tblPr/>
              <a:tblGrid>
                <a:gridCol w="2689230"/>
                <a:gridCol w="5167538"/>
                <a:gridCol w="1291884"/>
                <a:gridCol w="1291884"/>
                <a:gridCol w="1218063"/>
              </a:tblGrid>
              <a:tr h="524998">
                <a:tc>
                  <a:txBody>
                    <a:bodyPr/>
                    <a:lstStyle/>
                    <a:p>
                      <a:pPr algn="ctr" fontAlgn="ctr"/>
                      <a:r>
                        <a:rPr lang="ru-RU" sz="1050" b="1" i="0" u="none" strike="noStrike">
                          <a:solidFill>
                            <a:srgbClr val="000000"/>
                          </a:solidFill>
                          <a:effectLst/>
                          <a:latin typeface="Arial" panose="020B0604020202020204" pitchFamily="34" charset="0"/>
                        </a:rPr>
                        <a:t>1 14 06 000 00 0000 430</a:t>
                      </a:r>
                    </a:p>
                  </a:txBody>
                  <a:tcPr marL="7163" marR="7163" marT="71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Доходы от продажи земельных участков, находящихся в государственной и муниципальной собственности</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33,600</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34,019</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dirty="0">
                          <a:solidFill>
                            <a:srgbClr val="000000"/>
                          </a:solidFill>
                          <a:effectLst/>
                          <a:latin typeface="Arial" panose="020B0604020202020204" pitchFamily="34" charset="0"/>
                        </a:rPr>
                        <a:t>101.25 </a:t>
                      </a:r>
                    </a:p>
                  </a:txBody>
                  <a:tcPr marL="7163" marR="7163" marT="71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998">
                <a:tc>
                  <a:txBody>
                    <a:bodyPr/>
                    <a:lstStyle/>
                    <a:p>
                      <a:pPr algn="ctr" fontAlgn="ctr"/>
                      <a:r>
                        <a:rPr lang="ru-RU" sz="1050" b="0" i="0" u="none" strike="noStrike">
                          <a:solidFill>
                            <a:srgbClr val="000000"/>
                          </a:solidFill>
                          <a:effectLst/>
                          <a:latin typeface="Arial" panose="020B0604020202020204" pitchFamily="34" charset="0"/>
                        </a:rPr>
                        <a:t>1 14 06 010 00 0000 430</a:t>
                      </a:r>
                    </a:p>
                  </a:txBody>
                  <a:tcPr marL="7163" marR="7163" marT="71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продажи земельных участков, государственная собственность на которые не разграничена</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33,600</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34,019</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101.25 </a:t>
                      </a:r>
                    </a:p>
                  </a:txBody>
                  <a:tcPr marL="7163" marR="7163" marT="71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6195">
                <a:tc>
                  <a:txBody>
                    <a:bodyPr/>
                    <a:lstStyle/>
                    <a:p>
                      <a:pPr algn="ctr" fontAlgn="ctr"/>
                      <a:r>
                        <a:rPr lang="ru-RU" sz="1050" b="0" i="0" u="none" strike="noStrike">
                          <a:solidFill>
                            <a:srgbClr val="000000"/>
                          </a:solidFill>
                          <a:effectLst/>
                          <a:latin typeface="Arial" panose="020B0604020202020204" pitchFamily="34" charset="0"/>
                        </a:rPr>
                        <a:t>1 14 06 012 04 0000 430</a:t>
                      </a:r>
                    </a:p>
                  </a:txBody>
                  <a:tcPr marL="7163" marR="7163" marT="71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продажи земельных участков, государственная собственность на которые не разграничена и которые расположены в границах городских округов</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33,600</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34,019</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101.25 </a:t>
                      </a:r>
                    </a:p>
                  </a:txBody>
                  <a:tcPr marL="7163" marR="7163" marT="71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9779">
                <a:tc>
                  <a:txBody>
                    <a:bodyPr/>
                    <a:lstStyle/>
                    <a:p>
                      <a:pPr algn="ctr" fontAlgn="ctr"/>
                      <a:r>
                        <a:rPr lang="ru-RU" sz="1050" b="1" i="0" u="none" strike="noStrike">
                          <a:solidFill>
                            <a:srgbClr val="000000"/>
                          </a:solidFill>
                          <a:effectLst/>
                          <a:latin typeface="Arial" panose="020B0604020202020204" pitchFamily="34" charset="0"/>
                        </a:rPr>
                        <a:t>1 14 06 300 00 0000 430</a:t>
                      </a:r>
                    </a:p>
                  </a:txBody>
                  <a:tcPr marL="7163" marR="7163" marT="71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Плата за увеличение площади земельных участков, находящихся в частной собственности, в результате перераспределения таких земельных участков и земель (или) земельных участков, находящихся в государственной или муниципальной собственности</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6,700</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7,161</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106.88 </a:t>
                      </a:r>
                    </a:p>
                  </a:txBody>
                  <a:tcPr marL="7163" marR="7163" marT="71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9779">
                <a:tc>
                  <a:txBody>
                    <a:bodyPr/>
                    <a:lstStyle/>
                    <a:p>
                      <a:pPr algn="ctr" fontAlgn="ctr"/>
                      <a:r>
                        <a:rPr lang="ru-RU" sz="1050" b="0" i="0" u="none" strike="noStrike">
                          <a:solidFill>
                            <a:srgbClr val="000000"/>
                          </a:solidFill>
                          <a:effectLst/>
                          <a:latin typeface="Arial" panose="020B0604020202020204" pitchFamily="34" charset="0"/>
                        </a:rPr>
                        <a:t>1 14 06 310 00 0000 430</a:t>
                      </a:r>
                    </a:p>
                  </a:txBody>
                  <a:tcPr marL="7163" marR="7163" marT="71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Плата за увеличение площади земельных участков, находящихся в частной собственности, в результате перераспределения таких земельных участков и земель (или) земельных участков, государственная собственность на которые не разграничена</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6,700</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7,161</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106.88 </a:t>
                      </a:r>
                    </a:p>
                  </a:txBody>
                  <a:tcPr marL="7163" marR="7163" marT="71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0975">
                <a:tc>
                  <a:txBody>
                    <a:bodyPr/>
                    <a:lstStyle/>
                    <a:p>
                      <a:pPr algn="ctr" fontAlgn="ctr"/>
                      <a:r>
                        <a:rPr lang="ru-RU" sz="1050" b="0" i="0" u="none" strike="noStrike">
                          <a:solidFill>
                            <a:srgbClr val="000000"/>
                          </a:solidFill>
                          <a:effectLst/>
                          <a:latin typeface="Arial" panose="020B0604020202020204" pitchFamily="34" charset="0"/>
                        </a:rPr>
                        <a:t>1 14 06 312 04 0000 430</a:t>
                      </a:r>
                    </a:p>
                  </a:txBody>
                  <a:tcPr marL="7163" marR="7163" marT="71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Плата за увеличение площади земельных участков, находящихся в частной собственности, в результате перераспределения таких земельных участков и земель (или) земельных участков, государственная собственность на которые не разграничена и которые расположены в границах городских округов</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6,700</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7,161</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106.88 </a:t>
                      </a:r>
                    </a:p>
                  </a:txBody>
                  <a:tcPr marL="7163" marR="7163" marT="71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54114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52400"/>
            <a:ext cx="10515600" cy="854075"/>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3440494679"/>
              </p:ext>
            </p:extLst>
          </p:nvPr>
        </p:nvGraphicFramePr>
        <p:xfrm>
          <a:off x="457200" y="1143000"/>
          <a:ext cx="11353801" cy="5334001"/>
        </p:xfrm>
        <a:graphic>
          <a:graphicData uri="http://schemas.openxmlformats.org/drawingml/2006/table">
            <a:tbl>
              <a:tblPr/>
              <a:tblGrid>
                <a:gridCol w="2618922"/>
                <a:gridCol w="5032439"/>
                <a:gridCol w="1258111"/>
                <a:gridCol w="1258111"/>
                <a:gridCol w="1186218"/>
              </a:tblGrid>
              <a:tr h="175028">
                <a:tc>
                  <a:txBody>
                    <a:bodyPr/>
                    <a:lstStyle/>
                    <a:p>
                      <a:pPr algn="ctr" fontAlgn="ctr"/>
                      <a:r>
                        <a:rPr lang="ru-RU" sz="1050" b="0" i="0" u="none" strike="noStrike" dirty="0">
                          <a:solidFill>
                            <a:srgbClr val="000000"/>
                          </a:solidFill>
                          <a:effectLst/>
                          <a:latin typeface="Arial" panose="020B0604020202020204" pitchFamily="34" charset="0"/>
                        </a:rPr>
                        <a:t>1 16 00 000 00 0000 000</a:t>
                      </a:r>
                    </a:p>
                  </a:txBody>
                  <a:tcPr marL="4390" marR="4390" marT="43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ШТРАФЫ, САНКЦИИ, ВОЗМЕЩЕНИЕ УЩЕРБА</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11,771</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29,467</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250.34 </a:t>
                      </a:r>
                    </a:p>
                  </a:txBody>
                  <a:tcPr marL="4390" marR="4390" marT="43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335">
                <a:tc>
                  <a:txBody>
                    <a:bodyPr/>
                    <a:lstStyle/>
                    <a:p>
                      <a:pPr algn="ctr" fontAlgn="ctr"/>
                      <a:r>
                        <a:rPr lang="ru-RU" sz="1050" b="0" i="0" u="none" strike="noStrike">
                          <a:solidFill>
                            <a:srgbClr val="000000"/>
                          </a:solidFill>
                          <a:effectLst/>
                          <a:latin typeface="Arial" panose="020B0604020202020204" pitchFamily="34" charset="0"/>
                        </a:rPr>
                        <a:t>1 16 01 000 01 0000 140</a:t>
                      </a:r>
                    </a:p>
                  </a:txBody>
                  <a:tcPr marL="4390" marR="4390" marT="43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Кодексом Российской Федерации об административных правонарушениях</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450</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490</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108.90 </a:t>
                      </a:r>
                    </a:p>
                  </a:txBody>
                  <a:tcPr marL="4390" marR="4390" marT="43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5737">
                <a:tc>
                  <a:txBody>
                    <a:bodyPr/>
                    <a:lstStyle/>
                    <a:p>
                      <a:pPr algn="ctr" fontAlgn="ctr"/>
                      <a:r>
                        <a:rPr lang="ru-RU" sz="1050" b="0" i="0" u="none" strike="noStrike">
                          <a:solidFill>
                            <a:srgbClr val="000000"/>
                          </a:solidFill>
                          <a:effectLst/>
                          <a:latin typeface="Arial" panose="020B0604020202020204" pitchFamily="34" charset="0"/>
                        </a:rPr>
                        <a:t>1 16 01 050 01 0000 140</a:t>
                      </a:r>
                    </a:p>
                  </a:txBody>
                  <a:tcPr marL="4390" marR="4390" marT="43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5 Кодекса Российской Федерации об административных правонарушениях, за административные правонарушения, посягающие на права граждан</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15</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16</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109.24 </a:t>
                      </a:r>
                    </a:p>
                  </a:txBody>
                  <a:tcPr marL="4390" marR="4390" marT="43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6091">
                <a:tc>
                  <a:txBody>
                    <a:bodyPr/>
                    <a:lstStyle/>
                    <a:p>
                      <a:pPr algn="ctr" fontAlgn="ctr"/>
                      <a:r>
                        <a:rPr lang="ru-RU" sz="1050" b="0" i="0" u="none" strike="noStrike">
                          <a:solidFill>
                            <a:srgbClr val="000000"/>
                          </a:solidFill>
                          <a:effectLst/>
                          <a:latin typeface="Arial" panose="020B0604020202020204" pitchFamily="34" charset="0"/>
                        </a:rPr>
                        <a:t>1 16 01 053 01 0000 140</a:t>
                      </a:r>
                    </a:p>
                  </a:txBody>
                  <a:tcPr marL="4390" marR="4390" marT="43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5 Кодекса Российской Федерации об административных правонарушениях, за административные правонарушения, посягающие на права граждан, налагаемые мировыми судьями, комиссиями по делам несовершеннолетних и защите их прав</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15</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16</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109.24 </a:t>
                      </a:r>
                    </a:p>
                  </a:txBody>
                  <a:tcPr marL="4390" marR="4390" marT="43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6091">
                <a:tc>
                  <a:txBody>
                    <a:bodyPr/>
                    <a:lstStyle/>
                    <a:p>
                      <a:pPr algn="ctr" fontAlgn="ctr"/>
                      <a:r>
                        <a:rPr lang="ru-RU" sz="1050" b="0" i="0" u="none" strike="noStrike">
                          <a:solidFill>
                            <a:srgbClr val="000000"/>
                          </a:solidFill>
                          <a:effectLst/>
                          <a:latin typeface="Arial" panose="020B0604020202020204" pitchFamily="34" charset="0"/>
                        </a:rPr>
                        <a:t>1 16 01 060 01 0000 140</a:t>
                      </a:r>
                    </a:p>
                  </a:txBody>
                  <a:tcPr marL="4390" marR="4390" marT="43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6 Кодекса Российской Федерации об административных правонарушениях, за административные правонарушения, посягающие на здоровье, санитарно-эпидемиологическое благополучие населения и общественную нравственность</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42</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43</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101.62 </a:t>
                      </a:r>
                    </a:p>
                  </a:txBody>
                  <a:tcPr marL="4390" marR="4390" marT="43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6800">
                <a:tc>
                  <a:txBody>
                    <a:bodyPr/>
                    <a:lstStyle/>
                    <a:p>
                      <a:pPr algn="ctr" fontAlgn="ctr"/>
                      <a:r>
                        <a:rPr lang="ru-RU" sz="1050" b="0" i="0" u="none" strike="noStrike">
                          <a:solidFill>
                            <a:srgbClr val="000000"/>
                          </a:solidFill>
                          <a:effectLst/>
                          <a:latin typeface="Arial" panose="020B0604020202020204" pitchFamily="34" charset="0"/>
                        </a:rPr>
                        <a:t>1 16 01 063 01 0000 140</a:t>
                      </a:r>
                    </a:p>
                  </a:txBody>
                  <a:tcPr marL="4390" marR="4390" marT="43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6 Кодекса Российской Федерации об административных правонарушениях, за административные правонарушения, посягающие на здоровье, санитарно-эпидемиологическое благополучие населения и общественную нравственность, налагаемые мировыми судьями, комиссиями по делам несовершеннолетних и защите их прав</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42</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43</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101.62 </a:t>
                      </a:r>
                    </a:p>
                  </a:txBody>
                  <a:tcPr marL="4390" marR="4390" marT="43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5737">
                <a:tc>
                  <a:txBody>
                    <a:bodyPr/>
                    <a:lstStyle/>
                    <a:p>
                      <a:pPr algn="ctr" fontAlgn="ctr"/>
                      <a:r>
                        <a:rPr lang="ru-RU" sz="1050" b="0" i="0" u="none" strike="noStrike">
                          <a:solidFill>
                            <a:srgbClr val="000000"/>
                          </a:solidFill>
                          <a:effectLst/>
                          <a:latin typeface="Arial" panose="020B0604020202020204" pitchFamily="34" charset="0"/>
                        </a:rPr>
                        <a:t>1 16 01 070 01 0000 140</a:t>
                      </a:r>
                    </a:p>
                  </a:txBody>
                  <a:tcPr marL="4390" marR="4390" marT="43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7 Кодекса Российской Федерации об административных правонарушениях, за административные правонарушения в области охраны собственности</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27</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30</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109.90 </a:t>
                      </a:r>
                    </a:p>
                  </a:txBody>
                  <a:tcPr marL="4390" marR="4390" marT="43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6091">
                <a:tc>
                  <a:txBody>
                    <a:bodyPr/>
                    <a:lstStyle/>
                    <a:p>
                      <a:pPr algn="ctr" fontAlgn="ctr"/>
                      <a:r>
                        <a:rPr lang="ru-RU" sz="1050" b="0" i="0" u="none" strike="noStrike">
                          <a:solidFill>
                            <a:srgbClr val="000000"/>
                          </a:solidFill>
                          <a:effectLst/>
                          <a:latin typeface="Arial" panose="020B0604020202020204" pitchFamily="34" charset="0"/>
                        </a:rPr>
                        <a:t>1 16 01 073 01 0000 140</a:t>
                      </a:r>
                    </a:p>
                  </a:txBody>
                  <a:tcPr marL="4390" marR="4390" marT="43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7 Кодекса Российской Федерации об административных правонарушениях, за административные правонарушения в области охраны собственности, налагаемые мировыми судьями, комиссиями по делам несовершеннолетних и защите их прав</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20</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22</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110.87 </a:t>
                      </a:r>
                    </a:p>
                  </a:txBody>
                  <a:tcPr marL="4390" marR="4390" marT="43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6091">
                <a:tc>
                  <a:txBody>
                    <a:bodyPr/>
                    <a:lstStyle/>
                    <a:p>
                      <a:pPr algn="ctr" fontAlgn="ctr"/>
                      <a:r>
                        <a:rPr lang="ru-RU" sz="1050" b="0" i="0" u="none" strike="noStrike">
                          <a:solidFill>
                            <a:srgbClr val="000000"/>
                          </a:solidFill>
                          <a:effectLst/>
                          <a:latin typeface="Arial" panose="020B0604020202020204" pitchFamily="34" charset="0"/>
                        </a:rPr>
                        <a:t>1 16 01 074 01 0000 140</a:t>
                      </a:r>
                    </a:p>
                  </a:txBody>
                  <a:tcPr marL="4390" marR="4390" marT="43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dirty="0">
                          <a:solidFill>
                            <a:srgbClr val="000000"/>
                          </a:solidFill>
                          <a:effectLst/>
                          <a:latin typeface="Arial" panose="020B0604020202020204" pitchFamily="34" charset="0"/>
                        </a:rPr>
                        <a:t>Административные штрафы, установленные главой 7 Кодекса Российской Федерации об административных правонарушениях, за административные правонарушения в области охраны собственности, выявленные должностными лицами органов муниципального контроля</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8</a:t>
                      </a:r>
                    </a:p>
                  </a:txBody>
                  <a:tcPr marL="4390" marR="4390" marT="4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107.14 </a:t>
                      </a:r>
                    </a:p>
                  </a:txBody>
                  <a:tcPr marL="4390" marR="4390" marT="43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03201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2400"/>
            <a:ext cx="10515600" cy="930275"/>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2274453496"/>
              </p:ext>
            </p:extLst>
          </p:nvPr>
        </p:nvGraphicFramePr>
        <p:xfrm>
          <a:off x="457199" y="1143000"/>
          <a:ext cx="11277602" cy="5410200"/>
        </p:xfrm>
        <a:graphic>
          <a:graphicData uri="http://schemas.openxmlformats.org/drawingml/2006/table">
            <a:tbl>
              <a:tblPr/>
              <a:tblGrid>
                <a:gridCol w="2601347"/>
                <a:gridCol w="4998666"/>
                <a:gridCol w="1249667"/>
                <a:gridCol w="1249667"/>
                <a:gridCol w="1178255"/>
              </a:tblGrid>
              <a:tr h="758554">
                <a:tc>
                  <a:txBody>
                    <a:bodyPr/>
                    <a:lstStyle/>
                    <a:p>
                      <a:pPr algn="ctr" fontAlgn="ctr"/>
                      <a:r>
                        <a:rPr lang="ru-RU" sz="1050" b="0" i="0" u="none" strike="noStrike" dirty="0">
                          <a:solidFill>
                            <a:srgbClr val="000000"/>
                          </a:solidFill>
                          <a:effectLst/>
                          <a:latin typeface="Arial" panose="020B0604020202020204" pitchFamily="34" charset="0"/>
                        </a:rPr>
                        <a:t>1 16 01 080 01 0000 140</a:t>
                      </a:r>
                    </a:p>
                  </a:txBody>
                  <a:tcPr marL="5002" marR="5002" marT="500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8 Кодекса Российской Федерации об административных правонарушениях, за административные правонарушения в области охраны окружающей среды, природопользования и обращения с животными</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95.02 </a:t>
                      </a:r>
                    </a:p>
                  </a:txBody>
                  <a:tcPr marL="5002" marR="5002" marT="500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824">
                <a:tc>
                  <a:txBody>
                    <a:bodyPr/>
                    <a:lstStyle/>
                    <a:p>
                      <a:pPr algn="ctr" fontAlgn="ctr"/>
                      <a:r>
                        <a:rPr lang="ru-RU" sz="1050" b="0" i="0" u="none" strike="noStrike">
                          <a:solidFill>
                            <a:srgbClr val="000000"/>
                          </a:solidFill>
                          <a:effectLst/>
                          <a:latin typeface="Arial" panose="020B0604020202020204" pitchFamily="34" charset="0"/>
                        </a:rPr>
                        <a:t>1 16 01 083 01 0000 140</a:t>
                      </a:r>
                    </a:p>
                  </a:txBody>
                  <a:tcPr marL="5002" marR="5002" marT="500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8 Кодекса Российской Федерации об административных правонарушениях, за административные правонарушения в области охраны окружающей среды, природопользования и обращения с животными, налагаемые мировыми судьями, комиссиями по делам несовершеннолетних и защите их прав</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95.00 </a:t>
                      </a:r>
                    </a:p>
                  </a:txBody>
                  <a:tcPr marL="5002" marR="5002" marT="500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6722">
                <a:tc>
                  <a:txBody>
                    <a:bodyPr/>
                    <a:lstStyle/>
                    <a:p>
                      <a:pPr algn="ctr" fontAlgn="ctr"/>
                      <a:r>
                        <a:rPr lang="ru-RU" sz="1050" b="0" i="0" u="none" strike="noStrike">
                          <a:solidFill>
                            <a:srgbClr val="000000"/>
                          </a:solidFill>
                          <a:effectLst/>
                          <a:latin typeface="Arial" panose="020B0604020202020204" pitchFamily="34" charset="0"/>
                        </a:rPr>
                        <a:t>1 16 01 084 01 0000 140</a:t>
                      </a:r>
                    </a:p>
                  </a:txBody>
                  <a:tcPr marL="5002" marR="5002" marT="500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8 Кодекса Российской Федерации об административных правонарушениях, за административные правонарушения в области охраны окружающей среды, природопользования и обращения с животными, выявленные должностными лицами органов муниципального контроля</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5002" marR="5002" marT="500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8554">
                <a:tc>
                  <a:txBody>
                    <a:bodyPr/>
                    <a:lstStyle/>
                    <a:p>
                      <a:pPr algn="ctr" fontAlgn="ctr"/>
                      <a:r>
                        <a:rPr lang="ru-RU" sz="1050" b="0" i="0" u="none" strike="noStrike">
                          <a:solidFill>
                            <a:srgbClr val="000000"/>
                          </a:solidFill>
                          <a:effectLst/>
                          <a:latin typeface="Arial" panose="020B0604020202020204" pitchFamily="34" charset="0"/>
                        </a:rPr>
                        <a:t>1 16 01 140 01 0000 140</a:t>
                      </a:r>
                    </a:p>
                  </a:txBody>
                  <a:tcPr marL="5002" marR="5002" marT="500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14 Кодекса Российской Федерации об административных правонарушениях, за административные правонарушения в области предпринимательской деятельности и деятельности саморегулируемых организаций</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40</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42</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105.63 </a:t>
                      </a:r>
                    </a:p>
                  </a:txBody>
                  <a:tcPr marL="5002" marR="5002" marT="500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824">
                <a:tc>
                  <a:txBody>
                    <a:bodyPr/>
                    <a:lstStyle/>
                    <a:p>
                      <a:pPr algn="ctr" fontAlgn="ctr"/>
                      <a:r>
                        <a:rPr lang="ru-RU" sz="1050" b="0" i="0" u="none" strike="noStrike">
                          <a:solidFill>
                            <a:srgbClr val="000000"/>
                          </a:solidFill>
                          <a:effectLst/>
                          <a:latin typeface="Arial" panose="020B0604020202020204" pitchFamily="34" charset="0"/>
                        </a:rPr>
                        <a:t>1 16 01 143 01 0000 140</a:t>
                      </a:r>
                    </a:p>
                  </a:txBody>
                  <a:tcPr marL="5002" marR="5002" marT="500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14 Кодекса Российской Федерации об административных правонарушениях, за административные правонарушения в области предпринимательской деятельности и деятельности саморегулируемых организаций, налагаемые мировыми судьями, комиссиями по делам несовершеннолетних и защите их прав</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40</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42</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105.63 </a:t>
                      </a:r>
                    </a:p>
                  </a:txBody>
                  <a:tcPr marL="5002" marR="5002" marT="500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6722">
                <a:tc>
                  <a:txBody>
                    <a:bodyPr/>
                    <a:lstStyle/>
                    <a:p>
                      <a:pPr algn="ctr" fontAlgn="ctr"/>
                      <a:r>
                        <a:rPr lang="ru-RU" sz="1050" b="0" i="0" u="none" strike="noStrike" dirty="0">
                          <a:solidFill>
                            <a:srgbClr val="000000"/>
                          </a:solidFill>
                          <a:effectLst/>
                          <a:latin typeface="Arial" panose="020B0604020202020204" pitchFamily="34" charset="0"/>
                        </a:rPr>
                        <a:t>1 16 01 150 01 0000 140</a:t>
                      </a:r>
                    </a:p>
                  </a:txBody>
                  <a:tcPr marL="5002" marR="5002" marT="500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Административные штрафы, установленные главой 15 Кодекса Российской Федерации об административных правонарушениях, за административные правонарушения в области финансов, налогов и сборов, страхования, рынка ценных бумаг, добычи, производства, использования и обращения драгоценных металлов и драгоценных камней</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46</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46</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100.94 </a:t>
                      </a:r>
                    </a:p>
                  </a:txBody>
                  <a:tcPr marL="5002" marR="5002" marT="500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63218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6200"/>
            <a:ext cx="10515600" cy="975360"/>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3471412541"/>
              </p:ext>
            </p:extLst>
          </p:nvPr>
        </p:nvGraphicFramePr>
        <p:xfrm>
          <a:off x="381000" y="990600"/>
          <a:ext cx="11277600" cy="5667574"/>
        </p:xfrm>
        <a:graphic>
          <a:graphicData uri="http://schemas.openxmlformats.org/drawingml/2006/table">
            <a:tbl>
              <a:tblPr/>
              <a:tblGrid>
                <a:gridCol w="2601345"/>
                <a:gridCol w="4998662"/>
                <a:gridCol w="1249668"/>
                <a:gridCol w="1249668"/>
                <a:gridCol w="1178257"/>
              </a:tblGrid>
              <a:tr h="966086">
                <a:tc>
                  <a:txBody>
                    <a:bodyPr/>
                    <a:lstStyle/>
                    <a:p>
                      <a:pPr algn="ctr" fontAlgn="ctr"/>
                      <a:r>
                        <a:rPr lang="ru-RU" sz="900" b="0" i="0" u="none" strike="noStrike" dirty="0">
                          <a:solidFill>
                            <a:srgbClr val="000000"/>
                          </a:solidFill>
                          <a:effectLst/>
                          <a:latin typeface="Arial" panose="020B0604020202020204" pitchFamily="34" charset="0"/>
                        </a:rPr>
                        <a:t>1 16 01 153 01 0000 140</a:t>
                      </a:r>
                    </a:p>
                  </a:txBody>
                  <a:tcPr marL="3197" marR="3197" marT="3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panose="020B0604020202020204" pitchFamily="34" charset="0"/>
                        </a:rPr>
                        <a:t>Административные штрафы, установленные главой 15 Кодекса Российской Федерации об административных правонарушениях, за административные правонарушения в области финансов, налогов и сборов, страхования, рынка ценных бумаг, добычи, производства, использования и обращения драгоценных металлов и драгоценных камней (за исключением штрафов, указанных в пункте 6 статьи 46 Бюджетного кодекса Российской Федерации), налагаемые мировыми судьями, комиссиями по делам несовершеннолетних и защите их прав</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0</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0</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0.00 </a:t>
                      </a:r>
                    </a:p>
                  </a:txBody>
                  <a:tcPr marL="3197" marR="3197" marT="31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6086">
                <a:tc>
                  <a:txBody>
                    <a:bodyPr/>
                    <a:lstStyle/>
                    <a:p>
                      <a:pPr algn="ctr" fontAlgn="ctr"/>
                      <a:r>
                        <a:rPr lang="ru-RU" sz="900" b="0" i="0" u="none" strike="noStrike">
                          <a:solidFill>
                            <a:srgbClr val="000000"/>
                          </a:solidFill>
                          <a:effectLst/>
                          <a:latin typeface="Arial" panose="020B0604020202020204" pitchFamily="34" charset="0"/>
                        </a:rPr>
                        <a:t>1 16 01 154 01 0000 140</a:t>
                      </a:r>
                    </a:p>
                  </a:txBody>
                  <a:tcPr marL="3197" marR="3197" marT="3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panose="020B0604020202020204" pitchFamily="34" charset="0"/>
                        </a:rPr>
                        <a:t>Административные штрафы, установленные главой 15 Кодекса Российской Федерации об административных правонарушениях, за административные правонарушения в области финансов, налогов и сборов, страхования, рынка ценных бумаг, добычи, производства, использования и обращения драгоценных металлов и драгоценных камней (за исключением штрафов, указанных в пункте 6 статьи 46 Бюджетного кодекса Российской Федерации), выявленные должностными лицами органов муниципального контроля</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46</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46</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100.29 </a:t>
                      </a:r>
                    </a:p>
                  </a:txBody>
                  <a:tcPr marL="3197" marR="3197" marT="31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5686">
                <a:tc>
                  <a:txBody>
                    <a:bodyPr/>
                    <a:lstStyle/>
                    <a:p>
                      <a:pPr algn="ctr" fontAlgn="ctr"/>
                      <a:r>
                        <a:rPr lang="ru-RU" sz="900" b="0" i="0" u="none" strike="noStrike">
                          <a:solidFill>
                            <a:srgbClr val="000000"/>
                          </a:solidFill>
                          <a:effectLst/>
                          <a:latin typeface="Arial" panose="020B0604020202020204" pitchFamily="34" charset="0"/>
                        </a:rPr>
                        <a:t>1 16 01 170 01 0000 140</a:t>
                      </a:r>
                    </a:p>
                  </a:txBody>
                  <a:tcPr marL="3197" marR="3197" marT="3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panose="020B0604020202020204" pitchFamily="34" charset="0"/>
                        </a:rPr>
                        <a:t>Административные штрафы, установленные главой 17 Кодекса Российской Федерации об административных правонарушениях, за административные правонарушения, посягающие на институты государственной власти</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0</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6</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0.00 </a:t>
                      </a:r>
                    </a:p>
                  </a:txBody>
                  <a:tcPr marL="3197" marR="3197" marT="31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3286">
                <a:tc>
                  <a:txBody>
                    <a:bodyPr/>
                    <a:lstStyle/>
                    <a:p>
                      <a:pPr algn="ctr" fontAlgn="ctr"/>
                      <a:r>
                        <a:rPr lang="ru-RU" sz="900" b="0" i="0" u="none" strike="noStrike">
                          <a:solidFill>
                            <a:srgbClr val="000000"/>
                          </a:solidFill>
                          <a:effectLst/>
                          <a:latin typeface="Arial" panose="020B0604020202020204" pitchFamily="34" charset="0"/>
                        </a:rPr>
                        <a:t>1 16 01 173 01 0000 140</a:t>
                      </a:r>
                    </a:p>
                  </a:txBody>
                  <a:tcPr marL="3197" marR="3197" marT="3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panose="020B0604020202020204" pitchFamily="34" charset="0"/>
                        </a:rPr>
                        <a:t>Административные штрафы, установленные главой 17 Кодекса Российской Федерации об административных правонарушениях, за административные правонарушения, посягающие на институты государственной власти, налагаемые мировыми судьями, комиссиями по делам несовершеннолетних и защите их прав</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0</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6</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0.00 </a:t>
                      </a:r>
                    </a:p>
                  </a:txBody>
                  <a:tcPr marL="3197" marR="3197" marT="31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5686">
                <a:tc>
                  <a:txBody>
                    <a:bodyPr/>
                    <a:lstStyle/>
                    <a:p>
                      <a:pPr algn="ctr" fontAlgn="ctr"/>
                      <a:r>
                        <a:rPr lang="ru-RU" sz="900" b="0" i="0" u="none" strike="noStrike">
                          <a:solidFill>
                            <a:srgbClr val="000000"/>
                          </a:solidFill>
                          <a:effectLst/>
                          <a:latin typeface="Arial" panose="020B0604020202020204" pitchFamily="34" charset="0"/>
                        </a:rPr>
                        <a:t>1 16 01 190 01 0000 140</a:t>
                      </a:r>
                    </a:p>
                  </a:txBody>
                  <a:tcPr marL="3197" marR="3197" marT="3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panose="020B0604020202020204" pitchFamily="34" charset="0"/>
                        </a:rPr>
                        <a:t>Административные штрафы, установленные главой 19 Кодекса Российской Федерации об административных правонарушениях, за административные правонарушения против порядка управления</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40</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44</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108.71 </a:t>
                      </a:r>
                    </a:p>
                  </a:txBody>
                  <a:tcPr marL="3197" marR="3197" marT="31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3286">
                <a:tc>
                  <a:txBody>
                    <a:bodyPr/>
                    <a:lstStyle/>
                    <a:p>
                      <a:pPr algn="ctr" fontAlgn="ctr"/>
                      <a:r>
                        <a:rPr lang="ru-RU" sz="900" b="0" i="0" u="none" strike="noStrike">
                          <a:solidFill>
                            <a:srgbClr val="000000"/>
                          </a:solidFill>
                          <a:effectLst/>
                          <a:latin typeface="Arial" panose="020B0604020202020204" pitchFamily="34" charset="0"/>
                        </a:rPr>
                        <a:t>1 16 01 193 01 0000 140</a:t>
                      </a:r>
                    </a:p>
                  </a:txBody>
                  <a:tcPr marL="3197" marR="3197" marT="3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Административные штрафы, установленные главой 19 Кодекса Российской Федерации об административных правонарушениях, за административные правонарушения против порядка управления, налагаемые мировыми судьями, комиссиями по делам несовершеннолетних и защите их прав</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dirty="0">
                          <a:solidFill>
                            <a:srgbClr val="000000"/>
                          </a:solidFill>
                          <a:effectLst/>
                          <a:latin typeface="Arial" panose="020B0604020202020204" pitchFamily="34" charset="0"/>
                        </a:rPr>
                        <a:t>40</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44</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108.77 </a:t>
                      </a:r>
                    </a:p>
                  </a:txBody>
                  <a:tcPr marL="3197" marR="3197" marT="31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3286">
                <a:tc>
                  <a:txBody>
                    <a:bodyPr/>
                    <a:lstStyle/>
                    <a:p>
                      <a:pPr algn="ctr" fontAlgn="ctr"/>
                      <a:r>
                        <a:rPr lang="ru-RU" sz="900" b="0" i="0" u="none" strike="noStrike">
                          <a:solidFill>
                            <a:srgbClr val="000000"/>
                          </a:solidFill>
                          <a:effectLst/>
                          <a:latin typeface="Arial" panose="020B0604020202020204" pitchFamily="34" charset="0"/>
                        </a:rPr>
                        <a:t>1 16 01 194 01 0000 140</a:t>
                      </a:r>
                    </a:p>
                  </a:txBody>
                  <a:tcPr marL="3197" marR="3197" marT="3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Административные штрафы, установленные главой 19 Кодекса Российской Федерации об административных правонарушениях, за административные правонарушения против порядка управления, выявленные должностными лицами органов муниципального контроля</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dirty="0">
                          <a:solidFill>
                            <a:srgbClr val="000000"/>
                          </a:solidFill>
                          <a:effectLst/>
                          <a:latin typeface="Arial" panose="020B0604020202020204" pitchFamily="34" charset="0"/>
                        </a:rPr>
                        <a:t>0</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0</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100.00 </a:t>
                      </a:r>
                    </a:p>
                  </a:txBody>
                  <a:tcPr marL="3197" marR="3197" marT="31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3286">
                <a:tc>
                  <a:txBody>
                    <a:bodyPr/>
                    <a:lstStyle/>
                    <a:p>
                      <a:pPr algn="ctr" fontAlgn="ctr"/>
                      <a:r>
                        <a:rPr lang="ru-RU" sz="900" b="0" i="0" u="none" strike="noStrike">
                          <a:solidFill>
                            <a:srgbClr val="000000"/>
                          </a:solidFill>
                          <a:effectLst/>
                          <a:latin typeface="Arial" panose="020B0604020202020204" pitchFamily="34" charset="0"/>
                        </a:rPr>
                        <a:t>1 16 01 200 01 0000 140</a:t>
                      </a:r>
                    </a:p>
                  </a:txBody>
                  <a:tcPr marL="3197" marR="3197" marT="3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Административные штрафы, установленные главой 20 Кодекса Российской Федерации об административных правонарушениях, за административные правонарушения, посягающие на общественный порядок и общественную безопасность</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dirty="0">
                          <a:solidFill>
                            <a:srgbClr val="000000"/>
                          </a:solidFill>
                          <a:effectLst/>
                          <a:latin typeface="Arial" panose="020B0604020202020204" pitchFamily="34" charset="0"/>
                        </a:rPr>
                        <a:t>230</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254</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110.28 </a:t>
                      </a:r>
                    </a:p>
                  </a:txBody>
                  <a:tcPr marL="3197" marR="3197" marT="31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886">
                <a:tc>
                  <a:txBody>
                    <a:bodyPr/>
                    <a:lstStyle/>
                    <a:p>
                      <a:pPr algn="ctr" fontAlgn="ctr"/>
                      <a:r>
                        <a:rPr lang="ru-RU" sz="900" b="0" i="0" u="none" strike="noStrike">
                          <a:solidFill>
                            <a:srgbClr val="000000"/>
                          </a:solidFill>
                          <a:effectLst/>
                          <a:latin typeface="Arial" panose="020B0604020202020204" pitchFamily="34" charset="0"/>
                        </a:rPr>
                        <a:t>1 16 01 203 01 0000 140</a:t>
                      </a:r>
                    </a:p>
                  </a:txBody>
                  <a:tcPr marL="3197" marR="3197" marT="3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Административные штрафы, установленные главой 20 Кодекса Российской Федерации об административных правонарушениях, за административные правонарушения, посягающие на общественный порядок и общественную безопасность, налагаемые мировыми судьями, комиссиями по делам несовершеннолетних и защите их прав</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dirty="0">
                          <a:solidFill>
                            <a:srgbClr val="000000"/>
                          </a:solidFill>
                          <a:effectLst/>
                          <a:latin typeface="Arial" panose="020B0604020202020204" pitchFamily="34" charset="0"/>
                        </a:rPr>
                        <a:t>230</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dirty="0">
                          <a:solidFill>
                            <a:srgbClr val="000000"/>
                          </a:solidFill>
                          <a:effectLst/>
                          <a:latin typeface="Arial" panose="020B0604020202020204" pitchFamily="34" charset="0"/>
                        </a:rPr>
                        <a:t>254</a:t>
                      </a:r>
                    </a:p>
                  </a:txBody>
                  <a:tcPr marL="3197" marR="3197" marT="31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dirty="0">
                          <a:solidFill>
                            <a:srgbClr val="000000"/>
                          </a:solidFill>
                          <a:effectLst/>
                          <a:latin typeface="Arial" panose="020B0604020202020204" pitchFamily="34" charset="0"/>
                        </a:rPr>
                        <a:t>110.28 </a:t>
                      </a:r>
                    </a:p>
                  </a:txBody>
                  <a:tcPr marL="3197" marR="3197" marT="31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302981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2400"/>
            <a:ext cx="10515600" cy="990600"/>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3808276823"/>
              </p:ext>
            </p:extLst>
          </p:nvPr>
        </p:nvGraphicFramePr>
        <p:xfrm>
          <a:off x="533400" y="1178560"/>
          <a:ext cx="11201400" cy="5450840"/>
        </p:xfrm>
        <a:graphic>
          <a:graphicData uri="http://schemas.openxmlformats.org/drawingml/2006/table">
            <a:tbl>
              <a:tblPr/>
              <a:tblGrid>
                <a:gridCol w="2583769"/>
                <a:gridCol w="4964889"/>
                <a:gridCol w="1241224"/>
                <a:gridCol w="1241224"/>
                <a:gridCol w="1170294"/>
              </a:tblGrid>
              <a:tr h="296572">
                <a:tc>
                  <a:txBody>
                    <a:bodyPr/>
                    <a:lstStyle/>
                    <a:p>
                      <a:pPr algn="ctr" fontAlgn="ctr"/>
                      <a:r>
                        <a:rPr lang="ru-RU" sz="1000" b="1" i="0" u="none" strike="noStrike">
                          <a:solidFill>
                            <a:srgbClr val="000000"/>
                          </a:solidFill>
                          <a:effectLst/>
                          <a:latin typeface="Arial" panose="020B0604020202020204" pitchFamily="34" charset="0"/>
                        </a:rPr>
                        <a:t>1 16 02 000 02 0000 140</a:t>
                      </a:r>
                    </a:p>
                  </a:txBody>
                  <a:tcPr marL="3889" marR="3889" marT="38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rgbClr val="000000"/>
                          </a:solidFill>
                          <a:effectLst/>
                          <a:latin typeface="Arial" panose="020B0604020202020204" pitchFamily="34" charset="0"/>
                        </a:rPr>
                        <a:t>Административные штрафы, установленные законами субъектов Российской Федерации об административных правонарушениях</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1,200</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1,299</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108.29 </a:t>
                      </a:r>
                    </a:p>
                  </a:txBody>
                  <a:tcPr marL="3889" marR="3889" marT="38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72">
                <a:tc>
                  <a:txBody>
                    <a:bodyPr/>
                    <a:lstStyle/>
                    <a:p>
                      <a:pPr algn="ctr" fontAlgn="ctr"/>
                      <a:r>
                        <a:rPr lang="ru-RU" sz="1000" b="0" i="0" u="none" strike="noStrike">
                          <a:solidFill>
                            <a:srgbClr val="000000"/>
                          </a:solidFill>
                          <a:effectLst/>
                          <a:latin typeface="Arial" panose="020B0604020202020204" pitchFamily="34" charset="0"/>
                        </a:rPr>
                        <a:t>1 16 02 020 02 0000 140</a:t>
                      </a:r>
                    </a:p>
                  </a:txBody>
                  <a:tcPr marL="3889" marR="3889" marT="38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Arial" panose="020B0604020202020204" pitchFamily="34" charset="0"/>
                        </a:rPr>
                        <a:t>Административные штрафы, установленные законами субъектов Российской Федерации об административных правонарушениях, за нарушение муниципальных правовых актов</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1,200</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1,299</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108.29 </a:t>
                      </a:r>
                    </a:p>
                  </a:txBody>
                  <a:tcPr marL="3889" marR="3889" marT="38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7064">
                <a:tc>
                  <a:txBody>
                    <a:bodyPr/>
                    <a:lstStyle/>
                    <a:p>
                      <a:pPr algn="ctr" fontAlgn="ctr"/>
                      <a:r>
                        <a:rPr lang="ru-RU" sz="1000" b="1" i="0" u="none" strike="noStrike">
                          <a:solidFill>
                            <a:srgbClr val="000000"/>
                          </a:solidFill>
                          <a:effectLst/>
                          <a:latin typeface="Arial" panose="020B0604020202020204" pitchFamily="34" charset="0"/>
                        </a:rPr>
                        <a:t>1 16 07 000 00 0000 140</a:t>
                      </a:r>
                    </a:p>
                  </a:txBody>
                  <a:tcPr marL="3889" marR="3889" marT="38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rgbClr val="000000"/>
                          </a:solidFill>
                          <a:effectLst/>
                          <a:latin typeface="Arial" panose="020B0604020202020204" pitchFamily="34" charset="0"/>
                        </a:rPr>
                        <a:t>Штрафы, неустойки, пени, уплаченные в соответствии с законом или договором в случае неисполнения или ненадлежащего исполнения обязательств перед государственным (муниципальным) органом, органом управления государственным внебюджетным фондом, казенным учреждением, Центральным банком Российской Федерации, иной организацией, действующей от имени Российской Федерации</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1,481</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18,404</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1,242.93 </a:t>
                      </a:r>
                    </a:p>
                  </a:txBody>
                  <a:tcPr marL="3889" marR="3889" marT="38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499">
                <a:tc>
                  <a:txBody>
                    <a:bodyPr/>
                    <a:lstStyle/>
                    <a:p>
                      <a:pPr algn="ctr" fontAlgn="ctr"/>
                      <a:r>
                        <a:rPr lang="ru-RU" sz="1000" b="0" i="0" u="none" strike="noStrike">
                          <a:solidFill>
                            <a:srgbClr val="000000"/>
                          </a:solidFill>
                          <a:effectLst/>
                          <a:latin typeface="Arial" panose="020B0604020202020204" pitchFamily="34" charset="0"/>
                        </a:rPr>
                        <a:t>1 16 07 010 00 0000 140</a:t>
                      </a:r>
                    </a:p>
                  </a:txBody>
                  <a:tcPr marL="3889" marR="3889" marT="38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Arial" panose="020B0604020202020204" pitchFamily="34" charset="0"/>
                        </a:rPr>
                        <a:t>Штрафы, неустойки, пени, уплаченные в случае просрочки исполнения поставщиком (подрядчиком, исполнителем) обязательств, предусмотренных государственным (муниципальным) контрактом</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1,198</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18,100</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1,510.85 </a:t>
                      </a:r>
                    </a:p>
                  </a:txBody>
                  <a:tcPr marL="3889" marR="3889" marT="38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427">
                <a:tc>
                  <a:txBody>
                    <a:bodyPr/>
                    <a:lstStyle/>
                    <a:p>
                      <a:pPr algn="ctr" fontAlgn="ctr"/>
                      <a:r>
                        <a:rPr lang="ru-RU" sz="1000" b="0" i="0" u="none" strike="noStrike">
                          <a:solidFill>
                            <a:srgbClr val="000000"/>
                          </a:solidFill>
                          <a:effectLst/>
                          <a:latin typeface="Arial" panose="020B0604020202020204" pitchFamily="34" charset="0"/>
                        </a:rPr>
                        <a:t>1 16 07 010 04 0000 140</a:t>
                      </a:r>
                    </a:p>
                  </a:txBody>
                  <a:tcPr marL="3889" marR="3889" marT="38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Arial" panose="020B0604020202020204" pitchFamily="34" charset="0"/>
                        </a:rPr>
                        <a:t>Штрафы, неустойки, пени, уплаченные в случае просрочки исполнения поставщиком (подрядчиком, исполнителем) обязательств, предусмотренных муниципальным контрактом, заключенным муниципальным органом, казенным учреждением городского округа</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1,198</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18,100</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1,510.85 </a:t>
                      </a:r>
                    </a:p>
                  </a:txBody>
                  <a:tcPr marL="3889" marR="3889" marT="38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8281">
                <a:tc>
                  <a:txBody>
                    <a:bodyPr/>
                    <a:lstStyle/>
                    <a:p>
                      <a:pPr algn="ctr" fontAlgn="ctr"/>
                      <a:r>
                        <a:rPr lang="ru-RU" sz="1000" b="0" i="0" u="none" strike="noStrike">
                          <a:solidFill>
                            <a:srgbClr val="000000"/>
                          </a:solidFill>
                          <a:effectLst/>
                          <a:latin typeface="Arial" panose="020B0604020202020204" pitchFamily="34" charset="0"/>
                        </a:rPr>
                        <a:t>1 16 07 090 00 0000 140</a:t>
                      </a:r>
                    </a:p>
                  </a:txBody>
                  <a:tcPr marL="3889" marR="3889" marT="38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государственным (муниципальным) органом, казенным учреждением, Центральным банком Российской Федерации, государственной корпорацией</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283</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304</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107.57 </a:t>
                      </a:r>
                    </a:p>
                  </a:txBody>
                  <a:tcPr marL="3889" marR="3889" marT="38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427">
                <a:tc>
                  <a:txBody>
                    <a:bodyPr/>
                    <a:lstStyle/>
                    <a:p>
                      <a:pPr algn="ctr" fontAlgn="ctr"/>
                      <a:r>
                        <a:rPr lang="ru-RU" sz="1000" b="0" i="0" u="none" strike="noStrike">
                          <a:solidFill>
                            <a:srgbClr val="000000"/>
                          </a:solidFill>
                          <a:effectLst/>
                          <a:latin typeface="Arial" panose="020B0604020202020204" pitchFamily="34" charset="0"/>
                        </a:rPr>
                        <a:t>1 16 07 090 04 0000 140</a:t>
                      </a:r>
                    </a:p>
                  </a:txBody>
                  <a:tcPr marL="3889" marR="3889" marT="38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283</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304</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107.57 </a:t>
                      </a:r>
                    </a:p>
                  </a:txBody>
                  <a:tcPr marL="3889" marR="3889" marT="38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717">
                <a:tc>
                  <a:txBody>
                    <a:bodyPr/>
                    <a:lstStyle/>
                    <a:p>
                      <a:pPr algn="ctr" fontAlgn="ctr"/>
                      <a:r>
                        <a:rPr lang="ru-RU" sz="1000" b="1" i="0" u="none" strike="noStrike">
                          <a:solidFill>
                            <a:srgbClr val="000000"/>
                          </a:solidFill>
                          <a:effectLst/>
                          <a:latin typeface="Arial" panose="020B0604020202020204" pitchFamily="34" charset="0"/>
                        </a:rPr>
                        <a:t>1 16 10 000 00 0000 140</a:t>
                      </a:r>
                    </a:p>
                  </a:txBody>
                  <a:tcPr marL="3889" marR="3889" marT="38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rgbClr val="000000"/>
                          </a:solidFill>
                          <a:effectLst/>
                          <a:latin typeface="Arial" panose="020B0604020202020204" pitchFamily="34" charset="0"/>
                        </a:rPr>
                        <a:t>Платежи в целях возмещения причиненного ущерба (убытков)</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237</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293</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123.77 </a:t>
                      </a:r>
                    </a:p>
                  </a:txBody>
                  <a:tcPr marL="3889" marR="3889" marT="38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8281">
                <a:tc>
                  <a:txBody>
                    <a:bodyPr/>
                    <a:lstStyle/>
                    <a:p>
                      <a:pPr algn="ctr" fontAlgn="ctr"/>
                      <a:r>
                        <a:rPr lang="ru-RU" sz="1000" b="0" i="0" u="none" strike="noStrike">
                          <a:solidFill>
                            <a:srgbClr val="000000"/>
                          </a:solidFill>
                          <a:effectLst/>
                          <a:latin typeface="Arial" panose="020B0604020202020204" pitchFamily="34" charset="0"/>
                        </a:rPr>
                        <a:t>1 16 10 030 04 0000 140</a:t>
                      </a:r>
                    </a:p>
                  </a:txBody>
                  <a:tcPr marL="3889" marR="3889" marT="38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Arial" panose="020B0604020202020204" pitchFamily="34" charset="0"/>
                        </a:rPr>
                        <a:t>Платежи по искам о возмещении ущерба, а также платежи, уплачиваемые при добровольном возмещении ущерба, причиненного муниципальному имуществу городского округа (за исключением имущества, закрепленного за муниципальными бюджетными (автономными) учреждениями, унитарными предприятиями)</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210</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263</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125.32 </a:t>
                      </a:r>
                    </a:p>
                  </a:txBody>
                  <a:tcPr marL="3889" marR="3889" marT="38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1439">
                <a:tc>
                  <a:txBody>
                    <a:bodyPr/>
                    <a:lstStyle/>
                    <a:p>
                      <a:pPr algn="ctr" fontAlgn="ctr"/>
                      <a:r>
                        <a:rPr lang="ru-RU" sz="1000" b="0" i="0" u="none" strike="noStrike">
                          <a:solidFill>
                            <a:srgbClr val="000000"/>
                          </a:solidFill>
                          <a:effectLst/>
                          <a:latin typeface="Arial" panose="020B0604020202020204" pitchFamily="34" charset="0"/>
                        </a:rPr>
                        <a:t>1 16 10 032 04 0000 140</a:t>
                      </a:r>
                    </a:p>
                  </a:txBody>
                  <a:tcPr marL="3889" marR="3889" marT="38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Arial" panose="020B0604020202020204" pitchFamily="34" charset="0"/>
                        </a:rPr>
                        <a:t>Прочее возмещение ущерба, причиненного муниципальному имуществу городского округа (за исключением имущества, закрепленного за муниципальными бюджетными (автономными) учреждениями, унитарными предприятиями)</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210</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263</a:t>
                      </a:r>
                    </a:p>
                  </a:txBody>
                  <a:tcPr marL="3889" marR="3889" marT="38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dirty="0">
                          <a:solidFill>
                            <a:srgbClr val="000000"/>
                          </a:solidFill>
                          <a:effectLst/>
                          <a:latin typeface="Arial" panose="020B0604020202020204" pitchFamily="34" charset="0"/>
                        </a:rPr>
                        <a:t>125.32 </a:t>
                      </a:r>
                    </a:p>
                  </a:txBody>
                  <a:tcPr marL="3889" marR="3889" marT="38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84504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2400"/>
            <a:ext cx="10515600" cy="1066799"/>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3238888579"/>
              </p:ext>
            </p:extLst>
          </p:nvPr>
        </p:nvGraphicFramePr>
        <p:xfrm>
          <a:off x="609600" y="1234439"/>
          <a:ext cx="11201399" cy="5394960"/>
        </p:xfrm>
        <a:graphic>
          <a:graphicData uri="http://schemas.openxmlformats.org/drawingml/2006/table">
            <a:tbl>
              <a:tblPr/>
              <a:tblGrid>
                <a:gridCol w="2583768"/>
                <a:gridCol w="4964891"/>
                <a:gridCol w="1241223"/>
                <a:gridCol w="1241223"/>
                <a:gridCol w="1170294"/>
              </a:tblGrid>
              <a:tr h="442367">
                <a:tc>
                  <a:txBody>
                    <a:bodyPr/>
                    <a:lstStyle/>
                    <a:p>
                      <a:pPr algn="ctr" fontAlgn="ctr"/>
                      <a:r>
                        <a:rPr lang="ru-RU" sz="1050" b="0" i="0" u="none" strike="noStrike">
                          <a:solidFill>
                            <a:srgbClr val="000000"/>
                          </a:solidFill>
                          <a:effectLst/>
                          <a:latin typeface="Arial" panose="020B0604020202020204" pitchFamily="34" charset="0"/>
                        </a:rPr>
                        <a:t>1 16 10 060 00 0000 140</a:t>
                      </a:r>
                    </a:p>
                  </a:txBody>
                  <a:tcPr marL="6205" marR="6205" marT="6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Платежи в целях возмещения убытков, причиненных уклонением от заключения муниципального контракта</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6205" marR="6205" marT="6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4871">
                <a:tc>
                  <a:txBody>
                    <a:bodyPr/>
                    <a:lstStyle/>
                    <a:p>
                      <a:pPr algn="ctr" fontAlgn="ctr"/>
                      <a:r>
                        <a:rPr lang="ru-RU" sz="1050" b="0" i="0" u="none" strike="noStrike">
                          <a:solidFill>
                            <a:srgbClr val="000000"/>
                          </a:solidFill>
                          <a:effectLst/>
                          <a:latin typeface="Arial" panose="020B0604020202020204" pitchFamily="34" charset="0"/>
                        </a:rPr>
                        <a:t>1 16 10 062 04 0000 140</a:t>
                      </a:r>
                    </a:p>
                  </a:txBody>
                  <a:tcPr marL="6205" marR="6205" marT="6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Платежи в целях возмещения убытков, причиненных уклонением от заключения с муниципальным органом городского округа (муниципальным казенным учреждением) муниципального контракта, финансируемого за счет средств муниципального дорожного фонда, а также иные денежные средства, подлежащие зачислению в бюджет городского округа за нарушение законодательства Российской Федерации о контрактной системе в сфере закупок товаров, работ, услуг для обеспечения государственных и муниципальных нужд</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6205" marR="6205" marT="6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618">
                <a:tc>
                  <a:txBody>
                    <a:bodyPr/>
                    <a:lstStyle/>
                    <a:p>
                      <a:pPr algn="ctr" fontAlgn="ctr"/>
                      <a:r>
                        <a:rPr lang="ru-RU" sz="1050" b="0" i="0" u="none" strike="noStrike">
                          <a:solidFill>
                            <a:srgbClr val="000000"/>
                          </a:solidFill>
                          <a:effectLst/>
                          <a:latin typeface="Arial" panose="020B0604020202020204" pitchFamily="34" charset="0"/>
                        </a:rPr>
                        <a:t>1 16 10 100 00 0000 140</a:t>
                      </a:r>
                    </a:p>
                  </a:txBody>
                  <a:tcPr marL="6205" marR="6205" marT="6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Денежные взыскания, налагаемые в возмещение ущерба, причиненного в результате незаконного или нецелевого использования бюджетных средств</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100.63 </a:t>
                      </a:r>
                    </a:p>
                  </a:txBody>
                  <a:tcPr marL="6205" marR="6205" marT="6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0868">
                <a:tc>
                  <a:txBody>
                    <a:bodyPr/>
                    <a:lstStyle/>
                    <a:p>
                      <a:pPr algn="ctr" fontAlgn="ctr"/>
                      <a:r>
                        <a:rPr lang="ru-RU" sz="1050" b="0" i="0" u="none" strike="noStrike">
                          <a:solidFill>
                            <a:srgbClr val="000000"/>
                          </a:solidFill>
                          <a:effectLst/>
                          <a:latin typeface="Arial" panose="020B0604020202020204" pitchFamily="34" charset="0"/>
                        </a:rPr>
                        <a:t>1 16 10 100 04 0000 140</a:t>
                      </a:r>
                    </a:p>
                  </a:txBody>
                  <a:tcPr marL="6205" marR="6205" marT="6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Денежные взыскания, налагаемые в возмещение ущерба, причиненного в результате незаконного или нецелевого использования бюджетных средств (в части бюджетов городских округов)</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100.63 </a:t>
                      </a:r>
                    </a:p>
                  </a:txBody>
                  <a:tcPr marL="6205" marR="6205" marT="6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5118">
                <a:tc>
                  <a:txBody>
                    <a:bodyPr/>
                    <a:lstStyle/>
                    <a:p>
                      <a:pPr algn="ctr" fontAlgn="ctr"/>
                      <a:r>
                        <a:rPr lang="ru-RU" sz="1050" b="0" i="0" u="none" strike="noStrike">
                          <a:solidFill>
                            <a:srgbClr val="000000"/>
                          </a:solidFill>
                          <a:effectLst/>
                          <a:latin typeface="Arial" panose="020B0604020202020204" pitchFamily="34" charset="0"/>
                        </a:rPr>
                        <a:t>1 16 10 120 00 0000 140</a:t>
                      </a:r>
                    </a:p>
                  </a:txBody>
                  <a:tcPr marL="6205" marR="6205" marT="6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денежных взысканий (штрафов), поступающие в счет погашения задолженности, образовавшейся до 1 января 2020 года, подлежащие зачислению в бюджеты бюджетной системы Российской Федерации по нормативам, действовавшим в 2019 году</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119.07 </a:t>
                      </a:r>
                    </a:p>
                  </a:txBody>
                  <a:tcPr marL="6205" marR="6205" marT="6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5118">
                <a:tc>
                  <a:txBody>
                    <a:bodyPr/>
                    <a:lstStyle/>
                    <a:p>
                      <a:pPr algn="ctr" fontAlgn="ctr"/>
                      <a:r>
                        <a:rPr lang="ru-RU" sz="1050" b="0" i="0" u="none" strike="noStrike">
                          <a:solidFill>
                            <a:srgbClr val="000000"/>
                          </a:solidFill>
                          <a:effectLst/>
                          <a:latin typeface="Arial" panose="020B0604020202020204" pitchFamily="34" charset="0"/>
                        </a:rPr>
                        <a:t>1 16 10 123 01 0000 140</a:t>
                      </a:r>
                    </a:p>
                  </a:txBody>
                  <a:tcPr marL="6205" marR="6205" marT="6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денежных взысканий (штрафов), поступающие в счет погашения задолженности, образовавшейся до 1 января 2020 года, подлежащие зачислению в бюджет муниципального образования по нормативам, действовавшим в 2019 году</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4</a:t>
                      </a:r>
                    </a:p>
                  </a:txBody>
                  <a:tcPr marL="6205" marR="6205" marT="6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119.07 </a:t>
                      </a:r>
                    </a:p>
                  </a:txBody>
                  <a:tcPr marL="6205" marR="6205" marT="6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519916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3760" y="152400"/>
            <a:ext cx="10515600" cy="854075"/>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1807997386"/>
              </p:ext>
            </p:extLst>
          </p:nvPr>
        </p:nvGraphicFramePr>
        <p:xfrm>
          <a:off x="533400" y="1042036"/>
          <a:ext cx="11201400" cy="5587365"/>
        </p:xfrm>
        <a:graphic>
          <a:graphicData uri="http://schemas.openxmlformats.org/drawingml/2006/table">
            <a:tbl>
              <a:tblPr/>
              <a:tblGrid>
                <a:gridCol w="2583769"/>
                <a:gridCol w="4964891"/>
                <a:gridCol w="1241222"/>
                <a:gridCol w="1241222"/>
                <a:gridCol w="1170296"/>
              </a:tblGrid>
              <a:tr h="334034">
                <a:tc>
                  <a:txBody>
                    <a:bodyPr/>
                    <a:lstStyle/>
                    <a:p>
                      <a:pPr algn="ctr" fontAlgn="ctr"/>
                      <a:r>
                        <a:rPr lang="ru-RU" sz="1050" b="1" i="0" u="none" strike="noStrike">
                          <a:solidFill>
                            <a:srgbClr val="000000"/>
                          </a:solidFill>
                          <a:effectLst/>
                          <a:latin typeface="Arial" panose="020B0604020202020204" pitchFamily="34" charset="0"/>
                        </a:rPr>
                        <a:t>1 16 11 000 01 0000 140</a:t>
                      </a:r>
                    </a:p>
                  </a:txBody>
                  <a:tcPr marL="6387" marR="6387" marT="63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Платежи, уплачиваемые в целях возмещения вреда</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3</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6</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209.17 </a:t>
                      </a:r>
                    </a:p>
                  </a:txBody>
                  <a:tcPr marL="6387" marR="6387" marT="63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2815">
                <a:tc>
                  <a:txBody>
                    <a:bodyPr/>
                    <a:lstStyle/>
                    <a:p>
                      <a:pPr algn="ctr" fontAlgn="ctr"/>
                      <a:r>
                        <a:rPr lang="ru-RU" sz="1050" b="0" i="0" u="none" strike="noStrike">
                          <a:solidFill>
                            <a:srgbClr val="000000"/>
                          </a:solidFill>
                          <a:effectLst/>
                          <a:latin typeface="Arial" panose="020B0604020202020204" pitchFamily="34" charset="0"/>
                        </a:rPr>
                        <a:t>1 16 11 050 01 0000 140</a:t>
                      </a:r>
                    </a:p>
                  </a:txBody>
                  <a:tcPr marL="6387" marR="6387" marT="63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Платежи по искам о возмещении вреда, причиненного окружающей среде, а также платежи, уплачиваемые при добровольном возмещении вреда, причиненного окружающей среде (за исключением вреда, причиненного окружающей среде на особо охраняемых природных территориях, вреда, причиненного водным объектам, атмосферному воздуху, почвам, недрам, объектам животного мира, занесенным в Красную книгу Российской Федерации, а также иным объектам животного мира, не относящимся к объектам охоты и рыболовства и среде их обитания), подлежащие зачислению в бюджет муниципального образования</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6</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209.17 </a:t>
                      </a:r>
                    </a:p>
                  </a:txBody>
                  <a:tcPr marL="6387" marR="6387" marT="63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8702">
                <a:tc>
                  <a:txBody>
                    <a:bodyPr/>
                    <a:lstStyle/>
                    <a:p>
                      <a:pPr algn="ctr" fontAlgn="ctr"/>
                      <a:r>
                        <a:rPr lang="ru-RU" sz="1050" b="1" i="0" u="none" strike="noStrike">
                          <a:solidFill>
                            <a:srgbClr val="000000"/>
                          </a:solidFill>
                          <a:effectLst/>
                          <a:latin typeface="Arial" panose="020B0604020202020204" pitchFamily="34" charset="0"/>
                        </a:rPr>
                        <a:t>1 16 18 000 02 0000 140</a:t>
                      </a:r>
                    </a:p>
                  </a:txBody>
                  <a:tcPr marL="6387" marR="6387" marT="63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Доходы от сумм пеней, предусмотренных законодательством Российской Федерации о налогах и сборах, подлежащие зачислению в бюджеты субъектов Российской Федерации по нормативу, установленному Бюджетным кодексом Российской Федерации, распределяемые Федеральным казначейством между бюджетами субъектов Российской Федерации в соответствии с федеральным законом о федеральном бюджете</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8,400</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8,973</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106.83 </a:t>
                      </a:r>
                    </a:p>
                  </a:txBody>
                  <a:tcPr marL="6387" marR="6387" marT="63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582">
                <a:tc>
                  <a:txBody>
                    <a:bodyPr/>
                    <a:lstStyle/>
                    <a:p>
                      <a:pPr algn="ctr" fontAlgn="ctr"/>
                      <a:r>
                        <a:rPr lang="ru-RU" sz="1050" b="1" i="0" u="none" strike="noStrike">
                          <a:solidFill>
                            <a:srgbClr val="000000"/>
                          </a:solidFill>
                          <a:effectLst/>
                          <a:latin typeface="Arial" panose="020B0604020202020204" pitchFamily="34" charset="0"/>
                        </a:rPr>
                        <a:t>1 17 00 000 00 0000 000</a:t>
                      </a:r>
                    </a:p>
                  </a:txBody>
                  <a:tcPr marL="6387" marR="6387" marT="63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ПРОЧИЕ НЕНАЛОГОВЫЕ ДОХОДЫ</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150</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142</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94.46 </a:t>
                      </a:r>
                    </a:p>
                  </a:txBody>
                  <a:tcPr marL="6387" marR="6387" marT="63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582">
                <a:tc>
                  <a:txBody>
                    <a:bodyPr/>
                    <a:lstStyle/>
                    <a:p>
                      <a:pPr algn="ctr" fontAlgn="ctr"/>
                      <a:r>
                        <a:rPr lang="ru-RU" sz="1050" b="1" i="0" u="none" strike="noStrike">
                          <a:solidFill>
                            <a:srgbClr val="000000"/>
                          </a:solidFill>
                          <a:effectLst/>
                          <a:latin typeface="Arial" panose="020B0604020202020204" pitchFamily="34" charset="0"/>
                        </a:rPr>
                        <a:t>1 17 01 000 00 0000 180</a:t>
                      </a:r>
                    </a:p>
                  </a:txBody>
                  <a:tcPr marL="6387" marR="6387" marT="63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Невыясненные поступления</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0</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-3</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0.00 </a:t>
                      </a:r>
                    </a:p>
                  </a:txBody>
                  <a:tcPr marL="6387" marR="6387" marT="63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034">
                <a:tc>
                  <a:txBody>
                    <a:bodyPr/>
                    <a:lstStyle/>
                    <a:p>
                      <a:pPr algn="ctr" fontAlgn="ctr"/>
                      <a:r>
                        <a:rPr lang="ru-RU" sz="1050" b="0" i="0" u="none" strike="noStrike">
                          <a:solidFill>
                            <a:srgbClr val="000000"/>
                          </a:solidFill>
                          <a:effectLst/>
                          <a:latin typeface="Arial" panose="020B0604020202020204" pitchFamily="34" charset="0"/>
                        </a:rPr>
                        <a:t>1 17 01 040 04 0000 180</a:t>
                      </a:r>
                    </a:p>
                  </a:txBody>
                  <a:tcPr marL="6387" marR="6387" marT="63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Невыясненные поступления, зачисляемые в бюджеты городских округов</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0.00 </a:t>
                      </a:r>
                    </a:p>
                  </a:txBody>
                  <a:tcPr marL="6387" marR="6387" marT="63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582">
                <a:tc>
                  <a:txBody>
                    <a:bodyPr/>
                    <a:lstStyle/>
                    <a:p>
                      <a:pPr algn="ctr" fontAlgn="ctr"/>
                      <a:r>
                        <a:rPr lang="ru-RU" sz="1050" b="1" i="0" u="none" strike="noStrike">
                          <a:solidFill>
                            <a:srgbClr val="000000"/>
                          </a:solidFill>
                          <a:effectLst/>
                          <a:latin typeface="Arial" panose="020B0604020202020204" pitchFamily="34" charset="0"/>
                        </a:rPr>
                        <a:t>1 17 05 000 00 0000 180</a:t>
                      </a:r>
                    </a:p>
                  </a:txBody>
                  <a:tcPr marL="6387" marR="6387" marT="63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Прочие неналоговые доходы</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150</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144</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96.28 </a:t>
                      </a:r>
                    </a:p>
                  </a:txBody>
                  <a:tcPr marL="6387" marR="6387" marT="63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034">
                <a:tc>
                  <a:txBody>
                    <a:bodyPr/>
                    <a:lstStyle/>
                    <a:p>
                      <a:pPr algn="ctr" fontAlgn="ctr"/>
                      <a:r>
                        <a:rPr lang="ru-RU" sz="1050" b="0" i="0" u="none" strike="noStrike">
                          <a:solidFill>
                            <a:srgbClr val="000000"/>
                          </a:solidFill>
                          <a:effectLst/>
                          <a:latin typeface="Arial" panose="020B0604020202020204" pitchFamily="34" charset="0"/>
                        </a:rPr>
                        <a:t>1 17 05 040 04 0000 180</a:t>
                      </a:r>
                    </a:p>
                  </a:txBody>
                  <a:tcPr marL="6387" marR="6387" marT="63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неналоговые доходы бюджетов городских округов</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150</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144</a:t>
                      </a:r>
                    </a:p>
                  </a:txBody>
                  <a:tcPr marL="6387" marR="6387" marT="6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96.28 </a:t>
                      </a:r>
                    </a:p>
                  </a:txBody>
                  <a:tcPr marL="6387" marR="6387" marT="63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532566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8040" y="15240"/>
            <a:ext cx="10515600" cy="975360"/>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4151567310"/>
              </p:ext>
            </p:extLst>
          </p:nvPr>
        </p:nvGraphicFramePr>
        <p:xfrm>
          <a:off x="381000" y="1000760"/>
          <a:ext cx="11429999" cy="5628640"/>
        </p:xfrm>
        <a:graphic>
          <a:graphicData uri="http://schemas.openxmlformats.org/drawingml/2006/table">
            <a:tbl>
              <a:tblPr/>
              <a:tblGrid>
                <a:gridCol w="2636499"/>
                <a:gridCol w="5066214"/>
                <a:gridCol w="1266554"/>
                <a:gridCol w="1266554"/>
                <a:gridCol w="1194178"/>
              </a:tblGrid>
              <a:tr h="223359">
                <a:tc>
                  <a:txBody>
                    <a:bodyPr/>
                    <a:lstStyle/>
                    <a:p>
                      <a:pPr algn="ctr" fontAlgn="ctr"/>
                      <a:r>
                        <a:rPr lang="ru-RU" sz="1050" b="1" i="0" u="none" strike="noStrike">
                          <a:solidFill>
                            <a:srgbClr val="000000"/>
                          </a:solidFill>
                          <a:effectLst/>
                          <a:latin typeface="Arial" panose="020B0604020202020204" pitchFamily="34" charset="0"/>
                        </a:rPr>
                        <a:t>2 00 00 000 00 0000 000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БЕЗВОЗМЕЗДНЫЕ ПОСТУПЛЕНИЯ</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3,496,528</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3,440,918</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98.41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3725">
                <a:tc>
                  <a:txBody>
                    <a:bodyPr/>
                    <a:lstStyle/>
                    <a:p>
                      <a:pPr algn="ctr" fontAlgn="ctr"/>
                      <a:r>
                        <a:rPr lang="ru-RU" sz="1050" b="1" i="0" u="none" strike="noStrike">
                          <a:solidFill>
                            <a:srgbClr val="000000"/>
                          </a:solidFill>
                          <a:effectLst/>
                          <a:latin typeface="Arial" panose="020B0604020202020204" pitchFamily="34" charset="0"/>
                        </a:rPr>
                        <a:t>2 02 00 000 00 0000 000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БЕЗВОЗМЕЗДНЫЕ ПОСТУПЛЕНИЯ ОТ ДРУГИХ БЮДЖЕТОВ БЮДЖЕТНОЙ СИСТЕМЫ РОССИЙСКОЙ ФЕДЕРАЦИИ</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3,556,762</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3,501,152</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98.44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206">
                <a:tc>
                  <a:txBody>
                    <a:bodyPr/>
                    <a:lstStyle/>
                    <a:p>
                      <a:pPr algn="ctr" fontAlgn="ctr"/>
                      <a:r>
                        <a:rPr lang="ru-RU" sz="1050" b="1" i="0" u="none" strike="noStrike">
                          <a:solidFill>
                            <a:srgbClr val="000000"/>
                          </a:solidFill>
                          <a:effectLst/>
                          <a:latin typeface="Arial" panose="020B0604020202020204" pitchFamily="34" charset="0"/>
                        </a:rPr>
                        <a:t>2 02 10 000 00 0000 150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Дотации бюджетам бюджетной системы Российской Федерации</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1,045,244</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1,045,244</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100.00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206">
                <a:tc>
                  <a:txBody>
                    <a:bodyPr/>
                    <a:lstStyle/>
                    <a:p>
                      <a:pPr algn="ctr" fontAlgn="ctr"/>
                      <a:r>
                        <a:rPr lang="ru-RU" sz="1050" b="0" i="0" u="none" strike="noStrike">
                          <a:solidFill>
                            <a:srgbClr val="000000"/>
                          </a:solidFill>
                          <a:effectLst/>
                          <a:latin typeface="Arial" panose="020B0604020202020204" pitchFamily="34" charset="0"/>
                        </a:rPr>
                        <a:t>2 02 15 001 00 0000 150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Дотации на выравнивание бюджетной обеспеченности</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962,330</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962,330</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3725">
                <a:tc>
                  <a:txBody>
                    <a:bodyPr/>
                    <a:lstStyle/>
                    <a:p>
                      <a:pPr algn="ctr" fontAlgn="ctr"/>
                      <a:r>
                        <a:rPr lang="ru-RU" sz="1050" b="0" i="0" u="none" strike="noStrike">
                          <a:solidFill>
                            <a:srgbClr val="000000"/>
                          </a:solidFill>
                          <a:effectLst/>
                          <a:latin typeface="Arial" panose="020B0604020202020204" pitchFamily="34" charset="0"/>
                        </a:rPr>
                        <a:t>2 02 15 001 04 0000 150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Дотации бюджетам городских округов на выравнивание бюджетной обеспеченности из бюджета субъекта Российской Федерации</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962,330</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962,330</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359">
                <a:tc>
                  <a:txBody>
                    <a:bodyPr/>
                    <a:lstStyle/>
                    <a:p>
                      <a:pPr algn="ctr" fontAlgn="ctr"/>
                      <a:r>
                        <a:rPr lang="ru-RU" sz="1050" b="0" i="0" u="none" strike="noStrike">
                          <a:solidFill>
                            <a:srgbClr val="000000"/>
                          </a:solidFill>
                          <a:effectLst/>
                          <a:latin typeface="Arial" panose="020B0604020202020204" pitchFamily="34" charset="0"/>
                        </a:rPr>
                        <a:t>2 02 19 999 00 0000 150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дотации</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82,914</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82,914</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359">
                <a:tc>
                  <a:txBody>
                    <a:bodyPr/>
                    <a:lstStyle/>
                    <a:p>
                      <a:pPr algn="ctr" fontAlgn="ctr"/>
                      <a:r>
                        <a:rPr lang="ru-RU" sz="1050" b="0" i="0" u="none" strike="noStrike">
                          <a:solidFill>
                            <a:srgbClr val="000000"/>
                          </a:solidFill>
                          <a:effectLst/>
                          <a:latin typeface="Arial" panose="020B0604020202020204" pitchFamily="34" charset="0"/>
                        </a:rPr>
                        <a:t>2 02 19 999 04 0000 150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дотации бюджетам городских округов</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82,914</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82,914</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3725">
                <a:tc>
                  <a:txBody>
                    <a:bodyPr/>
                    <a:lstStyle/>
                    <a:p>
                      <a:pPr algn="ctr" fontAlgn="ctr"/>
                      <a:r>
                        <a:rPr lang="ru-RU" sz="1050" b="1" i="0" u="none" strike="noStrike">
                          <a:solidFill>
                            <a:srgbClr val="000000"/>
                          </a:solidFill>
                          <a:effectLst/>
                          <a:latin typeface="Arial" panose="020B0604020202020204" pitchFamily="34" charset="0"/>
                        </a:rPr>
                        <a:t>2 02 20 000 00 0000 150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Субсидии бюджетам бюджетной системы Российской Федерации (межбюджетные субсидии)</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1,679,574</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1,625,608</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96.79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3725">
                <a:tc>
                  <a:txBody>
                    <a:bodyPr/>
                    <a:lstStyle/>
                    <a:p>
                      <a:pPr algn="ctr" fontAlgn="ctr"/>
                      <a:r>
                        <a:rPr lang="ru-RU" sz="1050" b="0" i="0" u="none" strike="noStrike">
                          <a:solidFill>
                            <a:srgbClr val="000000"/>
                          </a:solidFill>
                          <a:effectLst/>
                          <a:latin typeface="Arial" panose="020B0604020202020204" pitchFamily="34" charset="0"/>
                        </a:rPr>
                        <a:t>2 02 20 077 00 0000 150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на софинансирование капитальных вложений в объекты муниципальной собственности</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386,821</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386,821</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3725">
                <a:tc>
                  <a:txBody>
                    <a:bodyPr/>
                    <a:lstStyle/>
                    <a:p>
                      <a:pPr algn="ctr" fontAlgn="ctr"/>
                      <a:r>
                        <a:rPr lang="ru-RU" sz="1050" b="0" i="0" u="none" strike="noStrike">
                          <a:solidFill>
                            <a:srgbClr val="000000"/>
                          </a:solidFill>
                          <a:effectLst/>
                          <a:latin typeface="Arial" panose="020B0604020202020204" pitchFamily="34" charset="0"/>
                        </a:rPr>
                        <a:t>2 02 20 077 04 0000 150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городских округов на софинансирование капитальных вложений в объекты муниципальной собственности</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386,821</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386,821</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8763">
                <a:tc>
                  <a:txBody>
                    <a:bodyPr/>
                    <a:lstStyle/>
                    <a:p>
                      <a:pPr algn="ctr" fontAlgn="ctr"/>
                      <a:r>
                        <a:rPr lang="ru-RU" sz="1050" b="0" i="0" u="none" strike="noStrike">
                          <a:solidFill>
                            <a:srgbClr val="000000"/>
                          </a:solidFill>
                          <a:effectLst/>
                          <a:latin typeface="Arial" panose="020B0604020202020204" pitchFamily="34" charset="0"/>
                        </a:rPr>
                        <a:t>2 02 25 304 00 0000 150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15,427</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14,777</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95.78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8763">
                <a:tc>
                  <a:txBody>
                    <a:bodyPr/>
                    <a:lstStyle/>
                    <a:p>
                      <a:pPr algn="ctr" fontAlgn="ctr"/>
                      <a:r>
                        <a:rPr lang="ru-RU" sz="1050" b="0" i="0" u="none" strike="noStrike">
                          <a:solidFill>
                            <a:srgbClr val="000000"/>
                          </a:solidFill>
                          <a:effectLst/>
                          <a:latin typeface="Arial" panose="020B0604020202020204" pitchFamily="34" charset="0"/>
                        </a:rPr>
                        <a:t>2 02 25 304 04 0000 150</a:t>
                      </a:r>
                    </a:p>
                  </a:txBody>
                  <a:tcPr marL="6907" marR="6907" marT="69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городских округов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15,427</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14,777</a:t>
                      </a:r>
                    </a:p>
                  </a:txBody>
                  <a:tcPr marL="6907" marR="6907" marT="69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95.78 </a:t>
                      </a:r>
                    </a:p>
                  </a:txBody>
                  <a:tcPr marL="6907" marR="6907" marT="69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71432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10515600" cy="854075"/>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3739002322"/>
              </p:ext>
            </p:extLst>
          </p:nvPr>
        </p:nvGraphicFramePr>
        <p:xfrm>
          <a:off x="304800" y="914400"/>
          <a:ext cx="11506201" cy="5638800"/>
        </p:xfrm>
        <a:graphic>
          <a:graphicData uri="http://schemas.openxmlformats.org/drawingml/2006/table">
            <a:tbl>
              <a:tblPr/>
              <a:tblGrid>
                <a:gridCol w="2654076"/>
                <a:gridCol w="5099990"/>
                <a:gridCol w="1274998"/>
                <a:gridCol w="1274998"/>
                <a:gridCol w="1202139"/>
              </a:tblGrid>
              <a:tr h="638922">
                <a:tc>
                  <a:txBody>
                    <a:bodyPr/>
                    <a:lstStyle/>
                    <a:p>
                      <a:pPr algn="ctr" fontAlgn="ctr"/>
                      <a:r>
                        <a:rPr lang="ru-RU" sz="1050" b="0" i="0" u="none" strike="noStrike">
                          <a:solidFill>
                            <a:srgbClr val="000000"/>
                          </a:solidFill>
                          <a:effectLst/>
                          <a:latin typeface="Arial" panose="020B0604020202020204" pitchFamily="34" charset="0"/>
                        </a:rPr>
                        <a:t>2 02 25 424 00 0000 150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на создание комфортной городской среды в малых городах и исторических поселениях - победителях Всероссийского конкурса лучших проектов создания комфортной городской среды</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253,939</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253,939</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1996">
                <a:tc>
                  <a:txBody>
                    <a:bodyPr/>
                    <a:lstStyle/>
                    <a:p>
                      <a:pPr algn="ctr" fontAlgn="ctr"/>
                      <a:r>
                        <a:rPr lang="ru-RU" sz="1050" b="0" i="0" u="none" strike="noStrike">
                          <a:solidFill>
                            <a:srgbClr val="000000"/>
                          </a:solidFill>
                          <a:effectLst/>
                          <a:latin typeface="Arial" panose="020B0604020202020204" pitchFamily="34" charset="0"/>
                        </a:rPr>
                        <a:t>2 02 25 424 04 0000 150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городских округов на создание комфортной городской среды в малых городах и исторических поселениях - победителях Всероссийского конкурса лучших проектов создания комфортной городской среды</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253,939</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253,939</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361">
                <a:tc>
                  <a:txBody>
                    <a:bodyPr/>
                    <a:lstStyle/>
                    <a:p>
                      <a:pPr algn="ctr" fontAlgn="ctr"/>
                      <a:r>
                        <a:rPr lang="ru-RU" sz="1050" b="0" i="0" u="none" strike="noStrike">
                          <a:solidFill>
                            <a:srgbClr val="000000"/>
                          </a:solidFill>
                          <a:effectLst/>
                          <a:latin typeface="Arial" panose="020B0604020202020204" pitchFamily="34" charset="0"/>
                        </a:rPr>
                        <a:t>2 02 25 497 00 0000 150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на реализацию мероприятий по обеспечению жильем молодых семей</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9,247</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9,247</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361">
                <a:tc>
                  <a:txBody>
                    <a:bodyPr/>
                    <a:lstStyle/>
                    <a:p>
                      <a:pPr algn="ctr" fontAlgn="ctr"/>
                      <a:r>
                        <a:rPr lang="ru-RU" sz="1050" b="0" i="0" u="none" strike="noStrike">
                          <a:solidFill>
                            <a:srgbClr val="000000"/>
                          </a:solidFill>
                          <a:effectLst/>
                          <a:latin typeface="Arial" panose="020B0604020202020204" pitchFamily="34" charset="0"/>
                        </a:rPr>
                        <a:t>2 02 25 497 04 0000 150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городских округов на реализацию мероприятий по обеспечению жильем молодых семей</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9,247</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9,247</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614">
                <a:tc>
                  <a:txBody>
                    <a:bodyPr/>
                    <a:lstStyle/>
                    <a:p>
                      <a:pPr algn="ctr" fontAlgn="ctr"/>
                      <a:r>
                        <a:rPr lang="ru-RU" sz="1050" b="0" i="0" u="none" strike="noStrike">
                          <a:solidFill>
                            <a:srgbClr val="000000"/>
                          </a:solidFill>
                          <a:effectLst/>
                          <a:latin typeface="Arial" panose="020B0604020202020204" pitchFamily="34" charset="0"/>
                        </a:rPr>
                        <a:t>2 02 25 519 00 0000 150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на поддержку отрасли культуры</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193</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193</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614">
                <a:tc>
                  <a:txBody>
                    <a:bodyPr/>
                    <a:lstStyle/>
                    <a:p>
                      <a:pPr algn="ctr" fontAlgn="ctr"/>
                      <a:r>
                        <a:rPr lang="ru-RU" sz="1050" b="0" i="0" u="none" strike="noStrike">
                          <a:solidFill>
                            <a:srgbClr val="000000"/>
                          </a:solidFill>
                          <a:effectLst/>
                          <a:latin typeface="Arial" panose="020B0604020202020204" pitchFamily="34" charset="0"/>
                        </a:rPr>
                        <a:t>2 02 25 519 04 0000 150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городских округов на поддержку отрасли культуры</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193</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193</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361">
                <a:tc>
                  <a:txBody>
                    <a:bodyPr/>
                    <a:lstStyle/>
                    <a:p>
                      <a:pPr algn="ctr" fontAlgn="ctr"/>
                      <a:r>
                        <a:rPr lang="ru-RU" sz="1050" b="0" i="0" u="none" strike="noStrike">
                          <a:solidFill>
                            <a:srgbClr val="000000"/>
                          </a:solidFill>
                          <a:effectLst/>
                          <a:latin typeface="Arial" panose="020B0604020202020204" pitchFamily="34" charset="0"/>
                        </a:rPr>
                        <a:t>2 02 25 555 00 0000 150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на реализацию программ формирования современной городской среды</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394,770</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358,968</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90.93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361">
                <a:tc>
                  <a:txBody>
                    <a:bodyPr/>
                    <a:lstStyle/>
                    <a:p>
                      <a:pPr algn="ctr" fontAlgn="ctr"/>
                      <a:r>
                        <a:rPr lang="ru-RU" sz="1050" b="0" i="0" u="none" strike="noStrike">
                          <a:solidFill>
                            <a:srgbClr val="000000"/>
                          </a:solidFill>
                          <a:effectLst/>
                          <a:latin typeface="Arial" panose="020B0604020202020204" pitchFamily="34" charset="0"/>
                        </a:rPr>
                        <a:t>2 02 25 555 04 0000 150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городских округов на реализацию программ формирования современной городской среды</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394,770</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358,968</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90.93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1996">
                <a:tc>
                  <a:txBody>
                    <a:bodyPr/>
                    <a:lstStyle/>
                    <a:p>
                      <a:pPr algn="ctr" fontAlgn="ctr"/>
                      <a:r>
                        <a:rPr lang="ru-RU" sz="1050" b="0" i="0" u="none" strike="noStrike">
                          <a:solidFill>
                            <a:srgbClr val="000000"/>
                          </a:solidFill>
                          <a:effectLst/>
                          <a:latin typeface="Arial" panose="020B0604020202020204" pitchFamily="34" charset="0"/>
                        </a:rPr>
                        <a:t>2 02 25 786 00 0000 150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на обеспечение оснащения государственных и муниципальных общеобразовательных организаций, в том числе структурных подразделений указанных организаций, государственными символами Российской Федерации</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273</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273</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99.94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1128">
                <a:tc>
                  <a:txBody>
                    <a:bodyPr/>
                    <a:lstStyle/>
                    <a:p>
                      <a:pPr algn="ctr" fontAlgn="ctr"/>
                      <a:r>
                        <a:rPr lang="ru-RU" sz="1050" b="0" i="0" u="none" strike="noStrike">
                          <a:solidFill>
                            <a:srgbClr val="000000"/>
                          </a:solidFill>
                          <a:effectLst/>
                          <a:latin typeface="Arial" panose="020B0604020202020204" pitchFamily="34" charset="0"/>
                        </a:rPr>
                        <a:t>2 02 25 786 04 0000 150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Субсидии бюджетам городских округов на обеспечение оснащения государственных и муниципальных общеобразовательных организаций, в том числе структурных подразделений указанных организаций, государственными символами Российской Федерации</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273</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273</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99.94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043">
                <a:tc>
                  <a:txBody>
                    <a:bodyPr/>
                    <a:lstStyle/>
                    <a:p>
                      <a:pPr algn="ctr" fontAlgn="ctr"/>
                      <a:r>
                        <a:rPr lang="ru-RU" sz="1050" b="0" i="0" u="none" strike="noStrike">
                          <a:solidFill>
                            <a:srgbClr val="000000"/>
                          </a:solidFill>
                          <a:effectLst/>
                          <a:latin typeface="Arial" panose="020B0604020202020204" pitchFamily="34" charset="0"/>
                        </a:rPr>
                        <a:t>2 02 29 999 00 0000 150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субсидии</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618,903</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601,390</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97.17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043">
                <a:tc>
                  <a:txBody>
                    <a:bodyPr/>
                    <a:lstStyle/>
                    <a:p>
                      <a:pPr algn="ctr" fontAlgn="ctr"/>
                      <a:r>
                        <a:rPr lang="ru-RU" sz="1050" b="0" i="0" u="none" strike="noStrike">
                          <a:solidFill>
                            <a:srgbClr val="000000"/>
                          </a:solidFill>
                          <a:effectLst/>
                          <a:latin typeface="Arial" panose="020B0604020202020204" pitchFamily="34" charset="0"/>
                        </a:rPr>
                        <a:t>2 02 29 999 04 0000 150</a:t>
                      </a:r>
                    </a:p>
                  </a:txBody>
                  <a:tcPr marL="5482" marR="5482" marT="5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субсидии бюджетам городских округов</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618,903</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601,390</a:t>
                      </a:r>
                    </a:p>
                  </a:txBody>
                  <a:tcPr marL="5482" marR="5482" marT="5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97.17 </a:t>
                      </a:r>
                    </a:p>
                  </a:txBody>
                  <a:tcPr marL="5482" marR="5482" marT="54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613622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10515600" cy="854075"/>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3" name="Таблица 2"/>
          <p:cNvGraphicFramePr>
            <a:graphicFrameLocks noGrp="1"/>
          </p:cNvGraphicFramePr>
          <p:nvPr>
            <p:extLst>
              <p:ext uri="{D42A27DB-BD31-4B8C-83A1-F6EECF244321}">
                <p14:modId xmlns:p14="http://schemas.microsoft.com/office/powerpoint/2010/main" val="1457063865"/>
              </p:ext>
            </p:extLst>
          </p:nvPr>
        </p:nvGraphicFramePr>
        <p:xfrm>
          <a:off x="228600" y="835428"/>
          <a:ext cx="11277600" cy="6017492"/>
        </p:xfrm>
        <a:graphic>
          <a:graphicData uri="http://schemas.openxmlformats.org/drawingml/2006/table">
            <a:tbl>
              <a:tblPr/>
              <a:tblGrid>
                <a:gridCol w="2601347"/>
                <a:gridCol w="4998663"/>
                <a:gridCol w="1249667"/>
                <a:gridCol w="1249667"/>
                <a:gridCol w="1178256"/>
              </a:tblGrid>
              <a:tr h="381000">
                <a:tc>
                  <a:txBody>
                    <a:bodyPr/>
                    <a:lstStyle/>
                    <a:p>
                      <a:pPr algn="ctr" fontAlgn="ctr"/>
                      <a:r>
                        <a:rPr lang="ru-RU" sz="900" b="1" i="0" u="none" strike="noStrike">
                          <a:solidFill>
                            <a:srgbClr val="000000"/>
                          </a:solidFill>
                          <a:effectLst/>
                          <a:latin typeface="Arial" panose="020B0604020202020204" pitchFamily="34" charset="0"/>
                        </a:rPr>
                        <a:t>2 02 30 000 00 0000 150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1" i="0" u="none" strike="noStrike">
                          <a:solidFill>
                            <a:srgbClr val="000000"/>
                          </a:solidFill>
                          <a:effectLst/>
                          <a:latin typeface="Arial" panose="020B0604020202020204" pitchFamily="34" charset="0"/>
                        </a:rPr>
                        <a:t>Субвенции бюджетам бюджетной системы Российской Федерации</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1" i="0" u="none" strike="noStrike">
                          <a:solidFill>
                            <a:srgbClr val="000000"/>
                          </a:solidFill>
                          <a:effectLst/>
                          <a:latin typeface="Arial" panose="020B0604020202020204" pitchFamily="34" charset="0"/>
                        </a:rPr>
                        <a:t>573,863</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1" i="0" u="none" strike="noStrike">
                          <a:solidFill>
                            <a:srgbClr val="000000"/>
                          </a:solidFill>
                          <a:effectLst/>
                          <a:latin typeface="Arial" panose="020B0604020202020204" pitchFamily="34" charset="0"/>
                        </a:rPr>
                        <a:t>572,220</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1" i="0" u="none" strike="noStrike">
                          <a:solidFill>
                            <a:srgbClr val="000000"/>
                          </a:solidFill>
                          <a:effectLst/>
                          <a:latin typeface="Arial" panose="020B0604020202020204" pitchFamily="34" charset="0"/>
                        </a:rPr>
                        <a:t>99.71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909">
                <a:tc>
                  <a:txBody>
                    <a:bodyPr/>
                    <a:lstStyle/>
                    <a:p>
                      <a:pPr algn="ctr" fontAlgn="ctr"/>
                      <a:r>
                        <a:rPr lang="ru-RU" sz="900" b="0" i="0" u="none" strike="noStrike">
                          <a:solidFill>
                            <a:srgbClr val="000000"/>
                          </a:solidFill>
                          <a:effectLst/>
                          <a:latin typeface="Arial" panose="020B0604020202020204" pitchFamily="34" charset="0"/>
                        </a:rPr>
                        <a:t>2 02 30 024 00 0000 150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местным бюджетам на выполнение передаваемых полномочий субъектов Российской Федерации</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529,811</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528,168</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99.69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909">
                <a:tc>
                  <a:txBody>
                    <a:bodyPr/>
                    <a:lstStyle/>
                    <a:p>
                      <a:pPr algn="ctr" fontAlgn="ctr"/>
                      <a:r>
                        <a:rPr lang="ru-RU" sz="900" b="0" i="0" u="none" strike="noStrike">
                          <a:solidFill>
                            <a:srgbClr val="000000"/>
                          </a:solidFill>
                          <a:effectLst/>
                          <a:latin typeface="Arial" panose="020B0604020202020204" pitchFamily="34" charset="0"/>
                        </a:rPr>
                        <a:t>2 02 30 024 04 0000 150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529,811</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528,168</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99.69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108">
                <a:tc>
                  <a:txBody>
                    <a:bodyPr/>
                    <a:lstStyle/>
                    <a:p>
                      <a:pPr algn="ctr" fontAlgn="ctr"/>
                      <a:r>
                        <a:rPr lang="ru-RU" sz="900" b="0" i="0" u="none" strike="noStrike">
                          <a:solidFill>
                            <a:srgbClr val="000000"/>
                          </a:solidFill>
                          <a:effectLst/>
                          <a:latin typeface="Arial" panose="020B0604020202020204" pitchFamily="34" charset="0"/>
                        </a:rPr>
                        <a:t>2 02 30 029 00 0000 150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бюджетам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10,451</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10,451</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100.00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8306">
                <a:tc>
                  <a:txBody>
                    <a:bodyPr/>
                    <a:lstStyle/>
                    <a:p>
                      <a:pPr algn="ctr" fontAlgn="ctr"/>
                      <a:r>
                        <a:rPr lang="ru-RU" sz="900" b="0" i="0" u="none" strike="noStrike">
                          <a:solidFill>
                            <a:srgbClr val="000000"/>
                          </a:solidFill>
                          <a:effectLst/>
                          <a:latin typeface="Arial" panose="020B0604020202020204" pitchFamily="34" charset="0"/>
                        </a:rPr>
                        <a:t>2 02 30 029 04 0000 150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бюджетам городских округов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10,451</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10,451</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100.00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108">
                <a:tc>
                  <a:txBody>
                    <a:bodyPr/>
                    <a:lstStyle/>
                    <a:p>
                      <a:pPr algn="ctr" fontAlgn="ctr"/>
                      <a:r>
                        <a:rPr lang="ru-RU" sz="900" b="0" i="0" u="none" strike="noStrike">
                          <a:solidFill>
                            <a:srgbClr val="000000"/>
                          </a:solidFill>
                          <a:effectLst/>
                          <a:latin typeface="Arial" panose="020B0604020202020204" pitchFamily="34" charset="0"/>
                        </a:rPr>
                        <a:t>2 02 35 082 00 0000 150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бюджетам муниципальных образований на обеспечение детей-сирот и детей, оставшихся без попечения родителей, лиц из числа детей-сирот и детей, оставшихся без попечения родителей, жилыми помещениями</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13,286</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13,285</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99.99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108">
                <a:tc>
                  <a:txBody>
                    <a:bodyPr/>
                    <a:lstStyle/>
                    <a:p>
                      <a:pPr algn="ctr" fontAlgn="ctr"/>
                      <a:r>
                        <a:rPr lang="ru-RU" sz="900" b="0" i="0" u="none" strike="noStrike">
                          <a:solidFill>
                            <a:srgbClr val="000000"/>
                          </a:solidFill>
                          <a:effectLst/>
                          <a:latin typeface="Arial" panose="020B0604020202020204" pitchFamily="34" charset="0"/>
                        </a:rPr>
                        <a:t>2 02 35 082 04 0000 150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бюджетам городских округов на обеспечение детей-сирот и детей, оставшихся без попечения родителей, лиц из числа детей-сирот и детей, оставшихся без попечения родителей, жилыми помещениями</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13,286</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13,285</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99.99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909">
                <a:tc>
                  <a:txBody>
                    <a:bodyPr/>
                    <a:lstStyle/>
                    <a:p>
                      <a:pPr algn="ctr" fontAlgn="ctr"/>
                      <a:r>
                        <a:rPr lang="ru-RU" sz="900" b="0" i="0" u="none" strike="noStrike" dirty="0">
                          <a:solidFill>
                            <a:srgbClr val="000000"/>
                          </a:solidFill>
                          <a:effectLst/>
                          <a:latin typeface="Arial" panose="020B0604020202020204" pitchFamily="34" charset="0"/>
                        </a:rPr>
                        <a:t>2 02 35 118 00 0000 150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бюджетам на осуществление первичного воинского учета органами местного самоуправления поселений, муниципальных и городских округов</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2,958</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2,958</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100.00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909">
                <a:tc>
                  <a:txBody>
                    <a:bodyPr/>
                    <a:lstStyle/>
                    <a:p>
                      <a:pPr algn="ctr" fontAlgn="ctr"/>
                      <a:r>
                        <a:rPr lang="ru-RU" sz="900" b="0" i="0" u="none" strike="noStrike">
                          <a:solidFill>
                            <a:srgbClr val="000000"/>
                          </a:solidFill>
                          <a:effectLst/>
                          <a:latin typeface="Arial" panose="020B0604020202020204" pitchFamily="34" charset="0"/>
                        </a:rPr>
                        <a:t>2 02 35 118 04 0000 150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бюджетам городских округов на осуществление первичного воинского учета органами местного самоуправления поселений, муниципальных и городских округов</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2,958</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2,958</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100.00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108">
                <a:tc>
                  <a:txBody>
                    <a:bodyPr/>
                    <a:lstStyle/>
                    <a:p>
                      <a:pPr algn="ctr" fontAlgn="ctr"/>
                      <a:r>
                        <a:rPr lang="ru-RU" sz="900" b="0" i="0" u="none" strike="noStrike">
                          <a:solidFill>
                            <a:srgbClr val="000000"/>
                          </a:solidFill>
                          <a:effectLst/>
                          <a:latin typeface="Arial" panose="020B0604020202020204" pitchFamily="34" charset="0"/>
                        </a:rPr>
                        <a:t>2 02 35 179 00 0000 150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бюджетам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2,124</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2,124</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100.00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108">
                <a:tc>
                  <a:txBody>
                    <a:bodyPr/>
                    <a:lstStyle/>
                    <a:p>
                      <a:pPr algn="ctr" fontAlgn="ctr"/>
                      <a:r>
                        <a:rPr lang="ru-RU" sz="900" b="0" i="0" u="none" strike="noStrike">
                          <a:solidFill>
                            <a:srgbClr val="000000"/>
                          </a:solidFill>
                          <a:effectLst/>
                          <a:latin typeface="Arial" panose="020B0604020202020204" pitchFamily="34" charset="0"/>
                        </a:rPr>
                        <a:t>2 02 35 179 04 0000 150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бюджетам городских округов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2,124</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2,124</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100.00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9505">
                <a:tc>
                  <a:txBody>
                    <a:bodyPr/>
                    <a:lstStyle/>
                    <a:p>
                      <a:pPr algn="ctr" fontAlgn="ctr"/>
                      <a:r>
                        <a:rPr lang="ru-RU" sz="900" b="0" i="0" u="none" strike="noStrike">
                          <a:solidFill>
                            <a:srgbClr val="000000"/>
                          </a:solidFill>
                          <a:effectLst/>
                          <a:latin typeface="Arial" panose="020B0604020202020204" pitchFamily="34" charset="0"/>
                        </a:rPr>
                        <a:t>2 02 35 303 00 0000 150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бюджетам муниципальных образований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15,233</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15,233</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100.00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9505">
                <a:tc>
                  <a:txBody>
                    <a:bodyPr/>
                    <a:lstStyle/>
                    <a:p>
                      <a:pPr algn="ctr" fontAlgn="ctr"/>
                      <a:r>
                        <a:rPr lang="ru-RU" sz="900" b="0" i="0" u="none" strike="noStrike">
                          <a:solidFill>
                            <a:srgbClr val="000000"/>
                          </a:solidFill>
                          <a:effectLst/>
                          <a:latin typeface="Arial" panose="020B0604020202020204" pitchFamily="34" charset="0"/>
                        </a:rPr>
                        <a:t>2 02 35 303 04 0000 150</a:t>
                      </a:r>
                    </a:p>
                  </a:txBody>
                  <a:tcPr marL="3185" marR="3185" marT="3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panose="020B0604020202020204" pitchFamily="34" charset="0"/>
                        </a:rPr>
                        <a:t>Субвенции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15,233</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a:solidFill>
                            <a:srgbClr val="000000"/>
                          </a:solidFill>
                          <a:effectLst/>
                          <a:latin typeface="Arial" panose="020B0604020202020204" pitchFamily="34" charset="0"/>
                        </a:rPr>
                        <a:t>15,233</a:t>
                      </a:r>
                    </a:p>
                  </a:txBody>
                  <a:tcPr marL="3185" marR="3185" marT="3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900" b="0" i="0" u="none" strike="noStrike" dirty="0">
                          <a:solidFill>
                            <a:srgbClr val="000000"/>
                          </a:solidFill>
                          <a:effectLst/>
                          <a:latin typeface="Arial" panose="020B0604020202020204" pitchFamily="34" charset="0"/>
                        </a:rPr>
                        <a:t>100.00 </a:t>
                      </a:r>
                    </a:p>
                  </a:txBody>
                  <a:tcPr marL="3185" marR="3185" marT="3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70780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46649" y="0"/>
            <a:ext cx="12344400" cy="566822"/>
          </a:xfrm>
          <a:prstGeom prst="rect">
            <a:avLst/>
          </a:prstGeom>
        </p:spPr>
        <p:txBody>
          <a:bodyPr vert="horz" wrap="square" lIns="0" tIns="12700" rIns="0" bIns="0" rtlCol="0">
            <a:spAutoFit/>
          </a:bodyPr>
          <a:lstStyle/>
          <a:p>
            <a:pPr marL="12700" algn="ctr">
              <a:lnSpc>
                <a:spcPct val="100000"/>
              </a:lnSpc>
              <a:spcBef>
                <a:spcPts val="100"/>
              </a:spcBef>
            </a:pPr>
            <a:r>
              <a:rPr lang="ru-RU" sz="1800" b="1" u="sng" spc="-20" dirty="0" smtClean="0"/>
              <a:t>Информация о выполнении основных показателей социально-экономического развития городского округа </a:t>
            </a:r>
            <a:r>
              <a:rPr lang="ru-RU" sz="1800" b="1" u="sng" spc="-20" dirty="0" smtClean="0"/>
              <a:t>Зарайск</a:t>
            </a:r>
            <a:br>
              <a:rPr lang="ru-RU" sz="1800" b="1" u="sng" spc="-20" dirty="0" smtClean="0"/>
            </a:br>
            <a:endParaRPr sz="1800" b="1" u="sng" dirty="0"/>
          </a:p>
        </p:txBody>
      </p:sp>
      <p:graphicFrame>
        <p:nvGraphicFramePr>
          <p:cNvPr id="6" name="Таблица 5"/>
          <p:cNvGraphicFramePr>
            <a:graphicFrameLocks noGrp="1"/>
          </p:cNvGraphicFramePr>
          <p:nvPr>
            <p:extLst>
              <p:ext uri="{D42A27DB-BD31-4B8C-83A1-F6EECF244321}">
                <p14:modId xmlns:p14="http://schemas.microsoft.com/office/powerpoint/2010/main" val="1437041185"/>
              </p:ext>
            </p:extLst>
          </p:nvPr>
        </p:nvGraphicFramePr>
        <p:xfrm>
          <a:off x="0" y="493611"/>
          <a:ext cx="12192000" cy="6468150"/>
        </p:xfrm>
        <a:graphic>
          <a:graphicData uri="http://schemas.openxmlformats.org/drawingml/2006/table">
            <a:tbl>
              <a:tblPr firstRow="1" bandRow="1">
                <a:tableStyleId>{5C22544A-7EE6-4342-B048-85BDC9FD1C3A}</a:tableStyleId>
              </a:tblPr>
              <a:tblGrid>
                <a:gridCol w="3297208"/>
                <a:gridCol w="1150189"/>
                <a:gridCol w="1610264"/>
                <a:gridCol w="1380226"/>
                <a:gridCol w="1150189"/>
                <a:gridCol w="1226868"/>
                <a:gridCol w="1303547"/>
                <a:gridCol w="1073509"/>
              </a:tblGrid>
              <a:tr h="628848">
                <a:tc>
                  <a:txBody>
                    <a:bodyPr/>
                    <a:lstStyle/>
                    <a:p>
                      <a:pPr algn="ctr"/>
                      <a:r>
                        <a:rPr lang="ru-RU" sz="1200" dirty="0" smtClean="0">
                          <a:solidFill>
                            <a:schemeClr val="tx1"/>
                          </a:solidFill>
                        </a:rPr>
                        <a:t>Показатели</a:t>
                      </a:r>
                      <a:endParaRPr lang="ru-RU" sz="1200" dirty="0">
                        <a:solidFill>
                          <a:schemeClr val="tx1"/>
                        </a:solidFill>
                      </a:endParaRPr>
                    </a:p>
                  </a:txBody>
                  <a:tcPr anchor="ctr"/>
                </a:tc>
                <a:tc>
                  <a:txBody>
                    <a:bodyPr/>
                    <a:lstStyle/>
                    <a:p>
                      <a:pPr algn="ctr"/>
                      <a:r>
                        <a:rPr lang="ru-RU" sz="1200" dirty="0" smtClean="0">
                          <a:solidFill>
                            <a:schemeClr val="tx1"/>
                          </a:solidFill>
                        </a:rPr>
                        <a:t>Ед.</a:t>
                      </a:r>
                      <a:r>
                        <a:rPr lang="ru-RU" sz="1200" baseline="0" dirty="0" smtClean="0">
                          <a:solidFill>
                            <a:schemeClr val="tx1"/>
                          </a:solidFill>
                        </a:rPr>
                        <a:t> измерения</a:t>
                      </a:r>
                      <a:endParaRPr lang="ru-RU" sz="1200" dirty="0">
                        <a:solidFill>
                          <a:schemeClr val="tx1"/>
                        </a:solidFill>
                      </a:endParaRPr>
                    </a:p>
                  </a:txBody>
                  <a:tcPr anchor="ctr"/>
                </a:tc>
                <a:tc>
                  <a:txBody>
                    <a:bodyPr/>
                    <a:lstStyle/>
                    <a:p>
                      <a:pPr algn="ctr"/>
                      <a:r>
                        <a:rPr lang="ru-RU" sz="1200" dirty="0" smtClean="0">
                          <a:solidFill>
                            <a:schemeClr val="tx1"/>
                          </a:solidFill>
                        </a:rPr>
                        <a:t>План на отчетный год</a:t>
                      </a:r>
                      <a:r>
                        <a:rPr lang="ru-RU" sz="1200" baseline="0" dirty="0" smtClean="0">
                          <a:solidFill>
                            <a:schemeClr val="tx1"/>
                          </a:solidFill>
                        </a:rPr>
                        <a:t> (2023)</a:t>
                      </a:r>
                      <a:endParaRPr lang="ru-RU" sz="1200" dirty="0">
                        <a:solidFill>
                          <a:schemeClr val="tx1"/>
                        </a:solidFill>
                      </a:endParaRPr>
                    </a:p>
                  </a:txBody>
                  <a:tcPr anchor="ctr"/>
                </a:tc>
                <a:tc>
                  <a:txBody>
                    <a:bodyPr/>
                    <a:lstStyle/>
                    <a:p>
                      <a:pPr algn="ctr"/>
                      <a:r>
                        <a:rPr lang="ru-RU" sz="1200" dirty="0" smtClean="0">
                          <a:solidFill>
                            <a:schemeClr val="tx1"/>
                          </a:solidFill>
                        </a:rPr>
                        <a:t>Фактический</a:t>
                      </a:r>
                      <a:r>
                        <a:rPr lang="ru-RU" sz="1200" baseline="0" dirty="0" smtClean="0">
                          <a:solidFill>
                            <a:schemeClr val="tx1"/>
                          </a:solidFill>
                        </a:rPr>
                        <a:t> значения за 2023 год</a:t>
                      </a:r>
                      <a:endParaRPr lang="ru-RU" sz="1200" dirty="0">
                        <a:solidFill>
                          <a:schemeClr val="tx1"/>
                        </a:solidFill>
                      </a:endParaRPr>
                    </a:p>
                  </a:txBody>
                  <a:tcPr anchor="ctr"/>
                </a:tc>
                <a:tc>
                  <a:txBody>
                    <a:bodyPr/>
                    <a:lstStyle/>
                    <a:p>
                      <a:pPr algn="ctr"/>
                      <a:r>
                        <a:rPr lang="ru-RU" sz="1200" dirty="0" smtClean="0">
                          <a:solidFill>
                            <a:schemeClr val="tx1"/>
                          </a:solidFill>
                        </a:rPr>
                        <a:t>% выполнения</a:t>
                      </a:r>
                      <a:endParaRPr lang="ru-RU" sz="1200" dirty="0">
                        <a:solidFill>
                          <a:schemeClr val="tx1"/>
                        </a:solidFill>
                      </a:endParaRPr>
                    </a:p>
                  </a:txBody>
                  <a:tcPr anchor="ctr"/>
                </a:tc>
                <a:tc>
                  <a:txBody>
                    <a:bodyPr/>
                    <a:lstStyle/>
                    <a:p>
                      <a:pPr algn="ctr"/>
                      <a:r>
                        <a:rPr lang="ru-RU" sz="1200" dirty="0" smtClean="0">
                          <a:solidFill>
                            <a:schemeClr val="tx1"/>
                          </a:solidFill>
                        </a:rPr>
                        <a:t>Плановые значения на 2024 год</a:t>
                      </a:r>
                      <a:endParaRPr lang="ru-RU" sz="1200" dirty="0">
                        <a:solidFill>
                          <a:schemeClr val="tx1"/>
                        </a:solidFill>
                      </a:endParaRPr>
                    </a:p>
                  </a:txBody>
                  <a:tcPr anchor="ctr"/>
                </a:tc>
                <a:tc>
                  <a:txBody>
                    <a:bodyPr/>
                    <a:lstStyle/>
                    <a:p>
                      <a:pPr algn="ctr"/>
                      <a:r>
                        <a:rPr lang="ru-RU" sz="1200" dirty="0" smtClean="0">
                          <a:solidFill>
                            <a:schemeClr val="tx1"/>
                          </a:solidFill>
                        </a:rPr>
                        <a:t>Ожидаемое исполнения 2024 год</a:t>
                      </a:r>
                      <a:endParaRPr lang="ru-RU" sz="1200" dirty="0">
                        <a:solidFill>
                          <a:schemeClr val="tx1"/>
                        </a:solidFill>
                      </a:endParaRPr>
                    </a:p>
                  </a:txBody>
                  <a:tcPr anchor="ctr"/>
                </a:tc>
                <a:tc>
                  <a:txBody>
                    <a:bodyPr/>
                    <a:lstStyle/>
                    <a:p>
                      <a:pPr algn="ctr"/>
                      <a:r>
                        <a:rPr lang="ru-RU" sz="1200" dirty="0" smtClean="0">
                          <a:solidFill>
                            <a:schemeClr val="tx1"/>
                          </a:solidFill>
                        </a:rPr>
                        <a:t>%</a:t>
                      </a:r>
                      <a:r>
                        <a:rPr lang="ru-RU" sz="1200" baseline="0" dirty="0" smtClean="0">
                          <a:solidFill>
                            <a:schemeClr val="tx1"/>
                          </a:solidFill>
                        </a:rPr>
                        <a:t> выполнения</a:t>
                      </a:r>
                      <a:endParaRPr lang="ru-RU" sz="1200" dirty="0">
                        <a:solidFill>
                          <a:schemeClr val="tx1"/>
                        </a:solidFill>
                      </a:endParaRPr>
                    </a:p>
                  </a:txBody>
                  <a:tcPr anchor="ctr"/>
                </a:tc>
              </a:tr>
              <a:tr h="239561">
                <a:tc>
                  <a:txBody>
                    <a:bodyPr/>
                    <a:lstStyle/>
                    <a:p>
                      <a:r>
                        <a:rPr lang="ru-RU" sz="1000" b="1" dirty="0" smtClean="0">
                          <a:solidFill>
                            <a:schemeClr val="tx1"/>
                          </a:solidFill>
                        </a:rPr>
                        <a:t>1. Численность постоянного</a:t>
                      </a:r>
                      <a:r>
                        <a:rPr lang="ru-RU" sz="1000" b="1" baseline="0" dirty="0" smtClean="0">
                          <a:solidFill>
                            <a:schemeClr val="tx1"/>
                          </a:solidFill>
                        </a:rPr>
                        <a:t> населения</a:t>
                      </a:r>
                      <a:endParaRPr lang="ru-RU" sz="1000" b="1" dirty="0">
                        <a:solidFill>
                          <a:schemeClr val="tx1"/>
                        </a:solidFill>
                      </a:endParaRPr>
                    </a:p>
                  </a:txBody>
                  <a:tcPr/>
                </a:tc>
                <a:tc>
                  <a:txBody>
                    <a:bodyPr/>
                    <a:lstStyle/>
                    <a:p>
                      <a:pPr algn="ctr"/>
                      <a:r>
                        <a:rPr lang="ru-RU" sz="1000" dirty="0" smtClean="0">
                          <a:solidFill>
                            <a:schemeClr val="tx1"/>
                          </a:solidFill>
                        </a:rPr>
                        <a:t>человек</a:t>
                      </a:r>
                      <a:endParaRPr lang="ru-RU" sz="1000" dirty="0">
                        <a:solidFill>
                          <a:schemeClr val="tx1"/>
                        </a:solidFill>
                      </a:endParaRPr>
                    </a:p>
                  </a:txBody>
                  <a:tcPr/>
                </a:tc>
                <a:tc>
                  <a:txBody>
                    <a:bodyPr/>
                    <a:lstStyle/>
                    <a:p>
                      <a:pPr algn="ctr"/>
                      <a:r>
                        <a:rPr lang="ru-RU" sz="1000" dirty="0" smtClean="0">
                          <a:solidFill>
                            <a:schemeClr val="tx1"/>
                          </a:solidFill>
                        </a:rPr>
                        <a:t>38311</a:t>
                      </a:r>
                      <a:endParaRPr lang="ru-RU" sz="1000" dirty="0">
                        <a:solidFill>
                          <a:schemeClr val="tx1"/>
                        </a:solidFill>
                      </a:endParaRPr>
                    </a:p>
                  </a:txBody>
                  <a:tcPr/>
                </a:tc>
                <a:tc>
                  <a:txBody>
                    <a:bodyPr/>
                    <a:lstStyle/>
                    <a:p>
                      <a:pPr algn="ctr"/>
                      <a:r>
                        <a:rPr lang="ru-RU" sz="1000" dirty="0" smtClean="0">
                          <a:solidFill>
                            <a:schemeClr val="tx1"/>
                          </a:solidFill>
                        </a:rPr>
                        <a:t>38368</a:t>
                      </a:r>
                      <a:endParaRPr lang="ru-RU" sz="1000" dirty="0">
                        <a:solidFill>
                          <a:schemeClr val="tx1"/>
                        </a:solidFill>
                      </a:endParaRPr>
                    </a:p>
                  </a:txBody>
                  <a:tcPr/>
                </a:tc>
                <a:tc>
                  <a:txBody>
                    <a:bodyPr/>
                    <a:lstStyle/>
                    <a:p>
                      <a:pPr algn="ctr"/>
                      <a:r>
                        <a:rPr lang="ru-RU" sz="1000" dirty="0" smtClean="0">
                          <a:solidFill>
                            <a:schemeClr val="tx1"/>
                          </a:solidFill>
                        </a:rPr>
                        <a:t>100,1</a:t>
                      </a:r>
                      <a:endParaRPr lang="ru-RU" sz="1000" dirty="0">
                        <a:solidFill>
                          <a:schemeClr val="tx1"/>
                        </a:solidFill>
                      </a:endParaRPr>
                    </a:p>
                  </a:txBody>
                  <a:tcPr/>
                </a:tc>
                <a:tc>
                  <a:txBody>
                    <a:bodyPr/>
                    <a:lstStyle/>
                    <a:p>
                      <a:pPr algn="ctr"/>
                      <a:r>
                        <a:rPr lang="ru-RU" sz="1000" dirty="0" smtClean="0">
                          <a:solidFill>
                            <a:schemeClr val="tx1"/>
                          </a:solidFill>
                        </a:rPr>
                        <a:t>36289</a:t>
                      </a:r>
                      <a:endParaRPr lang="ru-RU" sz="1000" dirty="0">
                        <a:solidFill>
                          <a:schemeClr val="tx1"/>
                        </a:solidFill>
                      </a:endParaRPr>
                    </a:p>
                  </a:txBody>
                  <a:tcPr/>
                </a:tc>
                <a:tc>
                  <a:txBody>
                    <a:bodyPr/>
                    <a:lstStyle/>
                    <a:p>
                      <a:pPr algn="ctr"/>
                      <a:r>
                        <a:rPr lang="ru-RU" sz="1000" dirty="0" smtClean="0">
                          <a:solidFill>
                            <a:schemeClr val="tx1"/>
                          </a:solidFill>
                        </a:rPr>
                        <a:t>36303</a:t>
                      </a:r>
                      <a:endParaRPr lang="ru-RU" sz="1000" dirty="0">
                        <a:solidFill>
                          <a:schemeClr val="tx1"/>
                        </a:solidFill>
                      </a:endParaRPr>
                    </a:p>
                  </a:txBody>
                  <a:tcPr/>
                </a:tc>
                <a:tc>
                  <a:txBody>
                    <a:bodyPr/>
                    <a:lstStyle/>
                    <a:p>
                      <a:pPr algn="ctr"/>
                      <a:r>
                        <a:rPr lang="ru-RU" sz="1000" smtClean="0">
                          <a:solidFill>
                            <a:schemeClr val="tx1"/>
                          </a:solidFill>
                        </a:rPr>
                        <a:t>100,0</a:t>
                      </a:r>
                      <a:endParaRPr lang="ru-RU" sz="1000" dirty="0">
                        <a:solidFill>
                          <a:schemeClr val="tx1"/>
                        </a:solidFill>
                      </a:endParaRPr>
                    </a:p>
                  </a:txBody>
                  <a:tcPr/>
                </a:tc>
              </a:tr>
              <a:tr h="688739">
                <a:tc>
                  <a:txBody>
                    <a:bodyPr/>
                    <a:lstStyle/>
                    <a:p>
                      <a:r>
                        <a:rPr lang="ru-RU" sz="1000" b="1" dirty="0" smtClean="0">
                          <a:solidFill>
                            <a:schemeClr val="tx1"/>
                          </a:solidFill>
                        </a:rPr>
                        <a:t>2. </a:t>
                      </a:r>
                      <a:r>
                        <a:rPr lang="ru-RU" sz="1000" b="1" baseline="0" dirty="0" smtClean="0">
                          <a:solidFill>
                            <a:schemeClr val="tx1"/>
                          </a:solidFill>
                        </a:rPr>
                        <a:t> Объем отгруженных товаров собственного производства, выполненных работ и услуг собственными силами по промышленным видам деятельности</a:t>
                      </a:r>
                      <a:endParaRPr lang="ru-RU" sz="1000" b="1" dirty="0">
                        <a:solidFill>
                          <a:schemeClr val="tx1"/>
                        </a:solidFill>
                      </a:endParaRPr>
                    </a:p>
                  </a:txBody>
                  <a:tcPr/>
                </a:tc>
                <a:tc>
                  <a:txBody>
                    <a:bodyPr/>
                    <a:lstStyle/>
                    <a:p>
                      <a:pPr algn="ctr"/>
                      <a:r>
                        <a:rPr lang="ru-RU" sz="1000" dirty="0" smtClean="0">
                          <a:solidFill>
                            <a:schemeClr val="tx1"/>
                          </a:solidFill>
                        </a:rPr>
                        <a:t>млн. рублей</a:t>
                      </a:r>
                      <a:endParaRPr lang="ru-RU" sz="1000" dirty="0">
                        <a:solidFill>
                          <a:schemeClr val="tx1"/>
                        </a:solidFill>
                      </a:endParaRPr>
                    </a:p>
                  </a:txBody>
                  <a:tcPr/>
                </a:tc>
                <a:tc>
                  <a:txBody>
                    <a:bodyPr/>
                    <a:lstStyle/>
                    <a:p>
                      <a:pPr algn="ctr"/>
                      <a:r>
                        <a:rPr lang="ru-RU" sz="1000" dirty="0" smtClean="0">
                          <a:solidFill>
                            <a:schemeClr val="tx1"/>
                          </a:solidFill>
                        </a:rPr>
                        <a:t>2665,5 </a:t>
                      </a:r>
                      <a:endParaRPr lang="ru-RU" sz="1000" dirty="0">
                        <a:solidFill>
                          <a:schemeClr val="tx1"/>
                        </a:solidFill>
                      </a:endParaRPr>
                    </a:p>
                  </a:txBody>
                  <a:tcPr/>
                </a:tc>
                <a:tc>
                  <a:txBody>
                    <a:bodyPr/>
                    <a:lstStyle/>
                    <a:p>
                      <a:pPr algn="ctr"/>
                      <a:r>
                        <a:rPr lang="ru-RU" sz="1000" dirty="0" smtClean="0">
                          <a:solidFill>
                            <a:schemeClr val="tx1"/>
                          </a:solidFill>
                        </a:rPr>
                        <a:t>2692,3</a:t>
                      </a:r>
                      <a:endParaRPr lang="ru-RU" sz="1000" dirty="0">
                        <a:solidFill>
                          <a:schemeClr val="tx1"/>
                        </a:solidFill>
                      </a:endParaRPr>
                    </a:p>
                  </a:txBody>
                  <a:tcPr/>
                </a:tc>
                <a:tc>
                  <a:txBody>
                    <a:bodyPr/>
                    <a:lstStyle/>
                    <a:p>
                      <a:pPr algn="ctr"/>
                      <a:r>
                        <a:rPr lang="ru-RU" sz="1000" dirty="0" smtClean="0">
                          <a:solidFill>
                            <a:schemeClr val="tx1"/>
                          </a:solidFill>
                        </a:rPr>
                        <a:t>101,0</a:t>
                      </a:r>
                      <a:endParaRPr lang="ru-RU" sz="1000" dirty="0">
                        <a:solidFill>
                          <a:schemeClr val="tx1"/>
                        </a:solidFill>
                      </a:endParaRPr>
                    </a:p>
                  </a:txBody>
                  <a:tcPr/>
                </a:tc>
                <a:tc>
                  <a:txBody>
                    <a:bodyPr/>
                    <a:lstStyle/>
                    <a:p>
                      <a:pPr algn="ctr"/>
                      <a:r>
                        <a:rPr lang="ru-RU" sz="1000" dirty="0" smtClean="0">
                          <a:solidFill>
                            <a:schemeClr val="tx1"/>
                          </a:solidFill>
                        </a:rPr>
                        <a:t>2762,2</a:t>
                      </a:r>
                      <a:endParaRPr lang="ru-RU" sz="1000" dirty="0">
                        <a:solidFill>
                          <a:schemeClr val="tx1"/>
                        </a:solidFill>
                      </a:endParaRPr>
                    </a:p>
                  </a:txBody>
                  <a:tcPr/>
                </a:tc>
                <a:tc>
                  <a:txBody>
                    <a:bodyPr/>
                    <a:lstStyle/>
                    <a:p>
                      <a:pPr algn="ctr"/>
                      <a:r>
                        <a:rPr lang="ru-RU" sz="1000" dirty="0" smtClean="0">
                          <a:solidFill>
                            <a:schemeClr val="tx1"/>
                          </a:solidFill>
                        </a:rPr>
                        <a:t>2823,1</a:t>
                      </a:r>
                      <a:endParaRPr lang="ru-RU" sz="1000" dirty="0">
                        <a:solidFill>
                          <a:schemeClr val="tx1"/>
                        </a:solidFill>
                      </a:endParaRPr>
                    </a:p>
                  </a:txBody>
                  <a:tcPr/>
                </a:tc>
                <a:tc>
                  <a:txBody>
                    <a:bodyPr/>
                    <a:lstStyle/>
                    <a:p>
                      <a:pPr algn="ctr"/>
                      <a:r>
                        <a:rPr lang="ru-RU" sz="1000" dirty="0" smtClean="0">
                          <a:solidFill>
                            <a:schemeClr val="tx1"/>
                          </a:solidFill>
                        </a:rPr>
                        <a:t>102,2</a:t>
                      </a:r>
                      <a:endParaRPr lang="ru-RU" sz="1000" dirty="0">
                        <a:solidFill>
                          <a:schemeClr val="tx1"/>
                        </a:solidFill>
                      </a:endParaRPr>
                    </a:p>
                  </a:txBody>
                  <a:tcPr/>
                </a:tc>
              </a:tr>
              <a:tr h="539013">
                <a:tc>
                  <a:txBody>
                    <a:bodyPr/>
                    <a:lstStyle/>
                    <a:p>
                      <a:r>
                        <a:rPr lang="ru-RU" sz="1000" b="1" dirty="0" smtClean="0">
                          <a:solidFill>
                            <a:schemeClr val="tx1"/>
                          </a:solidFill>
                        </a:rPr>
                        <a:t>3. Протяженность автомобильных дорог общего пользования с твердым типом</a:t>
                      </a:r>
                      <a:r>
                        <a:rPr lang="ru-RU" sz="1000" b="1" baseline="0" dirty="0" smtClean="0">
                          <a:solidFill>
                            <a:schemeClr val="tx1"/>
                          </a:solidFill>
                        </a:rPr>
                        <a:t> покрытия местного значения</a:t>
                      </a:r>
                      <a:endParaRPr lang="ru-RU" sz="1000" b="1" dirty="0">
                        <a:solidFill>
                          <a:schemeClr val="tx1"/>
                        </a:solidFill>
                      </a:endParaRPr>
                    </a:p>
                  </a:txBody>
                  <a:tcPr/>
                </a:tc>
                <a:tc>
                  <a:txBody>
                    <a:bodyPr/>
                    <a:lstStyle/>
                    <a:p>
                      <a:pPr algn="ctr"/>
                      <a:r>
                        <a:rPr lang="ru-RU" sz="1000" dirty="0" smtClean="0">
                          <a:solidFill>
                            <a:schemeClr val="tx1"/>
                          </a:solidFill>
                        </a:rPr>
                        <a:t>километр</a:t>
                      </a:r>
                      <a:endParaRPr lang="ru-RU" sz="1000" dirty="0">
                        <a:solidFill>
                          <a:schemeClr val="tx1"/>
                        </a:solidFill>
                      </a:endParaRPr>
                    </a:p>
                  </a:txBody>
                  <a:tcPr/>
                </a:tc>
                <a:tc>
                  <a:txBody>
                    <a:bodyPr/>
                    <a:lstStyle/>
                    <a:p>
                      <a:pPr algn="ctr"/>
                      <a:r>
                        <a:rPr lang="ru-RU" sz="1000" dirty="0" smtClean="0">
                          <a:solidFill>
                            <a:schemeClr val="tx1"/>
                          </a:solidFill>
                        </a:rPr>
                        <a:t>129,53</a:t>
                      </a:r>
                      <a:endParaRPr lang="ru-RU" sz="1000" dirty="0">
                        <a:solidFill>
                          <a:schemeClr val="tx1"/>
                        </a:solidFill>
                      </a:endParaRPr>
                    </a:p>
                  </a:txBody>
                  <a:tcPr/>
                </a:tc>
                <a:tc>
                  <a:txBody>
                    <a:bodyPr/>
                    <a:lstStyle/>
                    <a:p>
                      <a:pPr algn="ctr"/>
                      <a:r>
                        <a:rPr lang="ru-RU" sz="1000" dirty="0" smtClean="0">
                          <a:solidFill>
                            <a:schemeClr val="tx1"/>
                          </a:solidFill>
                        </a:rPr>
                        <a:t>134,53</a:t>
                      </a:r>
                      <a:endParaRPr lang="ru-RU" sz="1000" dirty="0">
                        <a:solidFill>
                          <a:schemeClr val="tx1"/>
                        </a:solidFill>
                      </a:endParaRPr>
                    </a:p>
                  </a:txBody>
                  <a:tcPr/>
                </a:tc>
                <a:tc>
                  <a:txBody>
                    <a:bodyPr/>
                    <a:lstStyle/>
                    <a:p>
                      <a:pPr algn="ctr"/>
                      <a:r>
                        <a:rPr lang="ru-RU" sz="1000" dirty="0" smtClean="0">
                          <a:solidFill>
                            <a:schemeClr val="tx1"/>
                          </a:solidFill>
                        </a:rPr>
                        <a:t>103,9</a:t>
                      </a:r>
                      <a:endParaRPr lang="ru-RU" sz="1000" dirty="0">
                        <a:solidFill>
                          <a:schemeClr val="tx1"/>
                        </a:solidFill>
                      </a:endParaRPr>
                    </a:p>
                  </a:txBody>
                  <a:tcPr/>
                </a:tc>
                <a:tc>
                  <a:txBody>
                    <a:bodyPr/>
                    <a:lstStyle/>
                    <a:p>
                      <a:pPr algn="ctr"/>
                      <a:r>
                        <a:rPr lang="ru-RU" sz="1000" dirty="0" smtClean="0">
                          <a:solidFill>
                            <a:schemeClr val="tx1"/>
                          </a:solidFill>
                        </a:rPr>
                        <a:t>131,53</a:t>
                      </a:r>
                      <a:endParaRPr lang="ru-RU" sz="1000" dirty="0">
                        <a:solidFill>
                          <a:schemeClr val="tx1"/>
                        </a:solidFill>
                      </a:endParaRPr>
                    </a:p>
                  </a:txBody>
                  <a:tcPr/>
                </a:tc>
                <a:tc>
                  <a:txBody>
                    <a:bodyPr/>
                    <a:lstStyle/>
                    <a:p>
                      <a:pPr algn="ctr"/>
                      <a:r>
                        <a:rPr lang="ru-RU" sz="1000" dirty="0" smtClean="0">
                          <a:solidFill>
                            <a:schemeClr val="tx1"/>
                          </a:solidFill>
                        </a:rPr>
                        <a:t>141,53</a:t>
                      </a:r>
                      <a:endParaRPr lang="ru-RU" sz="1000" dirty="0">
                        <a:solidFill>
                          <a:schemeClr val="tx1"/>
                        </a:solidFill>
                      </a:endParaRPr>
                    </a:p>
                  </a:txBody>
                  <a:tcPr/>
                </a:tc>
                <a:tc>
                  <a:txBody>
                    <a:bodyPr/>
                    <a:lstStyle/>
                    <a:p>
                      <a:pPr algn="ctr"/>
                      <a:r>
                        <a:rPr lang="ru-RU" sz="1000" dirty="0" smtClean="0">
                          <a:solidFill>
                            <a:schemeClr val="tx1"/>
                          </a:solidFill>
                        </a:rPr>
                        <a:t>107,6</a:t>
                      </a:r>
                      <a:endParaRPr lang="ru-RU" sz="1000" dirty="0">
                        <a:solidFill>
                          <a:schemeClr val="tx1"/>
                        </a:solidFill>
                      </a:endParaRPr>
                    </a:p>
                  </a:txBody>
                  <a:tcPr/>
                </a:tc>
              </a:tr>
              <a:tr h="389287">
                <a:tc>
                  <a:txBody>
                    <a:bodyPr/>
                    <a:lstStyle/>
                    <a:p>
                      <a:r>
                        <a:rPr lang="ru-RU" sz="1000" b="1" dirty="0" smtClean="0">
                          <a:solidFill>
                            <a:schemeClr val="tx1"/>
                          </a:solidFill>
                        </a:rPr>
                        <a:t>4. Число</a:t>
                      </a:r>
                      <a:r>
                        <a:rPr lang="ru-RU" sz="1000" b="1" baseline="0" dirty="0" smtClean="0">
                          <a:solidFill>
                            <a:schemeClr val="tx1"/>
                          </a:solidFill>
                        </a:rPr>
                        <a:t> малых и средних предприятий, включая микропредприятия</a:t>
                      </a:r>
                      <a:endParaRPr lang="ru-RU" sz="1000" b="1" dirty="0">
                        <a:solidFill>
                          <a:schemeClr val="tx1"/>
                        </a:solidFill>
                      </a:endParaRPr>
                    </a:p>
                  </a:txBody>
                  <a:tcPr/>
                </a:tc>
                <a:tc>
                  <a:txBody>
                    <a:bodyPr/>
                    <a:lstStyle/>
                    <a:p>
                      <a:pPr algn="ctr"/>
                      <a:r>
                        <a:rPr lang="ru-RU" sz="1000" dirty="0" smtClean="0">
                          <a:solidFill>
                            <a:schemeClr val="tx1"/>
                          </a:solidFill>
                        </a:rPr>
                        <a:t>единица</a:t>
                      </a:r>
                      <a:endParaRPr lang="ru-RU" sz="1000" dirty="0">
                        <a:solidFill>
                          <a:schemeClr val="tx1"/>
                        </a:solidFill>
                      </a:endParaRPr>
                    </a:p>
                  </a:txBody>
                  <a:tcPr/>
                </a:tc>
                <a:tc>
                  <a:txBody>
                    <a:bodyPr/>
                    <a:lstStyle/>
                    <a:p>
                      <a:pPr algn="ctr"/>
                      <a:r>
                        <a:rPr lang="ru-RU" sz="1000" dirty="0" smtClean="0">
                          <a:solidFill>
                            <a:schemeClr val="tx1"/>
                          </a:solidFill>
                        </a:rPr>
                        <a:t>152</a:t>
                      </a:r>
                      <a:endParaRPr lang="ru-RU" sz="1000" dirty="0">
                        <a:solidFill>
                          <a:schemeClr val="tx1"/>
                        </a:solidFill>
                      </a:endParaRPr>
                    </a:p>
                  </a:txBody>
                  <a:tcPr/>
                </a:tc>
                <a:tc>
                  <a:txBody>
                    <a:bodyPr/>
                    <a:lstStyle/>
                    <a:p>
                      <a:pPr algn="ctr"/>
                      <a:r>
                        <a:rPr lang="ru-RU" sz="1000" dirty="0" smtClean="0">
                          <a:solidFill>
                            <a:schemeClr val="tx1"/>
                          </a:solidFill>
                        </a:rPr>
                        <a:t>153</a:t>
                      </a:r>
                      <a:endParaRPr lang="ru-RU" sz="1000" dirty="0">
                        <a:solidFill>
                          <a:schemeClr val="tx1"/>
                        </a:solidFill>
                      </a:endParaRPr>
                    </a:p>
                  </a:txBody>
                  <a:tcPr/>
                </a:tc>
                <a:tc>
                  <a:txBody>
                    <a:bodyPr/>
                    <a:lstStyle/>
                    <a:p>
                      <a:pPr algn="ctr"/>
                      <a:r>
                        <a:rPr lang="ru-RU" sz="1000" dirty="0" smtClean="0">
                          <a:solidFill>
                            <a:schemeClr val="tx1"/>
                          </a:solidFill>
                        </a:rPr>
                        <a:t>100,6</a:t>
                      </a:r>
                      <a:endParaRPr lang="ru-RU" sz="1000" dirty="0">
                        <a:solidFill>
                          <a:schemeClr val="tx1"/>
                        </a:solidFill>
                      </a:endParaRPr>
                    </a:p>
                  </a:txBody>
                  <a:tcPr/>
                </a:tc>
                <a:tc>
                  <a:txBody>
                    <a:bodyPr/>
                    <a:lstStyle/>
                    <a:p>
                      <a:pPr algn="ctr"/>
                      <a:r>
                        <a:rPr lang="ru-RU" sz="1000" dirty="0" smtClean="0">
                          <a:solidFill>
                            <a:schemeClr val="tx1"/>
                          </a:solidFill>
                        </a:rPr>
                        <a:t>153</a:t>
                      </a:r>
                      <a:endParaRPr lang="ru-RU" sz="1000" dirty="0">
                        <a:solidFill>
                          <a:schemeClr val="tx1"/>
                        </a:solidFill>
                      </a:endParaRPr>
                    </a:p>
                  </a:txBody>
                  <a:tcPr/>
                </a:tc>
                <a:tc>
                  <a:txBody>
                    <a:bodyPr/>
                    <a:lstStyle/>
                    <a:p>
                      <a:pPr algn="ctr"/>
                      <a:r>
                        <a:rPr lang="ru-RU" sz="1000" dirty="0" smtClean="0">
                          <a:solidFill>
                            <a:schemeClr val="tx1"/>
                          </a:solidFill>
                        </a:rPr>
                        <a:t>155</a:t>
                      </a:r>
                      <a:endParaRPr lang="ru-RU" sz="1000" dirty="0">
                        <a:solidFill>
                          <a:schemeClr val="tx1"/>
                        </a:solidFill>
                      </a:endParaRPr>
                    </a:p>
                  </a:txBody>
                  <a:tcPr/>
                </a:tc>
                <a:tc>
                  <a:txBody>
                    <a:bodyPr/>
                    <a:lstStyle/>
                    <a:p>
                      <a:pPr algn="ctr"/>
                      <a:r>
                        <a:rPr lang="ru-RU" sz="1000" dirty="0" smtClean="0">
                          <a:solidFill>
                            <a:schemeClr val="tx1"/>
                          </a:solidFill>
                        </a:rPr>
                        <a:t>101,3</a:t>
                      </a:r>
                      <a:endParaRPr lang="ru-RU" sz="1000" dirty="0">
                        <a:solidFill>
                          <a:schemeClr val="tx1"/>
                        </a:solidFill>
                      </a:endParaRPr>
                    </a:p>
                  </a:txBody>
                  <a:tcPr/>
                </a:tc>
              </a:tr>
              <a:tr h="389287">
                <a:tc>
                  <a:txBody>
                    <a:bodyPr/>
                    <a:lstStyle/>
                    <a:p>
                      <a:r>
                        <a:rPr lang="ru-RU" sz="1000" b="1" dirty="0" smtClean="0">
                          <a:solidFill>
                            <a:schemeClr val="tx1"/>
                          </a:solidFill>
                        </a:rPr>
                        <a:t>5. Инвестиции</a:t>
                      </a:r>
                      <a:r>
                        <a:rPr lang="ru-RU" sz="1000" b="1" baseline="0" dirty="0" smtClean="0">
                          <a:solidFill>
                            <a:schemeClr val="tx1"/>
                          </a:solidFill>
                        </a:rPr>
                        <a:t> в основной капитал за счет всех источников финансирования</a:t>
                      </a:r>
                      <a:endParaRPr lang="ru-RU" sz="1000" b="1" dirty="0">
                        <a:solidFill>
                          <a:schemeClr val="tx1"/>
                        </a:solidFill>
                      </a:endParaRPr>
                    </a:p>
                  </a:txBody>
                  <a:tcPr/>
                </a:tc>
                <a:tc>
                  <a:txBody>
                    <a:bodyPr/>
                    <a:lstStyle/>
                    <a:p>
                      <a:pPr algn="ctr"/>
                      <a:r>
                        <a:rPr lang="ru-RU" sz="1000" dirty="0" smtClean="0">
                          <a:solidFill>
                            <a:schemeClr val="tx1"/>
                          </a:solidFill>
                        </a:rPr>
                        <a:t>млн. рублей</a:t>
                      </a:r>
                      <a:endParaRPr lang="ru-RU" sz="1000" dirty="0">
                        <a:solidFill>
                          <a:schemeClr val="tx1"/>
                        </a:solidFill>
                      </a:endParaRPr>
                    </a:p>
                  </a:txBody>
                  <a:tcPr/>
                </a:tc>
                <a:tc>
                  <a:txBody>
                    <a:bodyPr/>
                    <a:lstStyle/>
                    <a:p>
                      <a:pPr algn="ctr"/>
                      <a:r>
                        <a:rPr lang="ru-RU" sz="1000" dirty="0" smtClean="0">
                          <a:solidFill>
                            <a:schemeClr val="tx1"/>
                          </a:solidFill>
                        </a:rPr>
                        <a:t>1844,40</a:t>
                      </a:r>
                      <a:endParaRPr lang="ru-RU" sz="1000" dirty="0">
                        <a:solidFill>
                          <a:schemeClr val="tx1"/>
                        </a:solidFill>
                      </a:endParaRPr>
                    </a:p>
                  </a:txBody>
                  <a:tcPr/>
                </a:tc>
                <a:tc>
                  <a:txBody>
                    <a:bodyPr/>
                    <a:lstStyle/>
                    <a:p>
                      <a:pPr algn="ctr"/>
                      <a:r>
                        <a:rPr lang="ru-RU" sz="1000" dirty="0" smtClean="0">
                          <a:solidFill>
                            <a:schemeClr val="tx1"/>
                          </a:solidFill>
                        </a:rPr>
                        <a:t>1921,40</a:t>
                      </a:r>
                      <a:endParaRPr lang="ru-RU" sz="1000" dirty="0">
                        <a:solidFill>
                          <a:schemeClr val="tx1"/>
                        </a:solidFill>
                      </a:endParaRPr>
                    </a:p>
                  </a:txBody>
                  <a:tcPr/>
                </a:tc>
                <a:tc>
                  <a:txBody>
                    <a:bodyPr/>
                    <a:lstStyle/>
                    <a:p>
                      <a:pPr algn="ctr"/>
                      <a:r>
                        <a:rPr lang="ru-RU" sz="1000" dirty="0" smtClean="0">
                          <a:solidFill>
                            <a:schemeClr val="tx1"/>
                          </a:solidFill>
                        </a:rPr>
                        <a:t>104,2</a:t>
                      </a:r>
                      <a:endParaRPr lang="ru-RU" sz="1000" dirty="0">
                        <a:solidFill>
                          <a:schemeClr val="tx1"/>
                        </a:solidFill>
                      </a:endParaRPr>
                    </a:p>
                  </a:txBody>
                  <a:tcPr/>
                </a:tc>
                <a:tc>
                  <a:txBody>
                    <a:bodyPr/>
                    <a:lstStyle/>
                    <a:p>
                      <a:pPr algn="ctr"/>
                      <a:r>
                        <a:rPr lang="ru-RU" sz="1000" dirty="0" smtClean="0">
                          <a:solidFill>
                            <a:schemeClr val="tx1"/>
                          </a:solidFill>
                        </a:rPr>
                        <a:t>1936,60</a:t>
                      </a:r>
                      <a:endParaRPr lang="ru-RU" sz="1000" dirty="0">
                        <a:solidFill>
                          <a:schemeClr val="tx1"/>
                        </a:solidFill>
                      </a:endParaRPr>
                    </a:p>
                  </a:txBody>
                  <a:tcPr/>
                </a:tc>
                <a:tc>
                  <a:txBody>
                    <a:bodyPr/>
                    <a:lstStyle/>
                    <a:p>
                      <a:pPr algn="ctr"/>
                      <a:r>
                        <a:rPr lang="ru-RU" sz="1000" dirty="0" smtClean="0">
                          <a:solidFill>
                            <a:schemeClr val="tx1"/>
                          </a:solidFill>
                        </a:rPr>
                        <a:t>2032,60</a:t>
                      </a:r>
                      <a:endParaRPr lang="ru-RU" sz="1000" dirty="0">
                        <a:solidFill>
                          <a:schemeClr val="tx1"/>
                        </a:solidFill>
                      </a:endParaRPr>
                    </a:p>
                  </a:txBody>
                  <a:tcPr/>
                </a:tc>
                <a:tc>
                  <a:txBody>
                    <a:bodyPr/>
                    <a:lstStyle/>
                    <a:p>
                      <a:pPr algn="ctr"/>
                      <a:r>
                        <a:rPr lang="ru-RU" sz="1000" dirty="0" smtClean="0">
                          <a:solidFill>
                            <a:schemeClr val="tx1"/>
                          </a:solidFill>
                        </a:rPr>
                        <a:t>104,9</a:t>
                      </a:r>
                      <a:endParaRPr lang="ru-RU" sz="1000" dirty="0">
                        <a:solidFill>
                          <a:schemeClr val="tx1"/>
                        </a:solidFill>
                      </a:endParaRPr>
                    </a:p>
                  </a:txBody>
                  <a:tcPr/>
                </a:tc>
              </a:tr>
              <a:tr h="239561">
                <a:tc>
                  <a:txBody>
                    <a:bodyPr/>
                    <a:lstStyle/>
                    <a:p>
                      <a:r>
                        <a:rPr lang="ru-RU" sz="1000" b="1" dirty="0" smtClean="0">
                          <a:solidFill>
                            <a:schemeClr val="tx1"/>
                          </a:solidFill>
                        </a:rPr>
                        <a:t>6. Объем жилищного строительства</a:t>
                      </a:r>
                      <a:endParaRPr lang="ru-RU" sz="1000" b="1" dirty="0">
                        <a:solidFill>
                          <a:schemeClr val="tx1"/>
                        </a:solidFill>
                      </a:endParaRPr>
                    </a:p>
                  </a:txBody>
                  <a:tcPr/>
                </a:tc>
                <a:tc>
                  <a:txBody>
                    <a:bodyPr/>
                    <a:lstStyle/>
                    <a:p>
                      <a:pPr algn="ctr"/>
                      <a:r>
                        <a:rPr lang="ru-RU" sz="1000" dirty="0" smtClean="0">
                          <a:solidFill>
                            <a:schemeClr val="tx1"/>
                          </a:solidFill>
                        </a:rPr>
                        <a:t>тыс. кв.</a:t>
                      </a:r>
                      <a:r>
                        <a:rPr lang="ru-RU" sz="1000" baseline="0" dirty="0" smtClean="0">
                          <a:solidFill>
                            <a:schemeClr val="tx1"/>
                          </a:solidFill>
                        </a:rPr>
                        <a:t> м. </a:t>
                      </a:r>
                      <a:endParaRPr lang="ru-RU" sz="1000" dirty="0">
                        <a:solidFill>
                          <a:schemeClr val="tx1"/>
                        </a:solidFill>
                      </a:endParaRPr>
                    </a:p>
                  </a:txBody>
                  <a:tcPr/>
                </a:tc>
                <a:tc>
                  <a:txBody>
                    <a:bodyPr/>
                    <a:lstStyle/>
                    <a:p>
                      <a:pPr algn="ctr"/>
                      <a:r>
                        <a:rPr lang="ru-RU" sz="1000" dirty="0" smtClean="0">
                          <a:solidFill>
                            <a:schemeClr val="tx1"/>
                          </a:solidFill>
                        </a:rPr>
                        <a:t>15,40</a:t>
                      </a:r>
                      <a:endParaRPr lang="ru-RU" sz="1000" dirty="0">
                        <a:solidFill>
                          <a:schemeClr val="tx1"/>
                        </a:solidFill>
                      </a:endParaRPr>
                    </a:p>
                  </a:txBody>
                  <a:tcPr/>
                </a:tc>
                <a:tc>
                  <a:txBody>
                    <a:bodyPr/>
                    <a:lstStyle/>
                    <a:p>
                      <a:pPr algn="ctr"/>
                      <a:r>
                        <a:rPr lang="ru-RU" sz="1000" dirty="0" smtClean="0">
                          <a:solidFill>
                            <a:schemeClr val="tx1"/>
                          </a:solidFill>
                        </a:rPr>
                        <a:t>15,61</a:t>
                      </a:r>
                      <a:endParaRPr lang="ru-RU" sz="1000" dirty="0">
                        <a:solidFill>
                          <a:schemeClr val="tx1"/>
                        </a:solidFill>
                      </a:endParaRPr>
                    </a:p>
                  </a:txBody>
                  <a:tcPr/>
                </a:tc>
                <a:tc>
                  <a:txBody>
                    <a:bodyPr/>
                    <a:lstStyle/>
                    <a:p>
                      <a:pPr algn="ctr"/>
                      <a:r>
                        <a:rPr lang="ru-RU" sz="1000" dirty="0" smtClean="0">
                          <a:solidFill>
                            <a:schemeClr val="tx1"/>
                          </a:solidFill>
                        </a:rPr>
                        <a:t>101,4</a:t>
                      </a:r>
                      <a:endParaRPr lang="ru-RU" sz="1000" dirty="0">
                        <a:solidFill>
                          <a:schemeClr val="tx1"/>
                        </a:solidFill>
                      </a:endParaRPr>
                    </a:p>
                  </a:txBody>
                  <a:tcPr/>
                </a:tc>
                <a:tc>
                  <a:txBody>
                    <a:bodyPr/>
                    <a:lstStyle/>
                    <a:p>
                      <a:pPr algn="ctr"/>
                      <a:r>
                        <a:rPr lang="ru-RU" sz="1000" dirty="0" smtClean="0">
                          <a:solidFill>
                            <a:schemeClr val="tx1"/>
                          </a:solidFill>
                        </a:rPr>
                        <a:t>14,30</a:t>
                      </a:r>
                      <a:endParaRPr lang="ru-RU" sz="1000" dirty="0">
                        <a:solidFill>
                          <a:schemeClr val="tx1"/>
                        </a:solidFill>
                      </a:endParaRPr>
                    </a:p>
                  </a:txBody>
                  <a:tcPr/>
                </a:tc>
                <a:tc>
                  <a:txBody>
                    <a:bodyPr/>
                    <a:lstStyle/>
                    <a:p>
                      <a:pPr algn="ctr"/>
                      <a:r>
                        <a:rPr lang="ru-RU" sz="1000" dirty="0" smtClean="0">
                          <a:solidFill>
                            <a:schemeClr val="tx1"/>
                          </a:solidFill>
                        </a:rPr>
                        <a:t>14,62</a:t>
                      </a:r>
                      <a:endParaRPr lang="ru-RU" sz="1000" dirty="0">
                        <a:solidFill>
                          <a:schemeClr val="tx1"/>
                        </a:solidFill>
                      </a:endParaRPr>
                    </a:p>
                  </a:txBody>
                  <a:tcPr/>
                </a:tc>
                <a:tc>
                  <a:txBody>
                    <a:bodyPr/>
                    <a:lstStyle/>
                    <a:p>
                      <a:pPr algn="ctr"/>
                      <a:r>
                        <a:rPr lang="ru-RU" sz="1000" dirty="0" smtClean="0">
                          <a:solidFill>
                            <a:schemeClr val="tx1"/>
                          </a:solidFill>
                        </a:rPr>
                        <a:t>102,2</a:t>
                      </a:r>
                      <a:endParaRPr lang="ru-RU" sz="1000" dirty="0">
                        <a:solidFill>
                          <a:schemeClr val="tx1"/>
                        </a:solidFill>
                      </a:endParaRPr>
                    </a:p>
                  </a:txBody>
                  <a:tcPr/>
                </a:tc>
              </a:tr>
              <a:tr h="389287">
                <a:tc>
                  <a:txBody>
                    <a:bodyPr/>
                    <a:lstStyle/>
                    <a:p>
                      <a:r>
                        <a:rPr lang="ru-RU" sz="1000" b="1" dirty="0" smtClean="0">
                          <a:solidFill>
                            <a:schemeClr val="tx1"/>
                          </a:solidFill>
                        </a:rPr>
                        <a:t>7.</a:t>
                      </a:r>
                      <a:r>
                        <a:rPr lang="ru-RU" sz="1000" b="1" baseline="0" dirty="0" smtClean="0">
                          <a:solidFill>
                            <a:schemeClr val="tx1"/>
                          </a:solidFill>
                        </a:rPr>
                        <a:t> Уровень обеспеченности населения жильем</a:t>
                      </a:r>
                      <a:endParaRPr lang="ru-RU" sz="1000" b="1" dirty="0">
                        <a:solidFill>
                          <a:schemeClr val="tx1"/>
                        </a:solidFill>
                      </a:endParaRPr>
                    </a:p>
                  </a:txBody>
                  <a:tcPr/>
                </a:tc>
                <a:tc>
                  <a:txBody>
                    <a:bodyPr/>
                    <a:lstStyle/>
                    <a:p>
                      <a:pPr algn="ctr"/>
                      <a:r>
                        <a:rPr lang="ru-RU" sz="1000" dirty="0" smtClean="0">
                          <a:solidFill>
                            <a:schemeClr val="tx1"/>
                          </a:solidFill>
                        </a:rPr>
                        <a:t>кв. м. на человека</a:t>
                      </a:r>
                      <a:endParaRPr lang="ru-RU" sz="1000" dirty="0">
                        <a:solidFill>
                          <a:schemeClr val="tx1"/>
                        </a:solidFill>
                      </a:endParaRPr>
                    </a:p>
                  </a:txBody>
                  <a:tcPr/>
                </a:tc>
                <a:tc>
                  <a:txBody>
                    <a:bodyPr/>
                    <a:lstStyle/>
                    <a:p>
                      <a:pPr algn="ctr"/>
                      <a:r>
                        <a:rPr lang="ru-RU" sz="1000" dirty="0" smtClean="0">
                          <a:solidFill>
                            <a:schemeClr val="tx1"/>
                          </a:solidFill>
                        </a:rPr>
                        <a:t>26,37</a:t>
                      </a:r>
                      <a:endParaRPr lang="ru-RU" sz="1000" dirty="0">
                        <a:solidFill>
                          <a:schemeClr val="tx1"/>
                        </a:solidFill>
                      </a:endParaRPr>
                    </a:p>
                  </a:txBody>
                  <a:tcPr/>
                </a:tc>
                <a:tc>
                  <a:txBody>
                    <a:bodyPr/>
                    <a:lstStyle/>
                    <a:p>
                      <a:pPr algn="ctr"/>
                      <a:r>
                        <a:rPr lang="ru-RU" sz="1000" dirty="0" smtClean="0">
                          <a:solidFill>
                            <a:schemeClr val="tx1"/>
                          </a:solidFill>
                        </a:rPr>
                        <a:t>26,33</a:t>
                      </a:r>
                      <a:endParaRPr lang="ru-RU" sz="1000" dirty="0">
                        <a:solidFill>
                          <a:schemeClr val="tx1"/>
                        </a:solidFill>
                      </a:endParaRPr>
                    </a:p>
                  </a:txBody>
                  <a:tcPr/>
                </a:tc>
                <a:tc>
                  <a:txBody>
                    <a:bodyPr/>
                    <a:lstStyle/>
                    <a:p>
                      <a:pPr algn="ctr"/>
                      <a:r>
                        <a:rPr lang="ru-RU" sz="1000" dirty="0" smtClean="0">
                          <a:solidFill>
                            <a:schemeClr val="tx1"/>
                          </a:solidFill>
                        </a:rPr>
                        <a:t>99,8</a:t>
                      </a:r>
                      <a:endParaRPr lang="ru-RU" sz="1000" dirty="0">
                        <a:solidFill>
                          <a:schemeClr val="tx1"/>
                        </a:solidFill>
                      </a:endParaRPr>
                    </a:p>
                  </a:txBody>
                  <a:tcPr/>
                </a:tc>
                <a:tc>
                  <a:txBody>
                    <a:bodyPr/>
                    <a:lstStyle/>
                    <a:p>
                      <a:pPr algn="ctr"/>
                      <a:r>
                        <a:rPr lang="ru-RU" sz="1000" dirty="0" smtClean="0">
                          <a:solidFill>
                            <a:schemeClr val="tx1"/>
                          </a:solidFill>
                        </a:rPr>
                        <a:t>26,74</a:t>
                      </a:r>
                      <a:endParaRPr lang="ru-RU" sz="1000" dirty="0">
                        <a:solidFill>
                          <a:schemeClr val="tx1"/>
                        </a:solidFill>
                      </a:endParaRPr>
                    </a:p>
                  </a:txBody>
                  <a:tcPr/>
                </a:tc>
                <a:tc>
                  <a:txBody>
                    <a:bodyPr/>
                    <a:lstStyle/>
                    <a:p>
                      <a:pPr algn="ctr"/>
                      <a:r>
                        <a:rPr lang="ru-RU" sz="1000" dirty="0" smtClean="0">
                          <a:solidFill>
                            <a:schemeClr val="tx1"/>
                          </a:solidFill>
                        </a:rPr>
                        <a:t>26,67</a:t>
                      </a:r>
                      <a:endParaRPr lang="ru-RU" sz="1000" dirty="0">
                        <a:solidFill>
                          <a:schemeClr val="tx1"/>
                        </a:solidFill>
                      </a:endParaRPr>
                    </a:p>
                  </a:txBody>
                  <a:tcPr/>
                </a:tc>
                <a:tc>
                  <a:txBody>
                    <a:bodyPr/>
                    <a:lstStyle/>
                    <a:p>
                      <a:pPr algn="ctr"/>
                      <a:r>
                        <a:rPr lang="ru-RU" sz="1000" dirty="0" smtClean="0">
                          <a:solidFill>
                            <a:schemeClr val="tx1"/>
                          </a:solidFill>
                        </a:rPr>
                        <a:t>99,7</a:t>
                      </a:r>
                      <a:endParaRPr lang="ru-RU" sz="1000" dirty="0">
                        <a:solidFill>
                          <a:schemeClr val="tx1"/>
                        </a:solidFill>
                      </a:endParaRPr>
                    </a:p>
                  </a:txBody>
                  <a:tcPr/>
                </a:tc>
              </a:tr>
              <a:tr h="389287">
                <a:tc>
                  <a:txBody>
                    <a:bodyPr/>
                    <a:lstStyle/>
                    <a:p>
                      <a:r>
                        <a:rPr lang="ru-RU" sz="1000" b="1" dirty="0" smtClean="0">
                          <a:solidFill>
                            <a:schemeClr val="tx1"/>
                          </a:solidFill>
                        </a:rPr>
                        <a:t>8. Фонд начисленной</a:t>
                      </a:r>
                      <a:r>
                        <a:rPr lang="ru-RU" sz="1000" b="1" baseline="0" dirty="0" smtClean="0">
                          <a:solidFill>
                            <a:schemeClr val="tx1"/>
                          </a:solidFill>
                        </a:rPr>
                        <a:t> заработной платы всех работников</a:t>
                      </a:r>
                      <a:endParaRPr lang="ru-RU" sz="1000" b="1" dirty="0">
                        <a:solidFill>
                          <a:schemeClr val="tx1"/>
                        </a:solidFill>
                      </a:endParaRPr>
                    </a:p>
                  </a:txBody>
                  <a:tcPr/>
                </a:tc>
                <a:tc>
                  <a:txBody>
                    <a:bodyPr/>
                    <a:lstStyle/>
                    <a:p>
                      <a:pPr algn="ctr"/>
                      <a:r>
                        <a:rPr lang="ru-RU" sz="1000" dirty="0" smtClean="0">
                          <a:solidFill>
                            <a:schemeClr val="tx1"/>
                          </a:solidFill>
                        </a:rPr>
                        <a:t>Млн. рублей</a:t>
                      </a:r>
                      <a:endParaRPr lang="ru-RU" sz="1000" dirty="0">
                        <a:solidFill>
                          <a:schemeClr val="tx1"/>
                        </a:solidFill>
                      </a:endParaRPr>
                    </a:p>
                  </a:txBody>
                  <a:tcPr/>
                </a:tc>
                <a:tc>
                  <a:txBody>
                    <a:bodyPr/>
                    <a:lstStyle/>
                    <a:p>
                      <a:pPr algn="ctr"/>
                      <a:r>
                        <a:rPr lang="ru-RU" sz="1000" dirty="0" smtClean="0">
                          <a:solidFill>
                            <a:schemeClr val="tx1"/>
                          </a:solidFill>
                        </a:rPr>
                        <a:t>4006,2</a:t>
                      </a:r>
                      <a:endParaRPr lang="ru-RU" sz="1000" dirty="0">
                        <a:solidFill>
                          <a:schemeClr val="tx1"/>
                        </a:solidFill>
                      </a:endParaRPr>
                    </a:p>
                  </a:txBody>
                  <a:tcPr/>
                </a:tc>
                <a:tc>
                  <a:txBody>
                    <a:bodyPr/>
                    <a:lstStyle/>
                    <a:p>
                      <a:pPr algn="ctr"/>
                      <a:r>
                        <a:rPr lang="ru-RU" sz="1000" dirty="0" smtClean="0">
                          <a:solidFill>
                            <a:schemeClr val="tx1"/>
                          </a:solidFill>
                        </a:rPr>
                        <a:t>4118,6</a:t>
                      </a:r>
                      <a:endParaRPr lang="ru-RU" sz="1000" dirty="0">
                        <a:solidFill>
                          <a:schemeClr val="tx1"/>
                        </a:solidFill>
                      </a:endParaRPr>
                    </a:p>
                  </a:txBody>
                  <a:tcPr/>
                </a:tc>
                <a:tc>
                  <a:txBody>
                    <a:bodyPr/>
                    <a:lstStyle/>
                    <a:p>
                      <a:pPr algn="ctr"/>
                      <a:r>
                        <a:rPr lang="ru-RU" sz="1000" dirty="0" smtClean="0">
                          <a:solidFill>
                            <a:schemeClr val="tx1"/>
                          </a:solidFill>
                        </a:rPr>
                        <a:t>102,8</a:t>
                      </a:r>
                      <a:endParaRPr lang="ru-RU" sz="1000" dirty="0">
                        <a:solidFill>
                          <a:schemeClr val="tx1"/>
                        </a:solidFill>
                      </a:endParaRPr>
                    </a:p>
                  </a:txBody>
                  <a:tcPr/>
                </a:tc>
                <a:tc>
                  <a:txBody>
                    <a:bodyPr/>
                    <a:lstStyle/>
                    <a:p>
                      <a:pPr algn="ctr"/>
                      <a:r>
                        <a:rPr lang="ru-RU" sz="1000" dirty="0" smtClean="0">
                          <a:solidFill>
                            <a:schemeClr val="tx1"/>
                          </a:solidFill>
                        </a:rPr>
                        <a:t>4143,7</a:t>
                      </a:r>
                      <a:endParaRPr lang="ru-RU" sz="1000" dirty="0">
                        <a:solidFill>
                          <a:schemeClr val="tx1"/>
                        </a:solidFill>
                      </a:endParaRPr>
                    </a:p>
                  </a:txBody>
                  <a:tcPr/>
                </a:tc>
                <a:tc>
                  <a:txBody>
                    <a:bodyPr/>
                    <a:lstStyle/>
                    <a:p>
                      <a:pPr algn="ctr"/>
                      <a:r>
                        <a:rPr lang="ru-RU" sz="1000" dirty="0" smtClean="0">
                          <a:solidFill>
                            <a:schemeClr val="tx1"/>
                          </a:solidFill>
                        </a:rPr>
                        <a:t>4317,3</a:t>
                      </a:r>
                      <a:endParaRPr lang="ru-RU" sz="1000" dirty="0">
                        <a:solidFill>
                          <a:schemeClr val="tx1"/>
                        </a:solidFill>
                      </a:endParaRPr>
                    </a:p>
                  </a:txBody>
                  <a:tcPr/>
                </a:tc>
                <a:tc>
                  <a:txBody>
                    <a:bodyPr/>
                    <a:lstStyle/>
                    <a:p>
                      <a:pPr algn="ctr"/>
                      <a:r>
                        <a:rPr lang="ru-RU" sz="1000" dirty="0" smtClean="0">
                          <a:solidFill>
                            <a:schemeClr val="tx1"/>
                          </a:solidFill>
                        </a:rPr>
                        <a:t>104,2</a:t>
                      </a:r>
                      <a:endParaRPr lang="ru-RU" sz="1000" dirty="0">
                        <a:solidFill>
                          <a:schemeClr val="tx1"/>
                        </a:solidFill>
                      </a:endParaRPr>
                    </a:p>
                  </a:txBody>
                  <a:tcPr/>
                </a:tc>
              </a:tr>
              <a:tr h="539013">
                <a:tc>
                  <a:txBody>
                    <a:bodyPr/>
                    <a:lstStyle/>
                    <a:p>
                      <a:r>
                        <a:rPr lang="ru-RU" sz="1000" b="1" dirty="0" smtClean="0">
                          <a:solidFill>
                            <a:schemeClr val="tx1"/>
                          </a:solidFill>
                        </a:rPr>
                        <a:t>9. </a:t>
                      </a:r>
                      <a:r>
                        <a:rPr lang="ru-RU" sz="1000" b="1" baseline="0" dirty="0" smtClean="0">
                          <a:solidFill>
                            <a:schemeClr val="tx1"/>
                          </a:solidFill>
                        </a:rPr>
                        <a:t> Среднемесячная номинальная начисленная заработная плата пед .работников  общеобразовательных организаций</a:t>
                      </a:r>
                      <a:endParaRPr lang="ru-RU" sz="1000" b="1" dirty="0">
                        <a:solidFill>
                          <a:schemeClr val="tx1"/>
                        </a:solidFill>
                      </a:endParaRPr>
                    </a:p>
                  </a:txBody>
                  <a:tcPr/>
                </a:tc>
                <a:tc>
                  <a:txBody>
                    <a:bodyPr/>
                    <a:lstStyle/>
                    <a:p>
                      <a:pPr algn="ctr"/>
                      <a:r>
                        <a:rPr lang="ru-RU" sz="1000" dirty="0" smtClean="0">
                          <a:solidFill>
                            <a:schemeClr val="tx1"/>
                          </a:solidFill>
                        </a:rPr>
                        <a:t>рубль</a:t>
                      </a:r>
                      <a:endParaRPr lang="ru-RU" sz="1000" dirty="0">
                        <a:solidFill>
                          <a:schemeClr val="tx1"/>
                        </a:solidFill>
                      </a:endParaRPr>
                    </a:p>
                  </a:txBody>
                  <a:tcPr/>
                </a:tc>
                <a:tc>
                  <a:txBody>
                    <a:bodyPr/>
                    <a:lstStyle/>
                    <a:p>
                      <a:pPr algn="ctr"/>
                      <a:r>
                        <a:rPr lang="ru-RU" sz="1000" dirty="0" smtClean="0">
                          <a:solidFill>
                            <a:schemeClr val="tx1"/>
                          </a:solidFill>
                        </a:rPr>
                        <a:t>58741,6</a:t>
                      </a:r>
                      <a:endParaRPr lang="ru-RU" sz="1000" dirty="0">
                        <a:solidFill>
                          <a:schemeClr val="tx1"/>
                        </a:solidFill>
                      </a:endParaRPr>
                    </a:p>
                  </a:txBody>
                  <a:tcPr/>
                </a:tc>
                <a:tc>
                  <a:txBody>
                    <a:bodyPr/>
                    <a:lstStyle/>
                    <a:p>
                      <a:pPr algn="ctr"/>
                      <a:r>
                        <a:rPr lang="ru-RU" sz="1000" dirty="0" smtClean="0">
                          <a:solidFill>
                            <a:schemeClr val="tx1"/>
                          </a:solidFill>
                        </a:rPr>
                        <a:t>59850,0</a:t>
                      </a:r>
                      <a:endParaRPr lang="ru-RU" sz="1000" dirty="0">
                        <a:solidFill>
                          <a:schemeClr val="tx1"/>
                        </a:solidFill>
                      </a:endParaRPr>
                    </a:p>
                  </a:txBody>
                  <a:tcPr/>
                </a:tc>
                <a:tc>
                  <a:txBody>
                    <a:bodyPr/>
                    <a:lstStyle/>
                    <a:p>
                      <a:pPr algn="ctr"/>
                      <a:r>
                        <a:rPr lang="ru-RU" sz="1000" dirty="0" smtClean="0">
                          <a:solidFill>
                            <a:schemeClr val="tx1"/>
                          </a:solidFill>
                        </a:rPr>
                        <a:t>101,9</a:t>
                      </a:r>
                      <a:endParaRPr lang="ru-RU" sz="1000" dirty="0">
                        <a:solidFill>
                          <a:schemeClr val="tx1"/>
                        </a:solidFill>
                      </a:endParaRPr>
                    </a:p>
                  </a:txBody>
                  <a:tcPr/>
                </a:tc>
                <a:tc>
                  <a:txBody>
                    <a:bodyPr/>
                    <a:lstStyle/>
                    <a:p>
                      <a:pPr algn="ctr"/>
                      <a:r>
                        <a:rPr lang="ru-RU" sz="1000" dirty="0" smtClean="0">
                          <a:solidFill>
                            <a:schemeClr val="tx1"/>
                          </a:solidFill>
                        </a:rPr>
                        <a:t>61570,5</a:t>
                      </a:r>
                      <a:endParaRPr lang="ru-RU" sz="1000" dirty="0">
                        <a:solidFill>
                          <a:schemeClr val="tx1"/>
                        </a:solidFill>
                      </a:endParaRPr>
                    </a:p>
                  </a:txBody>
                  <a:tcPr/>
                </a:tc>
                <a:tc>
                  <a:txBody>
                    <a:bodyPr/>
                    <a:lstStyle/>
                    <a:p>
                      <a:pPr algn="ctr"/>
                      <a:r>
                        <a:rPr lang="ru-RU" sz="1000" dirty="0" smtClean="0">
                          <a:solidFill>
                            <a:schemeClr val="tx1"/>
                          </a:solidFill>
                        </a:rPr>
                        <a:t>63613,7</a:t>
                      </a:r>
                      <a:endParaRPr lang="ru-RU" sz="1000" dirty="0">
                        <a:solidFill>
                          <a:schemeClr val="tx1"/>
                        </a:solidFill>
                      </a:endParaRPr>
                    </a:p>
                  </a:txBody>
                  <a:tcPr/>
                </a:tc>
                <a:tc>
                  <a:txBody>
                    <a:bodyPr/>
                    <a:lstStyle/>
                    <a:p>
                      <a:pPr algn="ctr"/>
                      <a:r>
                        <a:rPr lang="ru-RU" sz="1000" dirty="0" smtClean="0">
                          <a:solidFill>
                            <a:schemeClr val="tx1"/>
                          </a:solidFill>
                        </a:rPr>
                        <a:t>103,3</a:t>
                      </a:r>
                      <a:endParaRPr lang="ru-RU" sz="1000" dirty="0">
                        <a:solidFill>
                          <a:schemeClr val="tx1"/>
                        </a:solidFill>
                      </a:endParaRPr>
                    </a:p>
                  </a:txBody>
                  <a:tcPr/>
                </a:tc>
              </a:tr>
              <a:tr h="6887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000" b="1" dirty="0" smtClean="0">
                          <a:solidFill>
                            <a:schemeClr val="tx1"/>
                          </a:solidFill>
                        </a:rPr>
                        <a:t>10. </a:t>
                      </a:r>
                      <a:r>
                        <a:rPr lang="ru-RU" sz="1000" b="1" baseline="0" dirty="0" smtClean="0">
                          <a:solidFill>
                            <a:schemeClr val="tx1"/>
                          </a:solidFill>
                        </a:rPr>
                        <a:t>Среднемесячная номинальная начисленная заработная плата пед .работников  дошкольных  образовательных организаций</a:t>
                      </a:r>
                      <a:endParaRPr lang="ru-RU" sz="1000" b="1" dirty="0" smtClean="0">
                        <a:solidFill>
                          <a:schemeClr val="tx1"/>
                        </a:solidFill>
                      </a:endParaRPr>
                    </a:p>
                    <a:p>
                      <a:endParaRPr lang="ru-RU" sz="1000" b="1" dirty="0">
                        <a:solidFill>
                          <a:schemeClr val="tx1"/>
                        </a:solidFill>
                      </a:endParaRPr>
                    </a:p>
                  </a:txBody>
                  <a:tcPr/>
                </a:tc>
                <a:tc>
                  <a:txBody>
                    <a:bodyPr/>
                    <a:lstStyle/>
                    <a:p>
                      <a:pPr algn="ctr"/>
                      <a:r>
                        <a:rPr lang="ru-RU" sz="1000" dirty="0" smtClean="0">
                          <a:solidFill>
                            <a:schemeClr val="tx1"/>
                          </a:solidFill>
                        </a:rPr>
                        <a:t>рубль</a:t>
                      </a:r>
                      <a:endParaRPr lang="ru-RU" sz="1000" dirty="0">
                        <a:solidFill>
                          <a:schemeClr val="tx1"/>
                        </a:solidFill>
                      </a:endParaRPr>
                    </a:p>
                  </a:txBody>
                  <a:tcPr/>
                </a:tc>
                <a:tc>
                  <a:txBody>
                    <a:bodyPr/>
                    <a:lstStyle/>
                    <a:p>
                      <a:pPr algn="ctr"/>
                      <a:r>
                        <a:rPr lang="ru-RU" sz="1000" dirty="0" smtClean="0">
                          <a:solidFill>
                            <a:schemeClr val="tx1"/>
                          </a:solidFill>
                        </a:rPr>
                        <a:t>60280,5</a:t>
                      </a:r>
                      <a:endParaRPr lang="ru-RU" sz="1000" dirty="0">
                        <a:solidFill>
                          <a:schemeClr val="tx1"/>
                        </a:solidFill>
                      </a:endParaRPr>
                    </a:p>
                  </a:txBody>
                  <a:tcPr/>
                </a:tc>
                <a:tc>
                  <a:txBody>
                    <a:bodyPr/>
                    <a:lstStyle/>
                    <a:p>
                      <a:pPr algn="ctr"/>
                      <a:r>
                        <a:rPr lang="ru-RU" sz="1000" dirty="0" smtClean="0">
                          <a:solidFill>
                            <a:schemeClr val="tx1"/>
                          </a:solidFill>
                        </a:rPr>
                        <a:t>60883,3</a:t>
                      </a:r>
                      <a:endParaRPr lang="ru-RU" sz="1000" dirty="0">
                        <a:solidFill>
                          <a:schemeClr val="tx1"/>
                        </a:solidFill>
                      </a:endParaRPr>
                    </a:p>
                  </a:txBody>
                  <a:tcPr/>
                </a:tc>
                <a:tc>
                  <a:txBody>
                    <a:bodyPr/>
                    <a:lstStyle/>
                    <a:p>
                      <a:pPr algn="ctr"/>
                      <a:r>
                        <a:rPr lang="ru-RU" sz="1000" dirty="0" smtClean="0">
                          <a:solidFill>
                            <a:schemeClr val="tx1"/>
                          </a:solidFill>
                        </a:rPr>
                        <a:t>101,0</a:t>
                      </a:r>
                      <a:endParaRPr lang="ru-RU" sz="1000" dirty="0">
                        <a:solidFill>
                          <a:schemeClr val="tx1"/>
                        </a:solidFill>
                      </a:endParaRPr>
                    </a:p>
                  </a:txBody>
                  <a:tcPr/>
                </a:tc>
                <a:tc>
                  <a:txBody>
                    <a:bodyPr/>
                    <a:lstStyle/>
                    <a:p>
                      <a:pPr algn="ctr"/>
                      <a:r>
                        <a:rPr lang="ru-RU" sz="1000" dirty="0" smtClean="0">
                          <a:solidFill>
                            <a:schemeClr val="tx1"/>
                          </a:solidFill>
                        </a:rPr>
                        <a:t>60280,5</a:t>
                      </a:r>
                      <a:endParaRPr lang="ru-RU" sz="1000" dirty="0">
                        <a:solidFill>
                          <a:schemeClr val="tx1"/>
                        </a:solidFill>
                      </a:endParaRPr>
                    </a:p>
                  </a:txBody>
                  <a:tcPr/>
                </a:tc>
                <a:tc>
                  <a:txBody>
                    <a:bodyPr/>
                    <a:lstStyle/>
                    <a:p>
                      <a:pPr algn="ctr"/>
                      <a:r>
                        <a:rPr lang="ru-RU" sz="1000" dirty="0" smtClean="0">
                          <a:solidFill>
                            <a:schemeClr val="tx1"/>
                          </a:solidFill>
                        </a:rPr>
                        <a:t>60883,3</a:t>
                      </a:r>
                      <a:endParaRPr lang="ru-RU" sz="1000" dirty="0">
                        <a:solidFill>
                          <a:schemeClr val="tx1"/>
                        </a:solidFill>
                      </a:endParaRPr>
                    </a:p>
                  </a:txBody>
                  <a:tcPr/>
                </a:tc>
                <a:tc>
                  <a:txBody>
                    <a:bodyPr/>
                    <a:lstStyle/>
                    <a:p>
                      <a:pPr algn="ctr"/>
                      <a:r>
                        <a:rPr lang="ru-RU" sz="1000" dirty="0" smtClean="0">
                          <a:solidFill>
                            <a:schemeClr val="tx1"/>
                          </a:solidFill>
                        </a:rPr>
                        <a:t>100,9</a:t>
                      </a:r>
                      <a:endParaRPr lang="ru-RU" sz="1000" dirty="0">
                        <a:solidFill>
                          <a:schemeClr val="tx1"/>
                        </a:solidFill>
                      </a:endParaRPr>
                    </a:p>
                  </a:txBody>
                  <a:tcPr/>
                </a:tc>
              </a:tr>
              <a:tr h="6887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000" b="1" dirty="0" smtClean="0">
                          <a:solidFill>
                            <a:schemeClr val="tx1"/>
                          </a:solidFill>
                        </a:rPr>
                        <a:t>11. </a:t>
                      </a:r>
                      <a:r>
                        <a:rPr lang="ru-RU" sz="1000" b="1" baseline="0" dirty="0" smtClean="0">
                          <a:solidFill>
                            <a:schemeClr val="tx1"/>
                          </a:solidFill>
                        </a:rPr>
                        <a:t>Среднемесячная номинальная начисленная заработная плата пед .работников  организаций доп. образования</a:t>
                      </a:r>
                      <a:endParaRPr lang="ru-RU" sz="1000" b="1" dirty="0" smtClean="0">
                        <a:solidFill>
                          <a:schemeClr val="tx1"/>
                        </a:solidFill>
                      </a:endParaRPr>
                    </a:p>
                    <a:p>
                      <a:endParaRPr lang="ru-RU" sz="1000" b="1" dirty="0">
                        <a:solidFill>
                          <a:schemeClr val="tx1"/>
                        </a:solidFill>
                      </a:endParaRPr>
                    </a:p>
                  </a:txBody>
                  <a:tcPr/>
                </a:tc>
                <a:tc>
                  <a:txBody>
                    <a:bodyPr/>
                    <a:lstStyle/>
                    <a:p>
                      <a:pPr algn="ctr"/>
                      <a:r>
                        <a:rPr lang="ru-RU" sz="1000" dirty="0" smtClean="0">
                          <a:solidFill>
                            <a:schemeClr val="tx1"/>
                          </a:solidFill>
                        </a:rPr>
                        <a:t>рубль</a:t>
                      </a:r>
                      <a:endParaRPr lang="ru-RU" sz="1000" dirty="0">
                        <a:solidFill>
                          <a:schemeClr val="tx1"/>
                        </a:solidFill>
                      </a:endParaRPr>
                    </a:p>
                  </a:txBody>
                  <a:tcPr/>
                </a:tc>
                <a:tc>
                  <a:txBody>
                    <a:bodyPr/>
                    <a:lstStyle/>
                    <a:p>
                      <a:pPr algn="ctr"/>
                      <a:r>
                        <a:rPr lang="ru-RU" sz="1000" dirty="0" smtClean="0">
                          <a:solidFill>
                            <a:schemeClr val="tx1"/>
                          </a:solidFill>
                        </a:rPr>
                        <a:t>67173,5</a:t>
                      </a:r>
                      <a:endParaRPr lang="ru-RU" sz="1000" dirty="0">
                        <a:solidFill>
                          <a:schemeClr val="tx1"/>
                        </a:solidFill>
                      </a:endParaRPr>
                    </a:p>
                  </a:txBody>
                  <a:tcPr/>
                </a:tc>
                <a:tc>
                  <a:txBody>
                    <a:bodyPr/>
                    <a:lstStyle/>
                    <a:p>
                      <a:pPr algn="ctr"/>
                      <a:r>
                        <a:rPr lang="ru-RU" sz="1000" dirty="0" smtClean="0">
                          <a:solidFill>
                            <a:schemeClr val="tx1"/>
                          </a:solidFill>
                        </a:rPr>
                        <a:t>67173,5</a:t>
                      </a:r>
                      <a:endParaRPr lang="ru-RU" sz="1000" dirty="0">
                        <a:solidFill>
                          <a:schemeClr val="tx1"/>
                        </a:solidFill>
                      </a:endParaRPr>
                    </a:p>
                  </a:txBody>
                  <a:tcPr/>
                </a:tc>
                <a:tc>
                  <a:txBody>
                    <a:bodyPr/>
                    <a:lstStyle/>
                    <a:p>
                      <a:pPr algn="ctr"/>
                      <a:r>
                        <a:rPr lang="ru-RU" sz="1000" dirty="0" smtClean="0">
                          <a:solidFill>
                            <a:schemeClr val="tx1"/>
                          </a:solidFill>
                        </a:rPr>
                        <a:t>100,0</a:t>
                      </a:r>
                      <a:endParaRPr lang="ru-RU" sz="1000" dirty="0">
                        <a:solidFill>
                          <a:schemeClr val="tx1"/>
                        </a:solidFill>
                      </a:endParaRPr>
                    </a:p>
                  </a:txBody>
                  <a:tcPr/>
                </a:tc>
                <a:tc>
                  <a:txBody>
                    <a:bodyPr/>
                    <a:lstStyle/>
                    <a:p>
                      <a:pPr algn="ctr"/>
                      <a:r>
                        <a:rPr lang="ru-RU" sz="1000" dirty="0" smtClean="0">
                          <a:solidFill>
                            <a:schemeClr val="tx1"/>
                          </a:solidFill>
                        </a:rPr>
                        <a:t>67173,5</a:t>
                      </a:r>
                      <a:endParaRPr lang="ru-RU" sz="1000" dirty="0">
                        <a:solidFill>
                          <a:schemeClr val="tx1"/>
                        </a:solidFill>
                      </a:endParaRPr>
                    </a:p>
                  </a:txBody>
                  <a:tcPr/>
                </a:tc>
                <a:tc>
                  <a:txBody>
                    <a:bodyPr/>
                    <a:lstStyle/>
                    <a:p>
                      <a:pPr algn="ctr"/>
                      <a:r>
                        <a:rPr lang="ru-RU" sz="1000" dirty="0" smtClean="0">
                          <a:solidFill>
                            <a:schemeClr val="tx1"/>
                          </a:solidFill>
                        </a:rPr>
                        <a:t>67173,5</a:t>
                      </a:r>
                      <a:endParaRPr lang="ru-RU" sz="1000" dirty="0">
                        <a:solidFill>
                          <a:schemeClr val="tx1"/>
                        </a:solidFill>
                      </a:endParaRPr>
                    </a:p>
                  </a:txBody>
                  <a:tcPr/>
                </a:tc>
                <a:tc>
                  <a:txBody>
                    <a:bodyPr/>
                    <a:lstStyle/>
                    <a:p>
                      <a:pPr algn="ctr"/>
                      <a:r>
                        <a:rPr lang="ru-RU" sz="1000" dirty="0" smtClean="0">
                          <a:solidFill>
                            <a:schemeClr val="tx1"/>
                          </a:solidFill>
                        </a:rPr>
                        <a:t>100,0</a:t>
                      </a:r>
                      <a:endParaRPr lang="ru-RU" sz="1000" dirty="0">
                        <a:solidFill>
                          <a:schemeClr val="tx1"/>
                        </a:solidFill>
                      </a:endParaRPr>
                    </a:p>
                  </a:txBody>
                  <a:tcPr/>
                </a:tc>
              </a:tr>
              <a:tr h="5550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000" b="1" dirty="0" smtClean="0">
                          <a:solidFill>
                            <a:schemeClr val="tx1"/>
                          </a:solidFill>
                        </a:rPr>
                        <a:t>12. </a:t>
                      </a:r>
                      <a:r>
                        <a:rPr lang="ru-RU" sz="1000" b="1" baseline="0" dirty="0" smtClean="0">
                          <a:solidFill>
                            <a:schemeClr val="tx1"/>
                          </a:solidFill>
                        </a:rPr>
                        <a:t>Среднемесячная номинальная начисленная заработная плата работников учреждений культуры</a:t>
                      </a:r>
                      <a:endParaRPr lang="ru-RU" sz="1000" b="1" dirty="0">
                        <a:solidFill>
                          <a:schemeClr val="tx1"/>
                        </a:solidFill>
                      </a:endParaRPr>
                    </a:p>
                  </a:txBody>
                  <a:tcPr/>
                </a:tc>
                <a:tc>
                  <a:txBody>
                    <a:bodyPr/>
                    <a:lstStyle/>
                    <a:p>
                      <a:pPr algn="ctr"/>
                      <a:r>
                        <a:rPr lang="ru-RU" sz="1000" dirty="0" smtClean="0">
                          <a:solidFill>
                            <a:schemeClr val="tx1"/>
                          </a:solidFill>
                        </a:rPr>
                        <a:t>рубль</a:t>
                      </a:r>
                      <a:endParaRPr lang="ru-RU" sz="1000" dirty="0">
                        <a:solidFill>
                          <a:schemeClr val="tx1"/>
                        </a:solidFill>
                      </a:endParaRPr>
                    </a:p>
                  </a:txBody>
                  <a:tcPr/>
                </a:tc>
                <a:tc>
                  <a:txBody>
                    <a:bodyPr/>
                    <a:lstStyle/>
                    <a:p>
                      <a:pPr algn="ctr"/>
                      <a:r>
                        <a:rPr lang="ru-RU" sz="1000" dirty="0" smtClean="0">
                          <a:solidFill>
                            <a:schemeClr val="tx1"/>
                          </a:solidFill>
                        </a:rPr>
                        <a:t>57542,5</a:t>
                      </a:r>
                      <a:endParaRPr lang="ru-RU" sz="1000" dirty="0">
                        <a:solidFill>
                          <a:schemeClr val="tx1"/>
                        </a:solidFill>
                      </a:endParaRPr>
                    </a:p>
                  </a:txBody>
                  <a:tcPr/>
                </a:tc>
                <a:tc>
                  <a:txBody>
                    <a:bodyPr/>
                    <a:lstStyle/>
                    <a:p>
                      <a:pPr algn="ctr"/>
                      <a:r>
                        <a:rPr lang="ru-RU" sz="1000" dirty="0" smtClean="0">
                          <a:solidFill>
                            <a:schemeClr val="tx1"/>
                          </a:solidFill>
                        </a:rPr>
                        <a:t>58576,2</a:t>
                      </a:r>
                      <a:endParaRPr lang="ru-RU" sz="1000" dirty="0">
                        <a:solidFill>
                          <a:schemeClr val="tx1"/>
                        </a:solidFill>
                      </a:endParaRPr>
                    </a:p>
                  </a:txBody>
                  <a:tcPr/>
                </a:tc>
                <a:tc>
                  <a:txBody>
                    <a:bodyPr/>
                    <a:lstStyle/>
                    <a:p>
                      <a:pPr algn="ctr"/>
                      <a:r>
                        <a:rPr lang="ru-RU" sz="1000" dirty="0" smtClean="0">
                          <a:solidFill>
                            <a:schemeClr val="tx1"/>
                          </a:solidFill>
                        </a:rPr>
                        <a:t>101,8</a:t>
                      </a:r>
                      <a:endParaRPr lang="ru-RU" sz="1000" dirty="0">
                        <a:solidFill>
                          <a:schemeClr val="tx1"/>
                        </a:solidFill>
                      </a:endParaRPr>
                    </a:p>
                  </a:txBody>
                  <a:tcPr/>
                </a:tc>
                <a:tc>
                  <a:txBody>
                    <a:bodyPr/>
                    <a:lstStyle/>
                    <a:p>
                      <a:pPr algn="ctr"/>
                      <a:r>
                        <a:rPr lang="ru-RU" sz="1000" dirty="0" smtClean="0">
                          <a:solidFill>
                            <a:schemeClr val="tx1"/>
                          </a:solidFill>
                        </a:rPr>
                        <a:t>61570,5</a:t>
                      </a:r>
                      <a:endParaRPr lang="ru-RU" sz="1000" dirty="0">
                        <a:solidFill>
                          <a:schemeClr val="tx1"/>
                        </a:solidFill>
                      </a:endParaRPr>
                    </a:p>
                  </a:txBody>
                  <a:tcPr/>
                </a:tc>
                <a:tc>
                  <a:txBody>
                    <a:bodyPr/>
                    <a:lstStyle/>
                    <a:p>
                      <a:pPr algn="ctr"/>
                      <a:r>
                        <a:rPr lang="ru-RU" sz="1000" dirty="0" smtClean="0">
                          <a:solidFill>
                            <a:schemeClr val="tx1"/>
                          </a:solidFill>
                        </a:rPr>
                        <a:t>63613,7</a:t>
                      </a:r>
                      <a:endParaRPr lang="ru-RU" sz="1000" dirty="0">
                        <a:solidFill>
                          <a:schemeClr val="tx1"/>
                        </a:solidFill>
                      </a:endParaRPr>
                    </a:p>
                  </a:txBody>
                  <a:tcPr/>
                </a:tc>
                <a:tc>
                  <a:txBody>
                    <a:bodyPr/>
                    <a:lstStyle/>
                    <a:p>
                      <a:pPr algn="ctr"/>
                      <a:r>
                        <a:rPr lang="ru-RU" sz="1000" dirty="0" smtClean="0">
                          <a:solidFill>
                            <a:schemeClr val="tx1"/>
                          </a:solidFill>
                        </a:rPr>
                        <a:t>103,3</a:t>
                      </a:r>
                      <a:endParaRPr lang="ru-RU" sz="1000" dirty="0">
                        <a:solidFill>
                          <a:schemeClr val="tx1"/>
                        </a:solidFill>
                      </a:endParaRPr>
                    </a:p>
                  </a:txBody>
                  <a:tcPr/>
                </a:tc>
              </a:tr>
            </a:tbl>
          </a:graphicData>
        </a:graphic>
      </p:graphicFrame>
    </p:spTree>
    <p:extLst>
      <p:ext uri="{BB962C8B-B14F-4D97-AF65-F5344CB8AC3E}">
        <p14:creationId xmlns:p14="http://schemas.microsoft.com/office/powerpoint/2010/main" val="40570899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10515600" cy="854075"/>
          </a:xfrm>
        </p:spPr>
        <p:txBody>
          <a:bodyPr>
            <a:normAutofit/>
          </a:bodyPr>
          <a:lstStyle/>
          <a:p>
            <a:pPr algn="ctr"/>
            <a:r>
              <a:rPr lang="ru-RU" sz="1800" b="1" u="sng" dirty="0">
                <a:solidFill>
                  <a:prstClr val="black"/>
                </a:solidFill>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957404202"/>
              </p:ext>
            </p:extLst>
          </p:nvPr>
        </p:nvGraphicFramePr>
        <p:xfrm>
          <a:off x="152400" y="854072"/>
          <a:ext cx="11887199" cy="5851531"/>
        </p:xfrm>
        <a:graphic>
          <a:graphicData uri="http://schemas.openxmlformats.org/drawingml/2006/table">
            <a:tbl>
              <a:tblPr/>
              <a:tblGrid>
                <a:gridCol w="2741957"/>
                <a:gridCol w="5268865"/>
                <a:gridCol w="1317215"/>
                <a:gridCol w="1317215"/>
                <a:gridCol w="1241947"/>
              </a:tblGrid>
              <a:tr h="185530">
                <a:tc>
                  <a:txBody>
                    <a:bodyPr/>
                    <a:lstStyle/>
                    <a:p>
                      <a:pPr algn="ctr" fontAlgn="ctr"/>
                      <a:r>
                        <a:rPr lang="ru-RU" sz="1050" b="1" i="0" u="none" strike="noStrike" dirty="0">
                          <a:solidFill>
                            <a:srgbClr val="000000"/>
                          </a:solidFill>
                          <a:effectLst/>
                          <a:latin typeface="Arial" panose="020B0604020202020204" pitchFamily="34" charset="0"/>
                        </a:rPr>
                        <a:t>2 02 40 000 00 0000 150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Иные межбюджетные трансферты</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258,081</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258,080</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597">
                <a:tc>
                  <a:txBody>
                    <a:bodyPr/>
                    <a:lstStyle/>
                    <a:p>
                      <a:pPr algn="ctr" fontAlgn="ctr"/>
                      <a:r>
                        <a:rPr lang="ru-RU" sz="1050" b="0" i="0" u="none" strike="noStrike">
                          <a:solidFill>
                            <a:srgbClr val="000000"/>
                          </a:solidFill>
                          <a:effectLst/>
                          <a:latin typeface="Arial" panose="020B0604020202020204" pitchFamily="34" charset="0"/>
                        </a:rPr>
                        <a:t>2 02 45 424 00 0000 150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Межбюджетные трансферты, передаваемые бюджетам на создание комфортной городской среды в малых городах и исторических поселениях - победителях Всероссийского конкурса лучших проектов создания комфортной городской среды</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70,000</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70,000</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631">
                <a:tc>
                  <a:txBody>
                    <a:bodyPr/>
                    <a:lstStyle/>
                    <a:p>
                      <a:pPr algn="ctr" fontAlgn="ctr"/>
                      <a:r>
                        <a:rPr lang="ru-RU" sz="1050" b="0" i="0" u="none" strike="noStrike">
                          <a:solidFill>
                            <a:srgbClr val="000000"/>
                          </a:solidFill>
                          <a:effectLst/>
                          <a:latin typeface="Arial" panose="020B0604020202020204" pitchFamily="34" charset="0"/>
                        </a:rPr>
                        <a:t>2 02 45 424 04 0000 150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Межбюджетные трансферты, передаваемые бюджетам городских округов на создание комфортной городской среды в малых городах и исторических поселениях - победителях Всероссийского конкурса лучших проектов создания комфортной городской среды</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70,000</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70,000</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530">
                <a:tc>
                  <a:txBody>
                    <a:bodyPr/>
                    <a:lstStyle/>
                    <a:p>
                      <a:pPr algn="ctr" fontAlgn="ctr"/>
                      <a:r>
                        <a:rPr lang="ru-RU" sz="1050" b="0" i="0" u="none" strike="noStrike">
                          <a:solidFill>
                            <a:srgbClr val="000000"/>
                          </a:solidFill>
                          <a:effectLst/>
                          <a:latin typeface="Arial" panose="020B0604020202020204" pitchFamily="34" charset="0"/>
                        </a:rPr>
                        <a:t>2 02 49 999 00 0000 150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межбюджетные трансферты, передаваемые бюджетам</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188,081</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188,080</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530">
                <a:tc>
                  <a:txBody>
                    <a:bodyPr/>
                    <a:lstStyle/>
                    <a:p>
                      <a:pPr algn="ctr" fontAlgn="ctr"/>
                      <a:r>
                        <a:rPr lang="ru-RU" sz="1050" b="0" i="0" u="none" strike="noStrike">
                          <a:solidFill>
                            <a:srgbClr val="000000"/>
                          </a:solidFill>
                          <a:effectLst/>
                          <a:latin typeface="Arial" panose="020B0604020202020204" pitchFamily="34" charset="0"/>
                        </a:rPr>
                        <a:t>2 02 49 999 04 0000 150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188,081</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188,080</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6564">
                <a:tc>
                  <a:txBody>
                    <a:bodyPr/>
                    <a:lstStyle/>
                    <a:p>
                      <a:pPr algn="ctr" fontAlgn="ctr"/>
                      <a:r>
                        <a:rPr lang="ru-RU" sz="1050" b="1" i="0" u="none" strike="noStrike">
                          <a:solidFill>
                            <a:srgbClr val="000000"/>
                          </a:solidFill>
                          <a:effectLst/>
                          <a:latin typeface="Arial" panose="020B0604020202020204" pitchFamily="34" charset="0"/>
                        </a:rPr>
                        <a:t>2 19 00 000 00 0000 000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ВОЗВРАТ ОСТАТКОВ СУБСИДИЙ, СУБВЕНЦИЙ И ИНЫХ МЕЖБЮДЖЕТНЫХ ТРАНСФЕРТОВ, ИМЕЮЩИХ ЦЕЛЕВОЕ НАЗНАЧЕНИЕ, ПРОШЛЫХ ЛЕТ</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-60,234</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-60,234</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6564">
                <a:tc>
                  <a:txBody>
                    <a:bodyPr/>
                    <a:lstStyle/>
                    <a:p>
                      <a:pPr algn="ctr" fontAlgn="ctr"/>
                      <a:r>
                        <a:rPr lang="ru-RU" sz="1050" b="1" i="0" u="none" strike="noStrike">
                          <a:solidFill>
                            <a:srgbClr val="000000"/>
                          </a:solidFill>
                          <a:effectLst/>
                          <a:latin typeface="Arial" panose="020B0604020202020204" pitchFamily="34" charset="0"/>
                        </a:rPr>
                        <a:t>2 19 00 000 04 0000 150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Возврат остатков субсидий, субвенций и иных межбюджетных трансфертов, имеющих целевое назначение, прошлых лет из бюджетов городских округов</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-60,234</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-60,234</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6564">
                <a:tc>
                  <a:txBody>
                    <a:bodyPr/>
                    <a:lstStyle/>
                    <a:p>
                      <a:pPr algn="ctr" fontAlgn="ctr"/>
                      <a:r>
                        <a:rPr lang="ru-RU" sz="1050" b="0" i="0" u="none" strike="noStrike">
                          <a:solidFill>
                            <a:srgbClr val="000000"/>
                          </a:solidFill>
                          <a:effectLst/>
                          <a:latin typeface="Arial" panose="020B0604020202020204" pitchFamily="34" charset="0"/>
                        </a:rPr>
                        <a:t>2 19 25 555 04 0000 150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Возврат остатков субсидий на реализацию программ формирования современной городской среды из бюджетов городских округов</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-949</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-949</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597">
                <a:tc>
                  <a:txBody>
                    <a:bodyPr/>
                    <a:lstStyle/>
                    <a:p>
                      <a:pPr algn="ctr" fontAlgn="ctr"/>
                      <a:r>
                        <a:rPr lang="ru-RU" sz="1050" b="0" i="0" u="none" strike="noStrike">
                          <a:solidFill>
                            <a:srgbClr val="000000"/>
                          </a:solidFill>
                          <a:effectLst/>
                          <a:latin typeface="Arial" panose="020B0604020202020204" pitchFamily="34" charset="0"/>
                        </a:rPr>
                        <a:t>2 19 35 120 04 0000 150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Возврат остатков субвенций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 из бюджетов городских округов</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-6</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-6</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631">
                <a:tc>
                  <a:txBody>
                    <a:bodyPr/>
                    <a:lstStyle/>
                    <a:p>
                      <a:pPr algn="ctr" fontAlgn="ctr"/>
                      <a:r>
                        <a:rPr lang="ru-RU" sz="1050" b="0" i="0" u="none" strike="noStrike">
                          <a:solidFill>
                            <a:srgbClr val="000000"/>
                          </a:solidFill>
                          <a:effectLst/>
                          <a:latin typeface="Arial" panose="020B0604020202020204" pitchFamily="34" charset="0"/>
                        </a:rPr>
                        <a:t>2 19 35 176 04 0000 150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Возврат остатков субвенций на осуществление полномочий по обеспечению жильем отдельных категорий граждан, установленных Федеральным законом от 24 ноября 1995 года № 181-ФЗ "О социальной защите инвалидов в Российской Федерации", из бюджетов городских округов</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-20</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-20</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90699">
                <a:tc>
                  <a:txBody>
                    <a:bodyPr/>
                    <a:lstStyle/>
                    <a:p>
                      <a:pPr algn="ctr" fontAlgn="ctr"/>
                      <a:r>
                        <a:rPr lang="ru-RU" sz="1050" b="0" i="0" u="none" strike="noStrike">
                          <a:solidFill>
                            <a:srgbClr val="000000"/>
                          </a:solidFill>
                          <a:effectLst/>
                          <a:latin typeface="Arial" panose="020B0604020202020204" pitchFamily="34" charset="0"/>
                        </a:rPr>
                        <a:t>2 19 35 303 04 0000 150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dirty="0">
                          <a:solidFill>
                            <a:srgbClr val="000000"/>
                          </a:solidFill>
                          <a:effectLst/>
                          <a:latin typeface="Arial" panose="020B0604020202020204" pitchFamily="34" charset="0"/>
                        </a:rPr>
                        <a:t>Возврат остатков субвенций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 из бюджетов городских округов</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-340</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-340</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6564">
                <a:tc>
                  <a:txBody>
                    <a:bodyPr/>
                    <a:lstStyle/>
                    <a:p>
                      <a:pPr algn="ctr" fontAlgn="ctr"/>
                      <a:r>
                        <a:rPr lang="ru-RU" sz="1050" b="0" i="0" u="none" strike="noStrike">
                          <a:solidFill>
                            <a:srgbClr val="000000"/>
                          </a:solidFill>
                          <a:effectLst/>
                          <a:latin typeface="Arial" panose="020B0604020202020204" pitchFamily="34" charset="0"/>
                        </a:rPr>
                        <a:t>2 19 60 010 04 0000 150</a:t>
                      </a: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Возврат прочих остатков субсидий, субвенций и иных межбюджетных трансфертов, имеющих целевое назначение, прошлых лет из бюджетов городских округов</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-58,919</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-58,919</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100.00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530">
                <a:tc gridSpan="2">
                  <a:txBody>
                    <a:bodyPr/>
                    <a:lstStyle/>
                    <a:p>
                      <a:pPr algn="l" fontAlgn="ctr"/>
                      <a:r>
                        <a:rPr lang="ru-RU" sz="1050" b="1" i="0" u="none" strike="noStrike" dirty="0" smtClean="0">
                          <a:solidFill>
                            <a:srgbClr val="000000"/>
                          </a:solidFill>
                          <a:effectLst/>
                          <a:latin typeface="Arial" panose="020B0604020202020204" pitchFamily="34" charset="0"/>
                        </a:rPr>
                        <a:t>ВСЕГО ДОХОДОВ</a:t>
                      </a:r>
                      <a:endParaRPr lang="ru-RU" sz="1050" b="1" i="0" u="none" strike="noStrike" dirty="0">
                        <a:solidFill>
                          <a:srgbClr val="000000"/>
                        </a:solidFill>
                        <a:effectLst/>
                        <a:latin typeface="Arial" panose="020B0604020202020204" pitchFamily="34" charset="0"/>
                      </a:endParaRPr>
                    </a:p>
                  </a:txBody>
                  <a:tcPr marL="3974" marR="3974" marT="39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r" fontAlgn="ctr"/>
                      <a:r>
                        <a:rPr lang="ru-RU" sz="1050" b="1" i="0" u="none" strike="noStrike">
                          <a:solidFill>
                            <a:srgbClr val="000000"/>
                          </a:solidFill>
                          <a:effectLst/>
                          <a:latin typeface="Arial" panose="020B0604020202020204" pitchFamily="34" charset="0"/>
                        </a:rPr>
                        <a:t>4,521,474</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4,511,413</a:t>
                      </a:r>
                    </a:p>
                  </a:txBody>
                  <a:tcPr marL="3974" marR="3974" marT="39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ru-RU" sz="1050" b="1" i="0" u="none" strike="noStrike" dirty="0">
                          <a:solidFill>
                            <a:srgbClr val="000000"/>
                          </a:solidFill>
                          <a:effectLst/>
                          <a:latin typeface="Arial" panose="020B0604020202020204" pitchFamily="34" charset="0"/>
                        </a:rPr>
                        <a:t>99.78 </a:t>
                      </a:r>
                    </a:p>
                  </a:txBody>
                  <a:tcPr marL="3974" marR="3974" marT="39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437193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28600"/>
            <a:ext cx="10972800" cy="738664"/>
          </a:xfrm>
        </p:spPr>
        <p:txBody>
          <a:bodyPr>
            <a:noAutofit/>
          </a:bodyPr>
          <a:lstStyle/>
          <a:p>
            <a:pPr algn="ctr"/>
            <a:r>
              <a:rPr lang="ru-RU" sz="1800" b="1" u="sng" dirty="0"/>
              <a:t>Информация об удельном объеме налоговых и неналоговых доходов бюджета городского округа Зарайск Московской области в расчете на душу населения в сравнении с другими муниципальными образованиями Московской </a:t>
            </a:r>
            <a:r>
              <a:rPr lang="ru-RU" sz="1800" b="1" u="sng" dirty="0" smtClean="0"/>
              <a:t>области на 01.01.2024 год (рублей)</a:t>
            </a:r>
            <a:endParaRPr lang="ru-RU" sz="1800" b="1" u="sng" dirty="0"/>
          </a:p>
        </p:txBody>
      </p:sp>
      <p:graphicFrame>
        <p:nvGraphicFramePr>
          <p:cNvPr id="4" name="Таблица 3"/>
          <p:cNvGraphicFramePr>
            <a:graphicFrameLocks noGrp="1"/>
          </p:cNvGraphicFramePr>
          <p:nvPr>
            <p:extLst>
              <p:ext uri="{D42A27DB-BD31-4B8C-83A1-F6EECF244321}">
                <p14:modId xmlns:p14="http://schemas.microsoft.com/office/powerpoint/2010/main" val="3969105787"/>
              </p:ext>
            </p:extLst>
          </p:nvPr>
        </p:nvGraphicFramePr>
        <p:xfrm>
          <a:off x="228600" y="1219200"/>
          <a:ext cx="11734800" cy="3276601"/>
        </p:xfrm>
        <a:graphic>
          <a:graphicData uri="http://schemas.openxmlformats.org/drawingml/2006/table">
            <a:tbl>
              <a:tblPr/>
              <a:tblGrid>
                <a:gridCol w="1878902"/>
                <a:gridCol w="1550098"/>
                <a:gridCol w="1828800"/>
                <a:gridCol w="1905000"/>
                <a:gridCol w="1676400"/>
                <a:gridCol w="1524000"/>
                <a:gridCol w="1371600"/>
              </a:tblGrid>
              <a:tr h="341906">
                <a:tc rowSpan="2">
                  <a:txBody>
                    <a:bodyPr/>
                    <a:lstStyle/>
                    <a:p>
                      <a:pPr algn="ctr" fontAlgn="ctr"/>
                      <a:r>
                        <a:rPr lang="ru-RU" sz="1400" b="1" i="0" u="none" strike="noStrike" dirty="0">
                          <a:solidFill>
                            <a:srgbClr val="000000"/>
                          </a:solidFill>
                          <a:effectLst/>
                          <a:latin typeface="Times New Roman" panose="02020603050405020304" pitchFamily="18" charset="0"/>
                        </a:rPr>
                        <a:t>Виды доходов</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400" b="1" i="0" u="none" strike="noStrike">
                          <a:solidFill>
                            <a:srgbClr val="000000"/>
                          </a:solidFill>
                          <a:effectLst/>
                          <a:latin typeface="Times New Roman" panose="02020603050405020304" pitchFamily="18" charset="0"/>
                        </a:rPr>
                        <a:t>Городской округ Зарайск</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ru-RU" sz="1400" b="1" i="0" u="none" strike="noStrike" dirty="0">
                          <a:solidFill>
                            <a:srgbClr val="000000"/>
                          </a:solidFill>
                          <a:effectLst/>
                          <a:latin typeface="Times New Roman" panose="02020603050405020304" pitchFamily="18" charset="0"/>
                        </a:rPr>
                        <a:t>В сравнении с другими муниципальными образованиями Московской области</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567070">
                <a:tc vMerge="1">
                  <a:txBody>
                    <a:bodyPr/>
                    <a:lstStyle/>
                    <a:p>
                      <a:endParaRPr lang="ru-RU"/>
                    </a:p>
                  </a:txBody>
                  <a:tcPr/>
                </a:tc>
                <a:tc vMerge="1">
                  <a:txBody>
                    <a:bodyPr/>
                    <a:lstStyle/>
                    <a:p>
                      <a:endParaRPr lang="ru-RU"/>
                    </a:p>
                  </a:txBody>
                  <a:tcPr/>
                </a:tc>
                <a:tc>
                  <a:txBody>
                    <a:bodyPr/>
                    <a:lstStyle/>
                    <a:p>
                      <a:pPr algn="ctr" fontAlgn="ctr"/>
                      <a:r>
                        <a:rPr lang="ru-RU" sz="1400" b="1" i="0" u="none" strike="noStrike" dirty="0">
                          <a:solidFill>
                            <a:srgbClr val="000000"/>
                          </a:solidFill>
                          <a:effectLst/>
                          <a:latin typeface="Times New Roman" panose="02020603050405020304" pitchFamily="18" charset="0"/>
                        </a:rPr>
                        <a:t>Городской округ Воскресенск</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solidFill>
                            <a:srgbClr val="000000"/>
                          </a:solidFill>
                          <a:effectLst/>
                          <a:latin typeface="Times New Roman" panose="02020603050405020304" pitchFamily="18" charset="0"/>
                        </a:rPr>
                        <a:t>Городской округ </a:t>
                      </a:r>
                      <a:r>
                        <a:rPr lang="ru-RU" sz="1400" b="1" i="0" u="none" strike="noStrike" dirty="0" smtClean="0">
                          <a:solidFill>
                            <a:srgbClr val="000000"/>
                          </a:solidFill>
                          <a:effectLst/>
                          <a:latin typeface="Times New Roman" panose="02020603050405020304" pitchFamily="18" charset="0"/>
                        </a:rPr>
                        <a:t>Серебряные </a:t>
                      </a:r>
                      <a:r>
                        <a:rPr lang="ru-RU" sz="1400" b="1" i="0" u="none" strike="noStrike" dirty="0">
                          <a:solidFill>
                            <a:srgbClr val="000000"/>
                          </a:solidFill>
                          <a:effectLst/>
                          <a:latin typeface="Times New Roman" panose="02020603050405020304" pitchFamily="18" charset="0"/>
                        </a:rPr>
                        <a:t>Пруды</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solidFill>
                            <a:srgbClr val="000000"/>
                          </a:solidFill>
                          <a:effectLst/>
                          <a:latin typeface="Times New Roman" panose="02020603050405020304" pitchFamily="18" charset="0"/>
                        </a:rPr>
                        <a:t>Городской округ </a:t>
                      </a:r>
                      <a:r>
                        <a:rPr lang="ru-RU" sz="1400" b="1" i="0" u="none" strike="noStrike" dirty="0" smtClean="0">
                          <a:solidFill>
                            <a:srgbClr val="000000"/>
                          </a:solidFill>
                          <a:effectLst/>
                          <a:latin typeface="Times New Roman" panose="02020603050405020304" pitchFamily="18" charset="0"/>
                        </a:rPr>
                        <a:t>Раменский</a:t>
                      </a:r>
                      <a:endParaRPr lang="ru-RU" sz="1400" b="1" i="0" u="none" strike="noStrike" dirty="0">
                        <a:solidFill>
                          <a:srgbClr val="000000"/>
                        </a:solidFill>
                        <a:effectLst/>
                        <a:latin typeface="Times New Roman" panose="02020603050405020304" pitchFamily="18" charset="0"/>
                      </a:endParaRP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solidFill>
                            <a:srgbClr val="000000"/>
                          </a:solidFill>
                          <a:effectLst/>
                          <a:latin typeface="Times New Roman" panose="02020603050405020304" pitchFamily="18" charset="0"/>
                        </a:rPr>
                        <a:t>Городской округ Шатура</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solidFill>
                            <a:srgbClr val="000000"/>
                          </a:solidFill>
                          <a:effectLst/>
                          <a:latin typeface="Times New Roman" panose="02020603050405020304" pitchFamily="18" charset="0"/>
                        </a:rPr>
                        <a:t>Городской округ Луховицы</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7625">
                <a:tc>
                  <a:txBody>
                    <a:bodyPr/>
                    <a:lstStyle/>
                    <a:p>
                      <a:pPr algn="ctr" fontAlgn="ctr"/>
                      <a:r>
                        <a:rPr lang="ru-RU" sz="1400" b="0" i="0" u="none" strike="noStrike" dirty="0" smtClean="0">
                          <a:solidFill>
                            <a:srgbClr val="000000"/>
                          </a:solidFill>
                          <a:effectLst/>
                          <a:latin typeface="Times New Roman" panose="02020603050405020304" pitchFamily="18" charset="0"/>
                        </a:rPr>
                        <a:t>  </a:t>
                      </a:r>
                      <a:r>
                        <a:rPr lang="ru-RU" sz="1400" b="0" i="0" u="none" strike="noStrike" dirty="0">
                          <a:solidFill>
                            <a:srgbClr val="000000"/>
                          </a:solidFill>
                          <a:effectLst/>
                          <a:latin typeface="Times New Roman" panose="02020603050405020304" pitchFamily="18" charset="0"/>
                        </a:rPr>
                        <a:t>Налоговые и неналоговые </a:t>
                      </a:r>
                      <a:r>
                        <a:rPr lang="ru-RU" sz="1400" b="0" i="0" u="none" strike="noStrike" dirty="0" smtClean="0">
                          <a:solidFill>
                            <a:srgbClr val="000000"/>
                          </a:solidFill>
                          <a:effectLst/>
                          <a:latin typeface="Times New Roman" panose="02020603050405020304" pitchFamily="18" charset="0"/>
                        </a:rPr>
                        <a:t>доходы *</a:t>
                      </a:r>
                      <a:endParaRPr lang="ru-RU" sz="1400" b="0" i="0" u="none" strike="noStrike" dirty="0">
                        <a:solidFill>
                          <a:srgbClr val="000000"/>
                        </a:solidFill>
                        <a:effectLst/>
                        <a:latin typeface="Times New Roman" panose="02020603050405020304" pitchFamily="18" charset="0"/>
                      </a:endParaRP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400" b="0" i="0" u="none" strike="noStrike">
                          <a:solidFill>
                            <a:srgbClr val="000000"/>
                          </a:solidFill>
                          <a:effectLst/>
                          <a:latin typeface="Times New Roman" panose="02020603050405020304" pitchFamily="18" charset="0"/>
                        </a:rPr>
                        <a:t>29301</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400" b="0" i="0" u="none" strike="noStrike">
                          <a:solidFill>
                            <a:srgbClr val="000000"/>
                          </a:solidFill>
                          <a:effectLst/>
                          <a:latin typeface="Times New Roman" panose="02020603050405020304" pitchFamily="18" charset="0"/>
                        </a:rPr>
                        <a:t>28581</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400" b="0" i="0" u="none" strike="noStrike" dirty="0">
                          <a:solidFill>
                            <a:srgbClr val="000000"/>
                          </a:solidFill>
                          <a:effectLst/>
                          <a:latin typeface="Times New Roman" panose="02020603050405020304" pitchFamily="18" charset="0"/>
                        </a:rPr>
                        <a:t>29638</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Times New Roman" panose="02020603050405020304" pitchFamily="18" charset="0"/>
                        </a:rPr>
                        <a:t>25,145</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Times New Roman" panose="02020603050405020304" pitchFamily="18" charset="0"/>
                        </a:rPr>
                        <a:t>23770</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Times New Roman" panose="02020603050405020304" pitchFamily="18" charset="0"/>
                        </a:rPr>
                        <a:t>38306</a:t>
                      </a:r>
                    </a:p>
                  </a:txBody>
                  <a:tcPr marL="6641" marR="6641" marT="66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609600" y="4876800"/>
            <a:ext cx="8686800" cy="954107"/>
          </a:xfrm>
          <a:prstGeom prst="rect">
            <a:avLst/>
          </a:prstGeom>
        </p:spPr>
        <p:txBody>
          <a:bodyPr wrap="square">
            <a:spAutoFit/>
          </a:bodyPr>
          <a:lstStyle/>
          <a:p>
            <a:pPr lvl="0" defTabSz="568500" hangingPunct="0"/>
            <a:r>
              <a:rPr lang="ru-RU" sz="1400" b="1" kern="0" dirty="0" smtClean="0">
                <a:latin typeface="Garamond" panose="02020404030301010803"/>
                <a:sym typeface="Proxima Nova"/>
              </a:rPr>
              <a:t>* Информация </a:t>
            </a:r>
            <a:r>
              <a:rPr lang="ru-RU" sz="1400" b="1" kern="0" dirty="0">
                <a:latin typeface="Garamond" panose="02020404030301010803"/>
                <a:sym typeface="Proxima Nova"/>
              </a:rPr>
              <a:t>о налоговых и неналоговых доходах в разрезе                                                      муниципальных образований размещена на портале «Открытый бюджет МО» по ссылке</a:t>
            </a:r>
            <a:r>
              <a:rPr lang="ru-RU" sz="1400" b="1" kern="0" dirty="0" smtClean="0">
                <a:latin typeface="Garamond" panose="02020404030301010803"/>
                <a:sym typeface="Proxima Nova"/>
              </a:rPr>
              <a:t>: </a:t>
            </a:r>
          </a:p>
          <a:p>
            <a:pPr lvl="0" defTabSz="568500" hangingPunct="0"/>
            <a:r>
              <a:rPr lang="en-US" sz="1400" b="1" u="sng" kern="0" dirty="0" smtClean="0">
                <a:solidFill>
                  <a:srgbClr val="FF0000"/>
                </a:solidFill>
                <a:latin typeface="Garamond" panose="02020404030301010803"/>
                <a:sym typeface="Proxima Nova"/>
              </a:rPr>
              <a:t>https</a:t>
            </a:r>
            <a:r>
              <a:rPr lang="en-US" sz="1400" b="1" u="sng" kern="0" dirty="0">
                <a:solidFill>
                  <a:srgbClr val="FF0000"/>
                </a:solidFill>
                <a:latin typeface="Garamond" panose="02020404030301010803"/>
                <a:sym typeface="Proxima Nova"/>
              </a:rPr>
              <a:t>://budget.mosreg.ru/dokumenty/byudzhetnaya-politika/pokazateli-ispolneniya-byudzhetov-municipalnyx-obrazovanij-moskovskoj-oblasti/#tab-id-11</a:t>
            </a:r>
            <a:endParaRPr lang="ru-RU" sz="1400" b="1" u="sng" kern="0" dirty="0">
              <a:solidFill>
                <a:srgbClr val="FF0000"/>
              </a:solidFill>
              <a:latin typeface="Garamond" panose="02020404030301010803"/>
              <a:sym typeface="Proxima Nova"/>
            </a:endParaRPr>
          </a:p>
        </p:txBody>
      </p:sp>
    </p:spTree>
    <p:extLst>
      <p:ext uri="{BB962C8B-B14F-4D97-AF65-F5344CB8AC3E}">
        <p14:creationId xmlns:p14="http://schemas.microsoft.com/office/powerpoint/2010/main" val="25688415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81000" y="76200"/>
            <a:ext cx="12268199" cy="290464"/>
          </a:xfrm>
          <a:prstGeom prst="rect">
            <a:avLst/>
          </a:prstGeom>
        </p:spPr>
        <p:txBody>
          <a:bodyPr vert="horz" wrap="square" lIns="0" tIns="13335" rIns="0" bIns="0" rtlCol="0">
            <a:spAutoFit/>
          </a:bodyPr>
          <a:lstStyle/>
          <a:p>
            <a:pPr marL="12700" algn="ctr">
              <a:lnSpc>
                <a:spcPct val="100000"/>
              </a:lnSpc>
              <a:spcBef>
                <a:spcPts val="105"/>
              </a:spcBef>
            </a:pPr>
            <a:r>
              <a:rPr lang="ru-RU" sz="1800" b="1" dirty="0" smtClean="0"/>
              <a:t>Информация о налоговых льготах и ставках налогов, и об оценке налоговых расходов  в 2023 году</a:t>
            </a:r>
            <a:endParaRPr sz="1800" b="1" dirty="0"/>
          </a:p>
        </p:txBody>
      </p:sp>
      <p:graphicFrame>
        <p:nvGraphicFramePr>
          <p:cNvPr id="8" name="Таблица 7"/>
          <p:cNvGraphicFramePr>
            <a:graphicFrameLocks noGrp="1"/>
          </p:cNvGraphicFramePr>
          <p:nvPr>
            <p:extLst>
              <p:ext uri="{D42A27DB-BD31-4B8C-83A1-F6EECF244321}">
                <p14:modId xmlns:p14="http://schemas.microsoft.com/office/powerpoint/2010/main" val="1059061338"/>
              </p:ext>
            </p:extLst>
          </p:nvPr>
        </p:nvGraphicFramePr>
        <p:xfrm>
          <a:off x="228600" y="457200"/>
          <a:ext cx="11658600" cy="6217261"/>
        </p:xfrm>
        <a:graphic>
          <a:graphicData uri="http://schemas.openxmlformats.org/drawingml/2006/table">
            <a:tbl>
              <a:tblPr/>
              <a:tblGrid>
                <a:gridCol w="2359982"/>
                <a:gridCol w="2317589"/>
                <a:gridCol w="1837111"/>
                <a:gridCol w="1059872"/>
                <a:gridCol w="791373"/>
                <a:gridCol w="862030"/>
                <a:gridCol w="791373"/>
                <a:gridCol w="805504"/>
                <a:gridCol w="833766"/>
              </a:tblGrid>
              <a:tr h="598726">
                <a:tc>
                  <a:txBody>
                    <a:bodyPr/>
                    <a:lstStyle/>
                    <a:p>
                      <a:pPr algn="ctr" fontAlgn="ctr"/>
                      <a:r>
                        <a:rPr lang="ru-RU" sz="900" b="0" i="0" u="none" strike="noStrike">
                          <a:solidFill>
                            <a:srgbClr val="000000"/>
                          </a:solidFill>
                          <a:effectLst/>
                          <a:latin typeface="Times New Roman" panose="02020603050405020304" pitchFamily="18" charset="0"/>
                        </a:rPr>
                        <a:t>Правовое основание</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Times New Roman" panose="02020603050405020304" pitchFamily="18" charset="0"/>
                        </a:rPr>
                        <a:t>Льготы по категориям налогоплательщиков, объектов налогообложения</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Times New Roman" panose="02020603050405020304" pitchFamily="18" charset="0"/>
                        </a:rPr>
                        <a:t>Условие предоставления налоговых льгот</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Times New Roman" panose="02020603050405020304" pitchFamily="18" charset="0"/>
                        </a:rPr>
                        <a:t>Количество плательщиков воспользовавшихся льготами в 2022 году</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panose="02020603050405020304" pitchFamily="18" charset="0"/>
                        </a:rPr>
                        <a:t>Факт за отчетный год (2022)</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panose="02020603050405020304" pitchFamily="18" charset="0"/>
                        </a:rPr>
                        <a:t>Оценка налоговых расходов за текущий год (2023)</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panose="02020603050405020304" pitchFamily="18" charset="0"/>
                        </a:rPr>
                        <a:t>Оценка налоговых расходов на очередной год (2024)</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panose="02020603050405020304" pitchFamily="18" charset="0"/>
                        </a:rPr>
                        <a:t>Оценка налоговых расходов на первый год планового периода (2025)</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panose="02020603050405020304" pitchFamily="18" charset="0"/>
                        </a:rPr>
                        <a:t>Оценка налоговых расходов на второй год планового периода (2026)</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935">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1" i="0" u="none" strike="noStrike">
                          <a:solidFill>
                            <a:srgbClr val="000000"/>
                          </a:solidFill>
                          <a:effectLst/>
                          <a:latin typeface="Times New Roman" panose="02020603050405020304" pitchFamily="18" charset="0"/>
                        </a:rPr>
                        <a:t>Налог на имущество физических лиц</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348</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237</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237</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237</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237</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237</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775">
                <a:tc>
                  <a:txBody>
                    <a:bodyPr/>
                    <a:lstStyle/>
                    <a:p>
                      <a:pPr algn="l" fontAlgn="ctr"/>
                      <a:r>
                        <a:rPr lang="ru-RU" sz="900" b="0" i="0" u="none" strike="noStrike">
                          <a:solidFill>
                            <a:srgbClr val="000000"/>
                          </a:solidFill>
                          <a:effectLst/>
                          <a:latin typeface="Times New Roman" panose="02020603050405020304" pitchFamily="18" charset="0"/>
                        </a:rPr>
                        <a:t>Решение Совета Депутатов городского округа Зарайск Московской  области №9/13 от 28 сентября 2017 года "О налоге на имущество физических лиц" п.п.3.1.</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Times New Roman" panose="02020603050405020304" pitchFamily="18" charset="0"/>
                        </a:rPr>
                        <a:t>От уплаты налога на имущество физических лиц освобождаются физические лица - члены многодетных семей.</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Налоговая льгота предоставляется в отношении одного объекта налогообложения каждого вида, по выбору налогоплательщика.</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348</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237</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237</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237</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237</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237</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095">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900" b="1" i="0" u="none" strike="noStrike">
                          <a:solidFill>
                            <a:srgbClr val="000000"/>
                          </a:solidFill>
                          <a:effectLst/>
                          <a:latin typeface="Times New Roman" panose="02020603050405020304" pitchFamily="18" charset="0"/>
                        </a:rPr>
                        <a:t>Земельный налог</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1967</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8109</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8109</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8109</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8109</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8109</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095">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1" i="0" u="none" strike="noStrike">
                          <a:solidFill>
                            <a:srgbClr val="000000"/>
                          </a:solidFill>
                          <a:effectLst/>
                          <a:latin typeface="Times New Roman" panose="02020603050405020304" pitchFamily="18" charset="0"/>
                        </a:rPr>
                        <a:t>Юридические лица</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30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6093</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6093</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6093</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6093</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Times New Roman" panose="02020603050405020304" pitchFamily="18" charset="0"/>
                        </a:rPr>
                        <a:t>6093</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7934">
                <a:tc>
                  <a:txBody>
                    <a:bodyPr/>
                    <a:lstStyle/>
                    <a:p>
                      <a:pPr algn="ctr" fontAlgn="ctr"/>
                      <a:r>
                        <a:rPr lang="ru-RU" sz="900" b="0" i="0" u="none" strike="noStrike">
                          <a:solidFill>
                            <a:srgbClr val="000000"/>
                          </a:solidFill>
                          <a:effectLst/>
                          <a:latin typeface="Times New Roman" panose="02020603050405020304" pitchFamily="18" charset="0"/>
                        </a:rPr>
                        <a:t>Решение Совета Депутатов городского округа Зарайск Московской  области №9/14 от 28 сентября 2017 года "О земельном налоге" п.п.5.1.</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panose="02020603050405020304" pitchFamily="18" charset="0"/>
                        </a:rPr>
                        <a:t>Освободить от налогообложения следующие категории налогоплательщиков:</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1"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1"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1"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1"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1"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9935">
                <a:tc>
                  <a:txBody>
                    <a:bodyPr/>
                    <a:lstStyle/>
                    <a:p>
                      <a:pPr algn="ctr" fontAlgn="ctr"/>
                      <a:r>
                        <a:rPr lang="ru-RU" sz="900" b="0" i="0" u="none" strike="noStrike">
                          <a:solidFill>
                            <a:srgbClr val="000000"/>
                          </a:solidFill>
                          <a:effectLst/>
                          <a:latin typeface="Times New Roman" panose="02020603050405020304" pitchFamily="18" charset="0"/>
                        </a:rPr>
                        <a:t> </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Times New Roman" panose="02020603050405020304" pitchFamily="18" charset="0"/>
                        </a:rPr>
                        <a:t> Муниципальные и государственные учреждения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6347">
                <a:tc>
                  <a:txBody>
                    <a:bodyPr/>
                    <a:lstStyle/>
                    <a:p>
                      <a:pPr algn="ctr" fontAlgn="ctr"/>
                      <a:r>
                        <a:rPr lang="ru-RU" sz="900" b="0" i="0" u="none" strike="noStrike">
                          <a:solidFill>
                            <a:srgbClr val="000000"/>
                          </a:solidFill>
                          <a:effectLst/>
                          <a:latin typeface="Times New Roman" panose="02020603050405020304" pitchFamily="18" charset="0"/>
                        </a:rPr>
                        <a:t> </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Times New Roman" panose="02020603050405020304" pitchFamily="18" charset="0"/>
                        </a:rPr>
                        <a:t>Государственные и муниципальные учреждения, финансируемые из бюджета  городского округа Зарайск</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30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6093</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6093</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6093</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6093</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6093</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7934">
                <a:tc>
                  <a:txBody>
                    <a:bodyPr/>
                    <a:lstStyle/>
                    <a:p>
                      <a:pPr algn="ctr" fontAlgn="ctr"/>
                      <a:r>
                        <a:rPr lang="ru-RU" sz="900" b="0" i="0" u="none" strike="noStrike">
                          <a:solidFill>
                            <a:srgbClr val="000000"/>
                          </a:solidFill>
                          <a:effectLst/>
                          <a:latin typeface="Times New Roman" panose="02020603050405020304" pitchFamily="18" charset="0"/>
                        </a:rPr>
                        <a:t>Решение Совета Депутатов городского округа Зарайск Московской  области №9/14 от 28 сентября 2017 года "О земельном налоге" п.п.5.2.</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Times New Roman" panose="02020603050405020304" pitchFamily="18" charset="0"/>
                        </a:rPr>
                        <a:t>Освободить от налогообложения следующие категории земель:</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88562">
                <a:tc>
                  <a:txBody>
                    <a:bodyPr/>
                    <a:lstStyle/>
                    <a:p>
                      <a:pPr algn="ctr" fontAlgn="ctr"/>
                      <a:r>
                        <a:rPr lang="ru-RU" sz="900" b="0" i="0" u="none" strike="noStrike">
                          <a:solidFill>
                            <a:srgbClr val="000000"/>
                          </a:solidFill>
                          <a:effectLst/>
                          <a:latin typeface="Times New Roman" panose="02020603050405020304" pitchFamily="18" charset="0"/>
                        </a:rPr>
                        <a:t> </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Times New Roman" panose="02020603050405020304" pitchFamily="18" charset="0"/>
                        </a:rPr>
                        <a:t>Земельные участки общего пользования, занятые площадями, внутриквартальными дорогами и  тротуарами, пешеходными дорожками, проездами, автомобильными дорогами, скверами, парками, пляжами,  кладбищами, площадками ТБО, автостоянками, лесами, водными объектами и другими объектами, за исключением земельных участков, принадлежащих коммерческим организациям и физическим лицам на праве собственности, праве постоянного (бессрочного) пользования или праве пожизненного наследуемого владения</a:t>
                      </a:r>
                    </a:p>
                  </a:txBody>
                  <a:tcPr marL="3254" marR="3254" marT="3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900" b="0" i="0" u="none" strike="noStrike">
                          <a:solidFill>
                            <a:srgbClr val="000000"/>
                          </a:solidFill>
                          <a:effectLst/>
                          <a:latin typeface="Times New Roman" panose="02020603050405020304" pitchFamily="18" charset="0"/>
                        </a:rPr>
                        <a:t> </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Times New Roman" panose="02020603050405020304" pitchFamily="18" charset="0"/>
                        </a:rPr>
                        <a:t>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900" b="0" i="0" u="none" strike="noStrike" dirty="0">
                          <a:solidFill>
                            <a:srgbClr val="000000"/>
                          </a:solidFill>
                          <a:effectLst/>
                          <a:latin typeface="Times New Roman" panose="02020603050405020304" pitchFamily="18" charset="0"/>
                        </a:rPr>
                        <a:t>0</a:t>
                      </a:r>
                    </a:p>
                  </a:txBody>
                  <a:tcPr marL="3254" marR="3254" marT="32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81000" y="76200"/>
            <a:ext cx="12268199" cy="290464"/>
          </a:xfrm>
          <a:prstGeom prst="rect">
            <a:avLst/>
          </a:prstGeom>
        </p:spPr>
        <p:txBody>
          <a:bodyPr vert="horz" wrap="square" lIns="0" tIns="13335" rIns="0" bIns="0" rtlCol="0">
            <a:spAutoFit/>
          </a:bodyPr>
          <a:lstStyle/>
          <a:p>
            <a:pPr marL="12700" algn="ctr">
              <a:lnSpc>
                <a:spcPct val="100000"/>
              </a:lnSpc>
              <a:spcBef>
                <a:spcPts val="105"/>
              </a:spcBef>
            </a:pPr>
            <a:r>
              <a:rPr lang="ru-RU" sz="1800" b="1" dirty="0" smtClean="0"/>
              <a:t>Информация о налоговых льготах и ставках налогов, и об оценке налоговых расходов  в 2023 году</a:t>
            </a:r>
            <a:endParaRPr sz="1800" b="1" dirty="0"/>
          </a:p>
        </p:txBody>
      </p:sp>
      <p:graphicFrame>
        <p:nvGraphicFramePr>
          <p:cNvPr id="4" name="Таблица 3"/>
          <p:cNvGraphicFramePr>
            <a:graphicFrameLocks noGrp="1"/>
          </p:cNvGraphicFramePr>
          <p:nvPr>
            <p:extLst>
              <p:ext uri="{D42A27DB-BD31-4B8C-83A1-F6EECF244321}">
                <p14:modId xmlns:p14="http://schemas.microsoft.com/office/powerpoint/2010/main" val="2185745246"/>
              </p:ext>
            </p:extLst>
          </p:nvPr>
        </p:nvGraphicFramePr>
        <p:xfrm>
          <a:off x="228600" y="533400"/>
          <a:ext cx="11582400" cy="6172200"/>
        </p:xfrm>
        <a:graphic>
          <a:graphicData uri="http://schemas.openxmlformats.org/drawingml/2006/table">
            <a:tbl>
              <a:tblPr/>
              <a:tblGrid>
                <a:gridCol w="2344558"/>
                <a:gridCol w="2302442"/>
                <a:gridCol w="1825106"/>
                <a:gridCol w="1052945"/>
                <a:gridCol w="786199"/>
                <a:gridCol w="856395"/>
                <a:gridCol w="786199"/>
                <a:gridCol w="800239"/>
                <a:gridCol w="828317"/>
              </a:tblGrid>
              <a:tr h="174055">
                <a:tc>
                  <a:txBody>
                    <a:bodyPr/>
                    <a:lstStyle/>
                    <a:p>
                      <a:pPr algn="l" fontAlgn="b"/>
                      <a:r>
                        <a:rPr lang="ru-RU" sz="1000" b="0" i="0" u="none" strike="noStrike" dirty="0">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a:solidFill>
                            <a:srgbClr val="000000"/>
                          </a:solidFill>
                          <a:effectLst/>
                          <a:latin typeface="Times New Roman" panose="02020603050405020304" pitchFamily="18" charset="0"/>
                        </a:rPr>
                        <a:t>Физические лица</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a:solidFill>
                            <a:srgbClr val="000000"/>
                          </a:solidFill>
                          <a:effectLst/>
                          <a:latin typeface="Times New Roman" panose="02020603050405020304" pitchFamily="18" charset="0"/>
                        </a:rPr>
                        <a:t>1937</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a:solidFill>
                            <a:srgbClr val="000000"/>
                          </a:solidFill>
                          <a:effectLst/>
                          <a:latin typeface="Times New Roman" panose="02020603050405020304" pitchFamily="18" charset="0"/>
                        </a:rPr>
                        <a:t>2016</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a:solidFill>
                            <a:srgbClr val="000000"/>
                          </a:solidFill>
                          <a:effectLst/>
                          <a:latin typeface="Times New Roman" panose="02020603050405020304" pitchFamily="18" charset="0"/>
                        </a:rPr>
                        <a:t>2016</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a:solidFill>
                            <a:srgbClr val="000000"/>
                          </a:solidFill>
                          <a:effectLst/>
                          <a:latin typeface="Times New Roman" panose="02020603050405020304" pitchFamily="18" charset="0"/>
                        </a:rPr>
                        <a:t>2016</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a:solidFill>
                            <a:srgbClr val="000000"/>
                          </a:solidFill>
                          <a:effectLst/>
                          <a:latin typeface="Times New Roman" panose="02020603050405020304" pitchFamily="18" charset="0"/>
                        </a:rPr>
                        <a:t>2016</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a:solidFill>
                            <a:srgbClr val="000000"/>
                          </a:solidFill>
                          <a:effectLst/>
                          <a:latin typeface="Times New Roman" panose="02020603050405020304" pitchFamily="18" charset="0"/>
                        </a:rPr>
                        <a:t>2016</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6519">
                <a:tc>
                  <a:txBody>
                    <a:bodyPr/>
                    <a:lstStyle/>
                    <a:p>
                      <a:pPr algn="ctr" fontAlgn="b"/>
                      <a:r>
                        <a:rPr lang="ru-RU" sz="1000" b="0" i="0" u="none" strike="noStrike" dirty="0">
                          <a:solidFill>
                            <a:srgbClr val="000000"/>
                          </a:solidFill>
                          <a:effectLst/>
                          <a:latin typeface="Times New Roman" panose="02020603050405020304" pitchFamily="18" charset="0"/>
                        </a:rPr>
                        <a:t>Решение Совета Депутатов городского округа Зарайск Московской  области №9/14 от 28 сентября 2017 года "О земельном налоге" п.п.5.1.</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0" i="0" u="none" strike="noStrike">
                          <a:solidFill>
                            <a:srgbClr val="000000"/>
                          </a:solidFill>
                          <a:effectLst/>
                          <a:latin typeface="Times New Roman" panose="02020603050405020304" pitchFamily="18" charset="0"/>
                        </a:rPr>
                        <a:t>Освободить от налогообложения следующие категории налогоплательщиков:</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5697">
                <a:tc>
                  <a:txBody>
                    <a:bodyPr/>
                    <a:lstStyle/>
                    <a:p>
                      <a:pPr algn="ctr" fontAlgn="ctr"/>
                      <a:r>
                        <a:rPr lang="ru-RU" sz="1000" b="0" i="0" u="none" strike="noStrike">
                          <a:solidFill>
                            <a:srgbClr val="000000"/>
                          </a:solidFill>
                          <a:effectLst/>
                          <a:latin typeface="Times New Roman" panose="02020603050405020304" pitchFamily="18" charset="0"/>
                        </a:rPr>
                        <a:t> </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Times New Roman" panose="02020603050405020304" pitchFamily="18" charset="0"/>
                        </a:rPr>
                        <a:t>Герои Советского Союза, Герои Российской Федерации, полные кавалеры ордена Славы</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0</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0</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0</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0</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0</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0</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55">
                <a:tc>
                  <a:txBody>
                    <a:bodyPr/>
                    <a:lstStyle/>
                    <a:p>
                      <a:pPr algn="ctr" fontAlgn="ctr"/>
                      <a:r>
                        <a:rPr lang="ru-RU" sz="1000" b="0" i="0" u="none" strike="noStrike">
                          <a:solidFill>
                            <a:srgbClr val="000000"/>
                          </a:solidFill>
                          <a:effectLst/>
                          <a:latin typeface="Times New Roman" panose="02020603050405020304" pitchFamily="18" charset="0"/>
                        </a:rPr>
                        <a:t> </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Times New Roman" panose="02020603050405020304" pitchFamily="18" charset="0"/>
                        </a:rPr>
                        <a:t>Инвалиды I и II групп инвалидности</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1348</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1512</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1512</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1512</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1512</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1512</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5697">
                <a:tc>
                  <a:txBody>
                    <a:bodyPr/>
                    <a:lstStyle/>
                    <a:p>
                      <a:pPr algn="ctr" fontAlgn="ctr"/>
                      <a:r>
                        <a:rPr lang="ru-RU" sz="1000" b="0" i="0" u="none" strike="noStrike">
                          <a:solidFill>
                            <a:srgbClr val="000000"/>
                          </a:solidFill>
                          <a:effectLst/>
                          <a:latin typeface="Times New Roman" panose="02020603050405020304" pitchFamily="18" charset="0"/>
                        </a:rPr>
                        <a:t> </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Times New Roman" panose="02020603050405020304" pitchFamily="18" charset="0"/>
                        </a:rPr>
                        <a:t>Ветераны и инвалиды Великой Отечественной войны, а также ветераны и инвалиды боевых действий</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235</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265</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265</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265</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265</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265</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55">
                <a:tc>
                  <a:txBody>
                    <a:bodyPr/>
                    <a:lstStyle/>
                    <a:p>
                      <a:pPr algn="ctr" fontAlgn="ctr"/>
                      <a:r>
                        <a:rPr lang="ru-RU" sz="1000" b="0" i="0" u="none" strike="noStrike">
                          <a:solidFill>
                            <a:srgbClr val="000000"/>
                          </a:solidFill>
                          <a:effectLst/>
                          <a:latin typeface="Times New Roman" panose="02020603050405020304" pitchFamily="18" charset="0"/>
                        </a:rPr>
                        <a:t> </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Times New Roman" panose="02020603050405020304" pitchFamily="18" charset="0"/>
                        </a:rPr>
                        <a:t>Инвалиды с детства, дети-инвалиды</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136</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65</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65</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65</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65</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65</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32122">
                <a:tc>
                  <a:txBody>
                    <a:bodyPr/>
                    <a:lstStyle/>
                    <a:p>
                      <a:pPr algn="ctr" fontAlgn="ctr"/>
                      <a:r>
                        <a:rPr lang="ru-RU" sz="1000" b="0" i="0" u="none" strike="noStrike">
                          <a:solidFill>
                            <a:srgbClr val="000000"/>
                          </a:solidFill>
                          <a:effectLst/>
                          <a:latin typeface="Times New Roman" panose="02020603050405020304" pitchFamily="18" charset="0"/>
                        </a:rPr>
                        <a:t> </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Times New Roman" panose="02020603050405020304" pitchFamily="18" charset="0"/>
                        </a:rPr>
                        <a:t>Физические лица, имеющие право на получение социальной поддержки в соответствии с Законом Российской Федерации "О социальной защите граждан, подвергшихся воздействию радиации вследствие катастрофы на Чернобыльской АЭС" (в редакции Закона Российской Федерации от 18 июня 1992 года N 3061-1), в соответствии с Федеральным законом от 26 ноября 1998 года N 175-ФЗ "О социальной защите граждан Российской Федерации, подвергшихся воздействию радиации вследствие аварии в 1957 году на производственном объединении "Маяк" и сбросов радиоактивных отходов в реку Теча" и в соответствии с Федеральным законом от 10 января 2002 года N 2-ФЗ "О социальных гарантиях гражданам, подвергшимся радиационному воздействию вследствие ядерных испытаний на Семипалатинском полигоне"</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Times New Roman" panose="02020603050405020304" pitchFamily="18" charset="0"/>
                        </a:rPr>
                        <a:t> </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54</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44</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44</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44</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44</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a:solidFill>
                            <a:srgbClr val="000000"/>
                          </a:solidFill>
                          <a:effectLst/>
                          <a:latin typeface="Times New Roman" panose="02020603050405020304" pitchFamily="18" charset="0"/>
                        </a:rPr>
                        <a:t>44</a:t>
                      </a:r>
                    </a:p>
                  </a:txBody>
                  <a:tcPr marL="2885" marR="2885" marT="2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51266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81000" y="76200"/>
            <a:ext cx="12268199" cy="290464"/>
          </a:xfrm>
          <a:prstGeom prst="rect">
            <a:avLst/>
          </a:prstGeom>
        </p:spPr>
        <p:txBody>
          <a:bodyPr vert="horz" wrap="square" lIns="0" tIns="13335" rIns="0" bIns="0" rtlCol="0">
            <a:spAutoFit/>
          </a:bodyPr>
          <a:lstStyle/>
          <a:p>
            <a:pPr marL="12700" algn="ctr">
              <a:lnSpc>
                <a:spcPct val="100000"/>
              </a:lnSpc>
              <a:spcBef>
                <a:spcPts val="105"/>
              </a:spcBef>
            </a:pPr>
            <a:r>
              <a:rPr lang="ru-RU" sz="1800" b="1" dirty="0" smtClean="0"/>
              <a:t>Информация о налоговых льготах и ставках налогов, и об оценке налоговых расходов  в 2023 году</a:t>
            </a:r>
            <a:endParaRPr sz="1800" b="1" dirty="0"/>
          </a:p>
        </p:txBody>
      </p:sp>
      <p:graphicFrame>
        <p:nvGraphicFramePr>
          <p:cNvPr id="2" name="Таблица 1"/>
          <p:cNvGraphicFramePr>
            <a:graphicFrameLocks noGrp="1"/>
          </p:cNvGraphicFramePr>
          <p:nvPr>
            <p:extLst>
              <p:ext uri="{D42A27DB-BD31-4B8C-83A1-F6EECF244321}">
                <p14:modId xmlns:p14="http://schemas.microsoft.com/office/powerpoint/2010/main" val="1483092149"/>
              </p:ext>
            </p:extLst>
          </p:nvPr>
        </p:nvGraphicFramePr>
        <p:xfrm>
          <a:off x="228600" y="685800"/>
          <a:ext cx="11658601" cy="5867400"/>
        </p:xfrm>
        <a:graphic>
          <a:graphicData uri="http://schemas.openxmlformats.org/drawingml/2006/table">
            <a:tbl>
              <a:tblPr/>
              <a:tblGrid>
                <a:gridCol w="2359983"/>
                <a:gridCol w="2317588"/>
                <a:gridCol w="1837113"/>
                <a:gridCol w="1059873"/>
                <a:gridCol w="791372"/>
                <a:gridCol w="862030"/>
                <a:gridCol w="791372"/>
                <a:gridCol w="805504"/>
                <a:gridCol w="833766"/>
              </a:tblGrid>
              <a:tr h="1414084">
                <a:tc>
                  <a:txBody>
                    <a:bodyPr/>
                    <a:lstStyle/>
                    <a:p>
                      <a:pPr algn="ctr" fontAlgn="ctr"/>
                      <a:r>
                        <a:rPr lang="ru-RU" sz="1050" b="0" i="0" u="none" strike="noStrike">
                          <a:solidFill>
                            <a:srgbClr val="000000"/>
                          </a:solidFill>
                          <a:effectLst/>
                          <a:latin typeface="Times New Roman" panose="02020603050405020304" pitchFamily="18" charset="0"/>
                        </a:rPr>
                        <a:t> </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Times New Roman" panose="02020603050405020304" pitchFamily="18" charset="0"/>
                        </a:rPr>
                        <a:t>Физические лица, принимавшие в составе подразделений особого риска непосредственное участие в испытаниях ядерного и термоядерного оружия, ликвидации аварий ядерных установок на средствах вооружения и военных объектах</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4</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dirty="0">
                          <a:solidFill>
                            <a:srgbClr val="000000"/>
                          </a:solidFill>
                          <a:effectLst/>
                          <a:latin typeface="Times New Roman" panose="02020603050405020304" pitchFamily="18" charset="0"/>
                        </a:rPr>
                        <a:t>1</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4084">
                <a:tc>
                  <a:txBody>
                    <a:bodyPr/>
                    <a:lstStyle/>
                    <a:p>
                      <a:pPr algn="ctr" fontAlgn="ctr"/>
                      <a:r>
                        <a:rPr lang="ru-RU" sz="1050" b="0" i="0" u="none" strike="noStrike">
                          <a:solidFill>
                            <a:srgbClr val="000000"/>
                          </a:solidFill>
                          <a:effectLst/>
                          <a:latin typeface="Times New Roman" panose="02020603050405020304" pitchFamily="18" charset="0"/>
                        </a:rPr>
                        <a:t> </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Times New Roman" panose="02020603050405020304" pitchFamily="18" charset="0"/>
                        </a:rPr>
                        <a:t>Физические лица, получившие или перенесшие лучевую болезнь или ставшие инвалидами в результате испытаний, учений и их работ, связанных с любыми видами ядерных установок, включая ядерное оружие и космическую технику</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0613">
                <a:tc>
                  <a:txBody>
                    <a:bodyPr/>
                    <a:lstStyle/>
                    <a:p>
                      <a:pPr algn="ctr" fontAlgn="ctr"/>
                      <a:r>
                        <a:rPr lang="ru-RU" sz="1050" b="0" i="0" u="none" strike="noStrike">
                          <a:solidFill>
                            <a:srgbClr val="000000"/>
                          </a:solidFill>
                          <a:effectLst/>
                          <a:latin typeface="Times New Roman" panose="02020603050405020304" pitchFamily="18" charset="0"/>
                        </a:rPr>
                        <a:t> </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Times New Roman" panose="02020603050405020304" pitchFamily="18" charset="0"/>
                        </a:rPr>
                        <a:t>Герои Социалистического труда, полные кавалеры ордена Трудовой Славы</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745">
                <a:tc>
                  <a:txBody>
                    <a:bodyPr/>
                    <a:lstStyle/>
                    <a:p>
                      <a:pPr algn="ctr" fontAlgn="ctr"/>
                      <a:r>
                        <a:rPr lang="ru-RU" sz="1050" b="0" i="0" u="none" strike="noStrike">
                          <a:solidFill>
                            <a:srgbClr val="000000"/>
                          </a:solidFill>
                          <a:effectLst/>
                          <a:latin typeface="Times New Roman" panose="02020603050405020304" pitchFamily="18" charset="0"/>
                        </a:rPr>
                        <a:t> </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Times New Roman" panose="02020603050405020304" pitchFamily="18" charset="0"/>
                        </a:rPr>
                        <a:t>Физические лица, награжденные медалью «За оборону Москвы»</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590">
                <a:tc>
                  <a:txBody>
                    <a:bodyPr/>
                    <a:lstStyle/>
                    <a:p>
                      <a:pPr algn="ctr" fontAlgn="ctr"/>
                      <a:r>
                        <a:rPr lang="ru-RU" sz="1050" b="0" i="0" u="none" strike="noStrike">
                          <a:solidFill>
                            <a:srgbClr val="000000"/>
                          </a:solidFill>
                          <a:effectLst/>
                          <a:latin typeface="Times New Roman" panose="02020603050405020304" pitchFamily="18" charset="0"/>
                        </a:rPr>
                        <a:t> </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Times New Roman" panose="02020603050405020304" pitchFamily="18" charset="0"/>
                        </a:rPr>
                        <a:t>Физические лица, награжденные знаком «Жителю блокадного Ленинграда»</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3</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4</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4</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4</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4</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4</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0284">
                <a:tc>
                  <a:txBody>
                    <a:bodyPr/>
                    <a:lstStyle/>
                    <a:p>
                      <a:pPr algn="ctr" fontAlgn="ctr"/>
                      <a:r>
                        <a:rPr lang="ru-RU" sz="1050" b="0" i="0" u="none" strike="noStrike">
                          <a:solidFill>
                            <a:srgbClr val="000000"/>
                          </a:solidFill>
                          <a:effectLst/>
                          <a:latin typeface="Times New Roman" panose="02020603050405020304" pitchFamily="18" charset="0"/>
                        </a:rPr>
                        <a:t> </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Times New Roman" panose="02020603050405020304" pitchFamily="18" charset="0"/>
                        </a:rPr>
                        <a:t>Физические лица – бывшие несовершеннолетние узники концлагерей, гетто и других мест принудительного содержания, созданных фашистами  и их союзниками в период Второй мировой войны</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dirty="0">
                          <a:solidFill>
                            <a:srgbClr val="000000"/>
                          </a:solidFill>
                          <a:effectLst/>
                          <a:latin typeface="Times New Roman" panose="02020603050405020304" pitchFamily="18" charset="0"/>
                        </a:rPr>
                        <a:t>1</a:t>
                      </a:r>
                    </a:p>
                  </a:txBody>
                  <a:tcPr marL="6380" marR="6380" marT="6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941621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81000" y="76200"/>
            <a:ext cx="12268199" cy="290464"/>
          </a:xfrm>
          <a:prstGeom prst="rect">
            <a:avLst/>
          </a:prstGeom>
        </p:spPr>
        <p:txBody>
          <a:bodyPr vert="horz" wrap="square" lIns="0" tIns="13335" rIns="0" bIns="0" rtlCol="0">
            <a:spAutoFit/>
          </a:bodyPr>
          <a:lstStyle/>
          <a:p>
            <a:pPr marL="12700" algn="ctr">
              <a:lnSpc>
                <a:spcPct val="100000"/>
              </a:lnSpc>
              <a:spcBef>
                <a:spcPts val="105"/>
              </a:spcBef>
            </a:pPr>
            <a:r>
              <a:rPr lang="ru-RU" sz="1800" b="1" dirty="0" smtClean="0"/>
              <a:t>Информация о налоговых льготах и ставках налогов, и об оценке налоговых расходов  в 2023 году</a:t>
            </a:r>
            <a:endParaRPr sz="1800" b="1" dirty="0"/>
          </a:p>
        </p:txBody>
      </p:sp>
      <p:graphicFrame>
        <p:nvGraphicFramePr>
          <p:cNvPr id="4" name="Таблица 3"/>
          <p:cNvGraphicFramePr>
            <a:graphicFrameLocks noGrp="1"/>
          </p:cNvGraphicFramePr>
          <p:nvPr>
            <p:extLst>
              <p:ext uri="{D42A27DB-BD31-4B8C-83A1-F6EECF244321}">
                <p14:modId xmlns:p14="http://schemas.microsoft.com/office/powerpoint/2010/main" val="3228916028"/>
              </p:ext>
            </p:extLst>
          </p:nvPr>
        </p:nvGraphicFramePr>
        <p:xfrm>
          <a:off x="228600" y="457200"/>
          <a:ext cx="11582400" cy="5867400"/>
        </p:xfrm>
        <a:graphic>
          <a:graphicData uri="http://schemas.openxmlformats.org/drawingml/2006/table">
            <a:tbl>
              <a:tblPr/>
              <a:tblGrid>
                <a:gridCol w="2344557"/>
                <a:gridCol w="2302441"/>
                <a:gridCol w="1825107"/>
                <a:gridCol w="1052945"/>
                <a:gridCol w="786199"/>
                <a:gridCol w="856397"/>
                <a:gridCol w="786199"/>
                <a:gridCol w="800237"/>
                <a:gridCol w="828318"/>
              </a:tblGrid>
              <a:tr h="2346369">
                <a:tc>
                  <a:txBody>
                    <a:bodyPr/>
                    <a:lstStyle/>
                    <a:p>
                      <a:pPr algn="ctr" fontAlgn="ctr"/>
                      <a:r>
                        <a:rPr lang="ru-RU" sz="1050" b="0" i="0" u="none" strike="noStrike">
                          <a:solidFill>
                            <a:srgbClr val="000000"/>
                          </a:solidFill>
                          <a:effectLst/>
                          <a:latin typeface="Times New Roman" panose="02020603050405020304" pitchFamily="18" charset="0"/>
                        </a:rPr>
                        <a:t> </a:t>
                      </a:r>
                    </a:p>
                  </a:txBody>
                  <a:tcPr marL="2827" marR="2827" marT="2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Times New Roman" panose="02020603050405020304" pitchFamily="18" charset="0"/>
                        </a:rPr>
                        <a:t>Физические лица – члены многодетных семей, имеющие в собственности, постоянном (бессрочном) пользовании или пожизненном наследуемом владении земельные участки (одному из членов семьи), в отношении одного земельного участка на территории городского округа Зарайск Московской области (по выбору налогоплательщика), предназначенного для индивидуального жилищного строительства, личного подсобного хозяйства (строительства), садоводства и огородничества</a:t>
                      </a:r>
                    </a:p>
                  </a:txBody>
                  <a:tcPr marL="2827" marR="2827" marT="2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144</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118</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118</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118</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118</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118</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2503">
                <a:tc>
                  <a:txBody>
                    <a:bodyPr/>
                    <a:lstStyle/>
                    <a:p>
                      <a:pPr algn="ctr" fontAlgn="ctr"/>
                      <a:r>
                        <a:rPr lang="ru-RU" sz="1050" b="0" i="0" u="none" strike="noStrike">
                          <a:solidFill>
                            <a:srgbClr val="000000"/>
                          </a:solidFill>
                          <a:effectLst/>
                          <a:latin typeface="Times New Roman" panose="02020603050405020304" pitchFamily="18" charset="0"/>
                        </a:rPr>
                        <a:t> </a:t>
                      </a:r>
                    </a:p>
                  </a:txBody>
                  <a:tcPr marL="2827" marR="2827" marT="2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Times New Roman" panose="02020603050405020304" pitchFamily="18" charset="0"/>
                        </a:rPr>
                        <a:t>женщины, которым в установленном порядке присвоено почетное звание "Мать-героиня" (в отношении одного земельного участка).</a:t>
                      </a:r>
                    </a:p>
                  </a:txBody>
                  <a:tcPr marL="2827" marR="2827" marT="2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50" b="0" i="0" u="none" strike="noStrike">
                          <a:solidFill>
                            <a:srgbClr val="000000"/>
                          </a:solidFill>
                          <a:effectLst/>
                          <a:latin typeface="Times New Roman" panose="02020603050405020304" pitchFamily="18" charset="0"/>
                        </a:rPr>
                        <a:t>0</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528">
                <a:tc>
                  <a:txBody>
                    <a:bodyPr/>
                    <a:lstStyle/>
                    <a:p>
                      <a:pPr algn="ctr" fontAlgn="ctr"/>
                      <a:r>
                        <a:rPr lang="ru-RU" sz="1050" b="0" i="0" u="none" strike="noStrike">
                          <a:solidFill>
                            <a:srgbClr val="000000"/>
                          </a:solidFill>
                          <a:effectLst/>
                          <a:latin typeface="Times New Roman" panose="02020603050405020304" pitchFamily="18" charset="0"/>
                        </a:rPr>
                        <a:t>Решение Совета Депутатов городского округа Зарайск Московской  области №9/14 от 28 сентября 2017 года "О земельном налоге" п.п.5.3.</a:t>
                      </a:r>
                    </a:p>
                  </a:txBody>
                  <a:tcPr marL="2827" marR="2827" marT="2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dirty="0">
                          <a:solidFill>
                            <a:srgbClr val="000000"/>
                          </a:solidFill>
                          <a:effectLst/>
                          <a:latin typeface="Times New Roman" panose="02020603050405020304" pitchFamily="18" charset="0"/>
                        </a:rPr>
                        <a:t>Предоставить налоговые льготы в виде уменьшения исчисленной суммы земельного налога на 50 процентов в отношении одного земельного участка на территории городского округа Зарайск Московской области по выбору налогоплательщика, предназначенного для индивидуального жилищного строительства, личного подсобного и дачного хозяйства (строительства), садоводства и огородничества, следующим категориям налогоплательщиков, имеющим в собственности, постоянном (бессрочном) пользовании или пожизненном наследуемом владении земельные участки:</a:t>
                      </a:r>
                    </a:p>
                  </a:txBody>
                  <a:tcPr marL="2827" marR="2827" marT="2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a:solidFill>
                            <a:srgbClr val="000000"/>
                          </a:solidFill>
                          <a:effectLst/>
                          <a:latin typeface="Times New Roman" panose="02020603050405020304" pitchFamily="18" charset="0"/>
                        </a:rPr>
                        <a:t> </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50" b="0" i="0" u="none" strike="noStrike" dirty="0">
                          <a:solidFill>
                            <a:srgbClr val="000000"/>
                          </a:solidFill>
                          <a:effectLst/>
                          <a:latin typeface="Times New Roman" panose="02020603050405020304" pitchFamily="18" charset="0"/>
                        </a:rPr>
                        <a:t> </a:t>
                      </a:r>
                    </a:p>
                  </a:txBody>
                  <a:tcPr marL="2827" marR="2827" marT="28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369657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81000" y="76200"/>
            <a:ext cx="12268199" cy="290464"/>
          </a:xfrm>
          <a:prstGeom prst="rect">
            <a:avLst/>
          </a:prstGeom>
        </p:spPr>
        <p:txBody>
          <a:bodyPr vert="horz" wrap="square" lIns="0" tIns="13335" rIns="0" bIns="0" rtlCol="0">
            <a:spAutoFit/>
          </a:bodyPr>
          <a:lstStyle/>
          <a:p>
            <a:pPr marL="12700" algn="ctr">
              <a:lnSpc>
                <a:spcPct val="100000"/>
              </a:lnSpc>
              <a:spcBef>
                <a:spcPts val="105"/>
              </a:spcBef>
            </a:pPr>
            <a:r>
              <a:rPr lang="ru-RU" sz="1800" b="1" dirty="0" smtClean="0"/>
              <a:t>Информация о налоговых льготах и ставках налогов, и об оценке налоговых расходов  в 2023 году</a:t>
            </a:r>
            <a:endParaRPr sz="1800" b="1" dirty="0"/>
          </a:p>
        </p:txBody>
      </p:sp>
      <p:graphicFrame>
        <p:nvGraphicFramePr>
          <p:cNvPr id="2" name="Таблица 1"/>
          <p:cNvGraphicFramePr>
            <a:graphicFrameLocks noGrp="1"/>
          </p:cNvGraphicFramePr>
          <p:nvPr>
            <p:extLst>
              <p:ext uri="{D42A27DB-BD31-4B8C-83A1-F6EECF244321}">
                <p14:modId xmlns:p14="http://schemas.microsoft.com/office/powerpoint/2010/main" val="893036093"/>
              </p:ext>
            </p:extLst>
          </p:nvPr>
        </p:nvGraphicFramePr>
        <p:xfrm>
          <a:off x="76200" y="472565"/>
          <a:ext cx="11811000" cy="6389474"/>
        </p:xfrm>
        <a:graphic>
          <a:graphicData uri="http://schemas.openxmlformats.org/drawingml/2006/table">
            <a:tbl>
              <a:tblPr/>
              <a:tblGrid>
                <a:gridCol w="2390831"/>
                <a:gridCol w="2347883"/>
                <a:gridCol w="1861127"/>
                <a:gridCol w="1073728"/>
                <a:gridCol w="801718"/>
                <a:gridCol w="873297"/>
                <a:gridCol w="801718"/>
                <a:gridCol w="816033"/>
                <a:gridCol w="844665"/>
              </a:tblGrid>
              <a:tr h="1777293">
                <a:tc>
                  <a:txBody>
                    <a:bodyPr/>
                    <a:lstStyle/>
                    <a:p>
                      <a:pPr algn="ctr" fontAlgn="ctr"/>
                      <a:r>
                        <a:rPr lang="ru-RU" sz="1000" b="0" i="0" u="none" strike="noStrike" dirty="0">
                          <a:solidFill>
                            <a:srgbClr val="000000"/>
                          </a:solidFill>
                          <a:effectLst/>
                          <a:latin typeface="Times New Roman" panose="02020603050405020304" pitchFamily="18" charset="0"/>
                        </a:rPr>
                        <a:t>Решение Совета Депутатов городского округа Зарайск Московской  области №9/14 от 28 сентября 2017 года "О земельном налоге" п.п.5.3.</a:t>
                      </a:r>
                    </a:p>
                  </a:txBody>
                  <a:tcPr marL="4039" marR="4039" marT="4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anose="02020603050405020304" pitchFamily="18" charset="0"/>
                        </a:rPr>
                        <a:t>Предоставить налоговые льготы в виде уменьшения исчисленной суммы земельного налога на 50 процентов в отношении одного земельного участка на территории городского округа Зарайск Московской области по выбору налогоплательщика, предназначенного для индивидуального жилищного строительства, личного подсобного и дачного хозяйства (строительства), садоводства и огородничества, следующим категориям налогоплательщиков, имеющим в собственности, постоянном (бессрочном) пользовании или пожизненном наследуемом владении земельные участки:</a:t>
                      </a:r>
                    </a:p>
                  </a:txBody>
                  <a:tcPr marL="4039" marR="4039" marT="4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dirty="0">
                          <a:solidFill>
                            <a:srgbClr val="000000"/>
                          </a:solidFill>
                          <a:effectLst/>
                          <a:latin typeface="Times New Roman" panose="02020603050405020304" pitchFamily="18" charset="0"/>
                        </a:rPr>
                        <a:t> </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dirty="0">
                          <a:solidFill>
                            <a:srgbClr val="000000"/>
                          </a:solidFill>
                          <a:effectLst/>
                          <a:latin typeface="Times New Roman" panose="02020603050405020304" pitchFamily="18" charset="0"/>
                        </a:rPr>
                        <a:t> </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dirty="0">
                          <a:solidFill>
                            <a:srgbClr val="000000"/>
                          </a:solidFill>
                          <a:effectLst/>
                          <a:latin typeface="Times New Roman" panose="02020603050405020304" pitchFamily="18" charset="0"/>
                        </a:rPr>
                        <a:t> </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dirty="0">
                          <a:solidFill>
                            <a:srgbClr val="000000"/>
                          </a:solidFill>
                          <a:effectLst/>
                          <a:latin typeface="Times New Roman" panose="02020603050405020304" pitchFamily="18" charset="0"/>
                        </a:rPr>
                        <a:t> </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dirty="0">
                          <a:solidFill>
                            <a:srgbClr val="000000"/>
                          </a:solidFill>
                          <a:effectLst/>
                          <a:latin typeface="Times New Roman" panose="02020603050405020304" pitchFamily="18" charset="0"/>
                        </a:rPr>
                        <a:t> </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Times New Roman" panose="02020603050405020304" pitchFamily="18" charset="0"/>
                        </a:rPr>
                        <a:t> </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Times New Roman" panose="02020603050405020304" pitchFamily="18" charset="0"/>
                        </a:rPr>
                        <a:t> </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7959">
                <a:tc>
                  <a:txBody>
                    <a:bodyPr/>
                    <a:lstStyle/>
                    <a:p>
                      <a:pPr algn="l" fontAlgn="ctr"/>
                      <a:r>
                        <a:rPr lang="ru-RU" sz="1000" b="0" i="0" u="none" strike="noStrike">
                          <a:solidFill>
                            <a:srgbClr val="000000"/>
                          </a:solidFill>
                          <a:effectLst/>
                          <a:latin typeface="Times New Roman" panose="02020603050405020304" pitchFamily="18" charset="0"/>
                        </a:rPr>
                        <a:t> </a:t>
                      </a:r>
                    </a:p>
                  </a:txBody>
                  <a:tcPr marL="4039" marR="4039" marT="4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Times New Roman" panose="02020603050405020304" pitchFamily="18" charset="0"/>
                        </a:rPr>
                        <a:t>Малоимущие семьи (льгота предоставляется только одному из членов малоимущей семьи) и  малоимущим одиноко проживающим гражданам, среднедушевой доход которых ниже величины прожиточного минимума, установленной в Московской области на душу населения</a:t>
                      </a:r>
                    </a:p>
                  </a:txBody>
                  <a:tcPr marL="4039" marR="4039" marT="4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0" i="0" u="none" strike="noStrike">
                          <a:solidFill>
                            <a:srgbClr val="000000"/>
                          </a:solidFill>
                          <a:effectLst/>
                          <a:latin typeface="Times New Roman" panose="02020603050405020304" pitchFamily="18" charset="0"/>
                        </a:rPr>
                        <a:t> Для случаев, когда налогоплательщик относится к нескольким категориям, предусмотренным п. 5.3.  решения, льгота предоставляется по одному из оснований по выбору налогоплательщика</a:t>
                      </a:r>
                    </a:p>
                  </a:txBody>
                  <a:tcPr marL="4039" marR="4039" marT="4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4618">
                <a:tc>
                  <a:txBody>
                    <a:bodyPr/>
                    <a:lstStyle/>
                    <a:p>
                      <a:pPr algn="l" fontAlgn="ctr"/>
                      <a:r>
                        <a:rPr lang="ru-RU" sz="1000" b="0" i="0" u="none" strike="noStrike">
                          <a:solidFill>
                            <a:srgbClr val="000000"/>
                          </a:solidFill>
                          <a:effectLst/>
                          <a:latin typeface="Times New Roman" panose="02020603050405020304" pitchFamily="18" charset="0"/>
                        </a:rPr>
                        <a:t> </a:t>
                      </a:r>
                    </a:p>
                  </a:txBody>
                  <a:tcPr marL="4039" marR="4039" marT="4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Times New Roman" panose="02020603050405020304" pitchFamily="18" charset="0"/>
                        </a:rPr>
                        <a:t>Пенсионеры, доход которых ниже двукратной величины прожиточного минимума, установленной в Московской области для пенсионеров</a:t>
                      </a:r>
                    </a:p>
                  </a:txBody>
                  <a:tcPr marL="4039" marR="4039" marT="4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r" fontAlgn="b"/>
                      <a:r>
                        <a:rPr lang="ru-RU" sz="1000" b="0" i="0" u="none" strike="noStrike">
                          <a:solidFill>
                            <a:srgbClr val="000000"/>
                          </a:solidFill>
                          <a:effectLst/>
                          <a:latin typeface="Times New Roman" panose="02020603050405020304" pitchFamily="18" charset="0"/>
                        </a:rPr>
                        <a:t>12</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6</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6</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6</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a:solidFill>
                            <a:srgbClr val="000000"/>
                          </a:solidFill>
                          <a:effectLst/>
                          <a:latin typeface="Times New Roman" panose="02020603050405020304" pitchFamily="18" charset="0"/>
                        </a:rPr>
                        <a:t>6</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6</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1318">
                <a:tc>
                  <a:txBody>
                    <a:bodyPr/>
                    <a:lstStyle/>
                    <a:p>
                      <a:pPr algn="l" fontAlgn="ctr"/>
                      <a:r>
                        <a:rPr lang="ru-RU" sz="1000" b="0" i="0" u="none" strike="noStrike">
                          <a:solidFill>
                            <a:srgbClr val="000000"/>
                          </a:solidFill>
                          <a:effectLst/>
                          <a:latin typeface="Times New Roman" panose="02020603050405020304" pitchFamily="18" charset="0"/>
                        </a:rPr>
                        <a:t>Решение Совета Депутатов городского округа Зарайск Московской  области №9/14 от 28 сентября 2017 года "О земельном налоге" п.п.5.4.</a:t>
                      </a:r>
                    </a:p>
                  </a:txBody>
                  <a:tcPr marL="4039" marR="4039" marT="4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Times New Roman" panose="02020603050405020304" pitchFamily="18" charset="0"/>
                        </a:rPr>
                        <a:t>Предоставить налоговые льготы организациям-инвесторам, осуществившим капитальные вложения в объекты основных средств, в виде освобождения от уплаты земельного налога в отношении земельного участка, на котором расположен объект основных средств стоимостью не менее пятидесяти миллионов рублей, который впервые введен в эксплуатацию и принят на бухгалтерский учет.</a:t>
                      </a:r>
                    </a:p>
                  </a:txBody>
                  <a:tcPr marL="4039" marR="4039" marT="4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panose="02020603050405020304" pitchFamily="18" charset="0"/>
                        </a:rPr>
                        <a:t> </a:t>
                      </a:r>
                    </a:p>
                  </a:txBody>
                  <a:tcPr marL="4039" marR="4039" marT="4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a:solidFill>
                            <a:srgbClr val="000000"/>
                          </a:solidFill>
                          <a:effectLst/>
                          <a:latin typeface="Times New Roman" panose="02020603050405020304" pitchFamily="18" charset="0"/>
                        </a:rPr>
                        <a:t>0</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022">
                <a:tc>
                  <a:txBody>
                    <a:bodyPr/>
                    <a:lstStyle/>
                    <a:p>
                      <a:pPr algn="l" fontAlgn="b"/>
                      <a:r>
                        <a:rPr lang="ru-RU" sz="1000" b="0" i="0" u="none" strike="noStrike">
                          <a:solidFill>
                            <a:srgbClr val="000000"/>
                          </a:solidFill>
                          <a:effectLst/>
                          <a:latin typeface="Times New Roman" panose="02020603050405020304" pitchFamily="18" charset="0"/>
                        </a:rPr>
                        <a:t> </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effectLst/>
                          <a:latin typeface="Times New Roman" panose="02020603050405020304" pitchFamily="18" charset="0"/>
                        </a:rPr>
                        <a:t>Итого</a:t>
                      </a:r>
                    </a:p>
                  </a:txBody>
                  <a:tcPr marL="4039" marR="4039" marT="4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a:solidFill>
                            <a:srgbClr val="000000"/>
                          </a:solidFill>
                          <a:effectLst/>
                          <a:latin typeface="Times New Roman" panose="02020603050405020304" pitchFamily="18" charset="0"/>
                        </a:rPr>
                        <a:t> </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000000"/>
                          </a:solidFill>
                          <a:effectLst/>
                          <a:latin typeface="Times New Roman" panose="02020603050405020304" pitchFamily="18" charset="0"/>
                        </a:rPr>
                        <a:t>2315</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000000"/>
                          </a:solidFill>
                          <a:effectLst/>
                          <a:latin typeface="Times New Roman" panose="02020603050405020304" pitchFamily="18" charset="0"/>
                        </a:rPr>
                        <a:t>8346</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000000"/>
                          </a:solidFill>
                          <a:effectLst/>
                          <a:latin typeface="Times New Roman" panose="02020603050405020304" pitchFamily="18" charset="0"/>
                        </a:rPr>
                        <a:t>8346</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000000"/>
                          </a:solidFill>
                          <a:effectLst/>
                          <a:latin typeface="Times New Roman" panose="02020603050405020304" pitchFamily="18" charset="0"/>
                        </a:rPr>
                        <a:t>8346</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000000"/>
                          </a:solidFill>
                          <a:effectLst/>
                          <a:latin typeface="Times New Roman" panose="02020603050405020304" pitchFamily="18" charset="0"/>
                        </a:rPr>
                        <a:t>8346</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000000"/>
                          </a:solidFill>
                          <a:effectLst/>
                          <a:latin typeface="Times New Roman" panose="02020603050405020304" pitchFamily="18" charset="0"/>
                        </a:rPr>
                        <a:t>8346</a:t>
                      </a:r>
                    </a:p>
                  </a:txBody>
                  <a:tcPr marL="4039" marR="4039" marT="4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328539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81000" y="76200"/>
            <a:ext cx="12268199" cy="290464"/>
          </a:xfrm>
          <a:prstGeom prst="rect">
            <a:avLst/>
          </a:prstGeom>
        </p:spPr>
        <p:txBody>
          <a:bodyPr vert="horz" wrap="square" lIns="0" tIns="13335" rIns="0" bIns="0" rtlCol="0">
            <a:spAutoFit/>
          </a:bodyPr>
          <a:lstStyle/>
          <a:p>
            <a:pPr marL="12700" algn="ctr">
              <a:lnSpc>
                <a:spcPct val="100000"/>
              </a:lnSpc>
              <a:spcBef>
                <a:spcPts val="105"/>
              </a:spcBef>
            </a:pPr>
            <a:r>
              <a:rPr lang="ru-RU" sz="1800" b="1" dirty="0" smtClean="0"/>
              <a:t>Информация о налоговых льготах и ставках налогов, и об оценке налоговых расходов  в 2023 году</a:t>
            </a:r>
            <a:endParaRPr sz="1800" b="1" dirty="0"/>
          </a:p>
        </p:txBody>
      </p:sp>
      <p:graphicFrame>
        <p:nvGraphicFramePr>
          <p:cNvPr id="6" name="Таблица 5"/>
          <p:cNvGraphicFramePr>
            <a:graphicFrameLocks noGrp="1"/>
          </p:cNvGraphicFramePr>
          <p:nvPr>
            <p:extLst>
              <p:ext uri="{D42A27DB-BD31-4B8C-83A1-F6EECF244321}">
                <p14:modId xmlns:p14="http://schemas.microsoft.com/office/powerpoint/2010/main" val="3367686984"/>
              </p:ext>
            </p:extLst>
          </p:nvPr>
        </p:nvGraphicFramePr>
        <p:xfrm>
          <a:off x="304800" y="457198"/>
          <a:ext cx="11582402" cy="6252707"/>
        </p:xfrm>
        <a:graphic>
          <a:graphicData uri="http://schemas.openxmlformats.org/drawingml/2006/table">
            <a:tbl>
              <a:tblPr/>
              <a:tblGrid>
                <a:gridCol w="2660606"/>
                <a:gridCol w="2612812"/>
                <a:gridCol w="1663277"/>
                <a:gridCol w="955907"/>
                <a:gridCol w="707371"/>
                <a:gridCol w="783843"/>
                <a:gridCol w="716931"/>
                <a:gridCol w="726490"/>
                <a:gridCol w="755165"/>
              </a:tblGrid>
              <a:tr h="375153">
                <a:tc gridSpan="9">
                  <a:txBody>
                    <a:bodyPr/>
                    <a:lstStyle/>
                    <a:p>
                      <a:pPr algn="ctr" fontAlgn="b"/>
                      <a:r>
                        <a:rPr lang="ru-RU" sz="1200" b="1" i="0" u="none" strike="noStrike" dirty="0">
                          <a:solidFill>
                            <a:srgbClr val="000000"/>
                          </a:solidFill>
                          <a:effectLst/>
                          <a:latin typeface="Times New Roman" panose="02020603050405020304" pitchFamily="18" charset="0"/>
                        </a:rPr>
                        <a:t>Налоговые ставки, установленные Решением Совета Депутатов городского округа Зарайск Московской  области №9/13 от 28 сентября 2017 года "О налоге на имущество физических лиц" </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b"/>
                      <a:r>
                        <a:rPr lang="ru-RU" sz="1200" b="0" i="0" u="none" strike="noStrike">
                          <a:solidFill>
                            <a:srgbClr val="000000"/>
                          </a:solidFill>
                          <a:effectLst/>
                          <a:latin typeface="Times New Roman" panose="02020603050405020304" pitchFamily="18" charset="0"/>
                        </a:rPr>
                        <a:t>2. Установить налоговые ставки в следующих размерах от кадастровой стоимости:</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b"/>
                      <a:r>
                        <a:rPr lang="ru-RU" sz="1200" b="0" i="0" u="none" strike="noStrike">
                          <a:solidFill>
                            <a:srgbClr val="000000"/>
                          </a:solidFill>
                          <a:effectLst/>
                          <a:latin typeface="Times New Roman" panose="02020603050405020304" pitchFamily="18" charset="0"/>
                        </a:rPr>
                        <a:t>2.1. Объектов налогообложения, кадастровая стоимость каждого из которых не превышает 300 млн. рублей:</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b"/>
                      <a:r>
                        <a:rPr lang="ru-RU" sz="1200" b="0" i="0" u="none" strike="noStrike">
                          <a:solidFill>
                            <a:srgbClr val="000000"/>
                          </a:solidFill>
                          <a:effectLst/>
                          <a:latin typeface="Times New Roman" panose="02020603050405020304" pitchFamily="18" charset="0"/>
                        </a:rPr>
                        <a:t>2.1.1. Квартира, часть квартиры, комната - 0,1 процента.</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b"/>
                      <a:r>
                        <a:rPr lang="ru-RU" sz="1200" b="0" i="0" u="none" strike="noStrike" dirty="0">
                          <a:solidFill>
                            <a:srgbClr val="000000"/>
                          </a:solidFill>
                          <a:effectLst/>
                          <a:latin typeface="Times New Roman" panose="02020603050405020304" pitchFamily="18" charset="0"/>
                        </a:rPr>
                        <a:t>2.1.2. Жилой дом, часть жилого дома - 0,3 процента.</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b"/>
                      <a:r>
                        <a:rPr lang="ru-RU" sz="1200" b="0" i="0" u="none" strike="noStrike">
                          <a:solidFill>
                            <a:srgbClr val="000000"/>
                          </a:solidFill>
                          <a:effectLst/>
                          <a:latin typeface="Times New Roman" panose="02020603050405020304" pitchFamily="18" charset="0"/>
                        </a:rPr>
                        <a:t>2.1.3. Объекты незавершенного строительства в случае, если проектируемым назначением таких объектов является жилой дом, - 0,3 процента.</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b"/>
                      <a:r>
                        <a:rPr lang="ru-RU" sz="1200" b="0" i="0" u="none" strike="noStrike">
                          <a:solidFill>
                            <a:srgbClr val="000000"/>
                          </a:solidFill>
                          <a:effectLst/>
                          <a:latin typeface="Times New Roman" panose="02020603050405020304" pitchFamily="18" charset="0"/>
                        </a:rPr>
                        <a:t>2.1.4. Единые недвижимые комплексы, в состав которых входит хотя бы одно жилое помещение (жилой дом), - 0,3 процента.</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b"/>
                      <a:r>
                        <a:rPr lang="ru-RU" sz="1200" b="0" i="0" u="none" strike="noStrike">
                          <a:solidFill>
                            <a:srgbClr val="000000"/>
                          </a:solidFill>
                          <a:effectLst/>
                          <a:latin typeface="Times New Roman" panose="02020603050405020304" pitchFamily="18" charset="0"/>
                        </a:rPr>
                        <a:t>2.1.5. Гараж и машино-место, в том числе расположенные в объектах налогообложения, указанные в подпункте 2 п. 2 ст. 406 Налогового кодекса РФ, - 0,1 процента.</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75153">
                <a:tc gridSpan="9">
                  <a:txBody>
                    <a:bodyPr/>
                    <a:lstStyle/>
                    <a:p>
                      <a:pPr algn="l" fontAlgn="b"/>
                      <a:r>
                        <a:rPr lang="ru-RU" sz="1200" b="0" i="0" u="none" strike="noStrike">
                          <a:solidFill>
                            <a:srgbClr val="000000"/>
                          </a:solidFill>
                          <a:effectLst/>
                          <a:latin typeface="Times New Roman" panose="02020603050405020304" pitchFamily="18" charset="0"/>
                        </a:rPr>
                        <a:t>2.1.6. Хозяйственные строения или сооружения, площадь каждого из которых не превышает 50 квадратных метров и которые расположены на земельных участках, предоставленных для ведения личного подсобного хозяйства, огородничества, садоводства или индивидуального жилищного строительства, - 0,3 процента.</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75153">
                <a:tc gridSpan="9">
                  <a:txBody>
                    <a:bodyPr/>
                    <a:lstStyle/>
                    <a:p>
                      <a:pPr algn="l" fontAlgn="b"/>
                      <a:r>
                        <a:rPr lang="ru-RU" sz="1200" b="0" i="0" u="none" strike="noStrike">
                          <a:solidFill>
                            <a:srgbClr val="000000"/>
                          </a:solidFill>
                          <a:effectLst/>
                          <a:latin typeface="Times New Roman" panose="02020603050405020304" pitchFamily="18" charset="0"/>
                        </a:rPr>
                        <a:t>2.2. Объектов налогообложения, включенных в перечень, определяемый в соответствии с пунктом 7 статьи 378.2 Налогового кодекса Российской Федерации, в отношении объектов налогообложения, предусмотренных абзацем вторым пункта 10 статьи 378.2 Налогового кодекса Российской Федерации - 1,5 процента.</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b"/>
                      <a:r>
                        <a:rPr lang="ru-RU" sz="1200" b="0" i="0" u="none" strike="noStrike">
                          <a:solidFill>
                            <a:srgbClr val="000000"/>
                          </a:solidFill>
                          <a:effectLst/>
                          <a:latin typeface="Times New Roman" panose="02020603050405020304" pitchFamily="18" charset="0"/>
                        </a:rPr>
                        <a:t>2.3. Объектов налогообложения, кадастровая стоимость каждого из которых превышает 300 млн. рублей, - 2 процента.</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b"/>
                      <a:r>
                        <a:rPr lang="ru-RU" sz="1200" b="0" i="0" u="none" strike="noStrike">
                          <a:solidFill>
                            <a:srgbClr val="000000"/>
                          </a:solidFill>
                          <a:effectLst/>
                          <a:latin typeface="Times New Roman" panose="02020603050405020304" pitchFamily="18" charset="0"/>
                        </a:rPr>
                        <a:t>2.4. Прочих объектов налогообложения - 0,5 процента.</a:t>
                      </a:r>
                    </a:p>
                  </a:txBody>
                  <a:tcPr marL="4811" marR="4811" marT="4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a:txBody>
                    <a:bodyPr/>
                    <a:lstStyle/>
                    <a:p>
                      <a:pPr algn="l" fontAlgn="b"/>
                      <a:endParaRPr lang="ru-RU" sz="1200" b="0" i="0" u="none" strike="noStrike">
                        <a:solidFill>
                          <a:srgbClr val="000000"/>
                        </a:solidFill>
                        <a:effectLst/>
                        <a:latin typeface="Times New Roman" panose="02020603050405020304" pitchFamily="18" charset="0"/>
                      </a:endParaRPr>
                    </a:p>
                  </a:txBody>
                  <a:tcPr marL="4811" marR="4811" marT="48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ru-RU" sz="1200" b="1" i="0" u="none" strike="noStrike">
                        <a:solidFill>
                          <a:srgbClr val="000000"/>
                        </a:solidFill>
                        <a:effectLst/>
                        <a:latin typeface="Times New Roman" panose="02020603050405020304" pitchFamily="18" charset="0"/>
                      </a:endParaRPr>
                    </a:p>
                  </a:txBody>
                  <a:tcPr marL="4811" marR="4811" marT="481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200" b="0" i="0" u="none" strike="noStrike">
                        <a:solidFill>
                          <a:srgbClr val="000000"/>
                        </a:solidFill>
                        <a:effectLst/>
                        <a:latin typeface="Times New Roman" panose="02020603050405020304" pitchFamily="18" charset="0"/>
                      </a:endParaRPr>
                    </a:p>
                  </a:txBody>
                  <a:tcPr marL="4811" marR="4811" marT="48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200" b="0" i="0" u="none" strike="noStrike">
                        <a:solidFill>
                          <a:srgbClr val="000000"/>
                        </a:solidFill>
                        <a:effectLst/>
                        <a:latin typeface="Times New Roman" panose="02020603050405020304" pitchFamily="18" charset="0"/>
                      </a:endParaRPr>
                    </a:p>
                  </a:txBody>
                  <a:tcPr marL="4811" marR="4811" marT="48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200" b="1" i="0" u="none" strike="noStrike">
                        <a:solidFill>
                          <a:srgbClr val="000000"/>
                        </a:solidFill>
                        <a:effectLst/>
                        <a:latin typeface="Times New Roman" panose="02020603050405020304" pitchFamily="18" charset="0"/>
                      </a:endParaRPr>
                    </a:p>
                  </a:txBody>
                  <a:tcPr marL="4811" marR="4811" marT="48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200" b="1" i="0" u="none" strike="noStrike">
                        <a:solidFill>
                          <a:srgbClr val="000000"/>
                        </a:solidFill>
                        <a:effectLst/>
                        <a:latin typeface="Times New Roman" panose="02020603050405020304" pitchFamily="18" charset="0"/>
                      </a:endParaRPr>
                    </a:p>
                  </a:txBody>
                  <a:tcPr marL="4811" marR="4811" marT="48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200" b="1" i="0" u="none" strike="noStrike">
                        <a:solidFill>
                          <a:srgbClr val="000000"/>
                        </a:solidFill>
                        <a:effectLst/>
                        <a:latin typeface="Times New Roman" panose="02020603050405020304" pitchFamily="18" charset="0"/>
                      </a:endParaRPr>
                    </a:p>
                  </a:txBody>
                  <a:tcPr marL="4811" marR="4811" marT="48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200" b="1" i="0" u="none" strike="noStrike">
                        <a:solidFill>
                          <a:srgbClr val="000000"/>
                        </a:solidFill>
                        <a:effectLst/>
                        <a:latin typeface="Times New Roman" panose="02020603050405020304" pitchFamily="18" charset="0"/>
                      </a:endParaRPr>
                    </a:p>
                  </a:txBody>
                  <a:tcPr marL="4811" marR="4811" marT="48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200" b="1" i="0" u="none" strike="noStrike">
                        <a:solidFill>
                          <a:srgbClr val="000000"/>
                        </a:solidFill>
                        <a:effectLst/>
                        <a:latin typeface="Times New Roman" panose="02020603050405020304" pitchFamily="18" charset="0"/>
                      </a:endParaRPr>
                    </a:p>
                  </a:txBody>
                  <a:tcPr marL="4811" marR="4811" marT="4811" marB="0" anchor="b">
                    <a:lnL>
                      <a:noFill/>
                    </a:lnL>
                    <a:lnR>
                      <a:noFill/>
                    </a:lnR>
                    <a:lnT w="6350" cap="flat" cmpd="sng" algn="ctr">
                      <a:solidFill>
                        <a:srgbClr val="000000"/>
                      </a:solidFill>
                      <a:prstDash val="solid"/>
                      <a:round/>
                      <a:headEnd type="none" w="med" len="med"/>
                      <a:tailEnd type="none" w="med" len="med"/>
                    </a:lnT>
                    <a:lnB>
                      <a:noFill/>
                    </a:lnB>
                  </a:tcPr>
                </a:tc>
              </a:tr>
              <a:tr h="190012">
                <a:tc>
                  <a:txBody>
                    <a:bodyPr/>
                    <a:lstStyle/>
                    <a:p>
                      <a:pPr algn="ctr" fontAlgn="ctr"/>
                      <a:endParaRPr lang="ru-RU" sz="1200" b="0" i="0" u="none" strike="noStrike">
                        <a:solidFill>
                          <a:srgbClr val="000000"/>
                        </a:solidFill>
                        <a:effectLst/>
                        <a:latin typeface="Times New Roman" panose="02020603050405020304" pitchFamily="18" charset="0"/>
                      </a:endParaRPr>
                    </a:p>
                  </a:txBody>
                  <a:tcPr marL="4811" marR="4811" marT="481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ru-RU" sz="1200" b="0" i="0" u="none" strike="noStrike">
                        <a:solidFill>
                          <a:srgbClr val="000000"/>
                        </a:solidFill>
                        <a:effectLst/>
                        <a:latin typeface="Times New Roman" panose="02020603050405020304" pitchFamily="18" charset="0"/>
                      </a:endParaRPr>
                    </a:p>
                  </a:txBody>
                  <a:tcPr marL="4811" marR="4811" marT="481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200" b="0" i="0" u="none" strike="noStrike">
                        <a:solidFill>
                          <a:srgbClr val="000000"/>
                        </a:solidFill>
                        <a:effectLst/>
                        <a:latin typeface="Times New Roman" panose="02020603050405020304" pitchFamily="18" charset="0"/>
                      </a:endParaRPr>
                    </a:p>
                  </a:txBody>
                  <a:tcPr marL="4811" marR="4811" marT="48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200" b="0" i="0" u="none" strike="noStrike">
                        <a:solidFill>
                          <a:srgbClr val="000000"/>
                        </a:solidFill>
                        <a:effectLst/>
                        <a:latin typeface="Times New Roman" panose="02020603050405020304" pitchFamily="18" charset="0"/>
                      </a:endParaRPr>
                    </a:p>
                  </a:txBody>
                  <a:tcPr marL="4811" marR="4811" marT="48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200" b="0" i="0" u="none" strike="noStrike">
                        <a:solidFill>
                          <a:srgbClr val="000000"/>
                        </a:solidFill>
                        <a:effectLst/>
                        <a:latin typeface="Times New Roman" panose="02020603050405020304" pitchFamily="18" charset="0"/>
                      </a:endParaRPr>
                    </a:p>
                  </a:txBody>
                  <a:tcPr marL="4811" marR="4811" marT="48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200" b="0" i="0" u="none" strike="noStrike">
                        <a:solidFill>
                          <a:srgbClr val="000000"/>
                        </a:solidFill>
                        <a:effectLst/>
                        <a:latin typeface="Times New Roman" panose="02020603050405020304" pitchFamily="18" charset="0"/>
                      </a:endParaRPr>
                    </a:p>
                  </a:txBody>
                  <a:tcPr marL="4811" marR="4811" marT="48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200" b="0" i="0" u="none" strike="noStrike">
                        <a:solidFill>
                          <a:srgbClr val="000000"/>
                        </a:solidFill>
                        <a:effectLst/>
                        <a:latin typeface="Times New Roman" panose="02020603050405020304" pitchFamily="18" charset="0"/>
                      </a:endParaRPr>
                    </a:p>
                  </a:txBody>
                  <a:tcPr marL="4811" marR="4811" marT="48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200" b="0" i="0" u="none" strike="noStrike">
                        <a:solidFill>
                          <a:srgbClr val="000000"/>
                        </a:solidFill>
                        <a:effectLst/>
                        <a:latin typeface="Times New Roman" panose="02020603050405020304" pitchFamily="18" charset="0"/>
                      </a:endParaRPr>
                    </a:p>
                  </a:txBody>
                  <a:tcPr marL="4811" marR="4811" marT="48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200" b="0" i="0" u="none" strike="noStrike">
                        <a:solidFill>
                          <a:srgbClr val="000000"/>
                        </a:solidFill>
                        <a:effectLst/>
                        <a:latin typeface="Times New Roman" panose="02020603050405020304" pitchFamily="18" charset="0"/>
                      </a:endParaRPr>
                    </a:p>
                  </a:txBody>
                  <a:tcPr marL="4811" marR="4811" marT="4811" marB="0" anchor="b">
                    <a:lnL>
                      <a:noFill/>
                    </a:lnL>
                    <a:lnR>
                      <a:noFill/>
                    </a:lnR>
                    <a:lnT>
                      <a:noFill/>
                    </a:lnT>
                    <a:lnB w="6350" cap="flat" cmpd="sng" algn="ctr">
                      <a:solidFill>
                        <a:srgbClr val="000000"/>
                      </a:solidFill>
                      <a:prstDash val="solid"/>
                      <a:round/>
                      <a:headEnd type="none" w="med" len="med"/>
                      <a:tailEnd type="none" w="med" len="med"/>
                    </a:lnB>
                  </a:tcPr>
                </a:tc>
              </a:tr>
              <a:tr h="375153">
                <a:tc gridSpan="9">
                  <a:txBody>
                    <a:bodyPr/>
                    <a:lstStyle/>
                    <a:p>
                      <a:pPr algn="ctr" fontAlgn="ctr"/>
                      <a:r>
                        <a:rPr lang="ru-RU" sz="1200" b="1" i="0" u="none" strike="noStrike">
                          <a:solidFill>
                            <a:srgbClr val="000000"/>
                          </a:solidFill>
                          <a:effectLst/>
                          <a:latin typeface="Times New Roman" panose="02020603050405020304" pitchFamily="18" charset="0"/>
                        </a:rPr>
                        <a:t>Налоговые ставки, установленные Решением Совета Депутатов городского округа Зарайск Московской  области №9/14 от 28 сентября 2017 года "О земельном налоге" </a:t>
                      </a:r>
                    </a:p>
                  </a:txBody>
                  <a:tcPr marL="4811" marR="4811" marT="4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ctr"/>
                      <a:r>
                        <a:rPr lang="ru-RU" sz="1200" b="0" i="0" u="none" strike="noStrike">
                          <a:solidFill>
                            <a:srgbClr val="000000"/>
                          </a:solidFill>
                          <a:effectLst/>
                          <a:latin typeface="Times New Roman" panose="02020603050405020304" pitchFamily="18" charset="0"/>
                        </a:rPr>
                        <a:t>2. Установить налоговые ставки:</a:t>
                      </a:r>
                    </a:p>
                  </a:txBody>
                  <a:tcPr marL="4811" marR="4811" marT="4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t"/>
                      <a:r>
                        <a:rPr lang="ru-RU" sz="1200" b="0" i="0" u="none" strike="noStrike">
                          <a:solidFill>
                            <a:srgbClr val="000000"/>
                          </a:solidFill>
                          <a:effectLst/>
                          <a:latin typeface="Times New Roman" panose="02020603050405020304" pitchFamily="18" charset="0"/>
                        </a:rPr>
                        <a:t>2.1. 0,3 процента в отношении земельных участков:</a:t>
                      </a:r>
                    </a:p>
                  </a:txBody>
                  <a:tcPr marL="4811" marR="4811" marT="48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75153">
                <a:tc gridSpan="9">
                  <a:txBody>
                    <a:bodyPr/>
                    <a:lstStyle/>
                    <a:p>
                      <a:pPr algn="l" fontAlgn="t"/>
                      <a:r>
                        <a:rPr lang="ru-RU" sz="1200" b="0" i="0" u="none" strike="noStrike">
                          <a:solidFill>
                            <a:srgbClr val="000000"/>
                          </a:solidFill>
                          <a:effectLst/>
                          <a:latin typeface="Times New Roman" panose="02020603050405020304" pitchFamily="18" charset="0"/>
                        </a:rPr>
                        <a:t>-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a:t>
                      </a:r>
                    </a:p>
                  </a:txBody>
                  <a:tcPr marL="4811" marR="4811" marT="48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59481">
                <a:tc gridSpan="9">
                  <a:txBody>
                    <a:bodyPr/>
                    <a:lstStyle/>
                    <a:p>
                      <a:pPr algn="l" fontAlgn="t"/>
                      <a:r>
                        <a:rPr lang="ru-RU" sz="1200" b="0" i="0" u="none" strike="noStrike">
                          <a:solidFill>
                            <a:srgbClr val="000000"/>
                          </a:solidFill>
                          <a:effectLst/>
                          <a:latin typeface="Times New Roman" panose="02020603050405020304" pitchFamily="18" charset="0"/>
                        </a:rPr>
                        <a:t>- занятых жилищным фондом и объектами инженерной инфраструктуры жилищно-коммунального комплекса (за исключением доли в праве на земельный участок, приходящейся на объект, не относящийся к жилищному фонду и к объектам инженерной инфраструктуры жилищно-коммунального комплекса) или приобретенных (предоставленных) для жилищного строительства (за исключением земельных участков, приобретенных (предоставленных) для индивидуального жилищного строительства, используемых в предпринимательской деятельности);</a:t>
                      </a:r>
                    </a:p>
                  </a:txBody>
                  <a:tcPr marL="4811" marR="4811" marT="48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60295">
                <a:tc gridSpan="9">
                  <a:txBody>
                    <a:bodyPr/>
                    <a:lstStyle/>
                    <a:p>
                      <a:pPr algn="l" fontAlgn="ctr"/>
                      <a:r>
                        <a:rPr lang="ru-RU" sz="1200" b="0" i="0" u="none" strike="noStrike">
                          <a:solidFill>
                            <a:srgbClr val="000000"/>
                          </a:solidFill>
                          <a:effectLst/>
                          <a:latin typeface="Times New Roman" panose="02020603050405020304" pitchFamily="18" charset="0"/>
                        </a:rPr>
                        <a:t>- не используемых в предпринимательской деятельности, приобретенных (предоставленных) для ведения личного подсобного хозяйства, садоводства или огородничества, а также земельных участков общего назначения, предусмотренных Федеральным законом от 29.07.2017 N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a:t>
                      </a:r>
                    </a:p>
                  </a:txBody>
                  <a:tcPr marL="4811" marR="4811" marT="4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6986">
                <a:tc gridSpan="9">
                  <a:txBody>
                    <a:bodyPr/>
                    <a:lstStyle/>
                    <a:p>
                      <a:pPr algn="l" fontAlgn="ctr"/>
                      <a:r>
                        <a:rPr lang="ru-RU" sz="1200" b="0" i="0" u="none" strike="noStrike">
                          <a:solidFill>
                            <a:srgbClr val="000000"/>
                          </a:solidFill>
                          <a:effectLst/>
                          <a:latin typeface="Times New Roman" panose="02020603050405020304" pitchFamily="18" charset="0"/>
                        </a:rPr>
                        <a:t>- ограниченных в обороте в соответствии с законодательством Российской Федерации, предоставленных для обеспечения обороны, безопасности и таможенных нужд.</a:t>
                      </a:r>
                    </a:p>
                  </a:txBody>
                  <a:tcPr marL="4811" marR="4811" marT="4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ctr"/>
                      <a:r>
                        <a:rPr lang="ru-RU" sz="1200" b="0" i="0" u="none" strike="noStrike">
                          <a:solidFill>
                            <a:srgbClr val="000000"/>
                          </a:solidFill>
                          <a:effectLst/>
                          <a:latin typeface="Times New Roman" panose="02020603050405020304" pitchFamily="18" charset="0"/>
                        </a:rPr>
                        <a:t>2.2. 1,5 процента в отношении:</a:t>
                      </a:r>
                    </a:p>
                  </a:txBody>
                  <a:tcPr marL="4811" marR="4811" marT="4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12">
                <a:tc gridSpan="9">
                  <a:txBody>
                    <a:bodyPr/>
                    <a:lstStyle/>
                    <a:p>
                      <a:pPr algn="l" fontAlgn="ctr"/>
                      <a:r>
                        <a:rPr lang="ru-RU" sz="1200" b="0" i="0" u="none" strike="noStrike" dirty="0">
                          <a:solidFill>
                            <a:srgbClr val="000000"/>
                          </a:solidFill>
                          <a:effectLst/>
                          <a:latin typeface="Times New Roman" panose="02020603050405020304" pitchFamily="18" charset="0"/>
                        </a:rPr>
                        <a:t>- прочих земельных участков.</a:t>
                      </a:r>
                    </a:p>
                  </a:txBody>
                  <a:tcPr marL="4811" marR="4811" marT="4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Tree>
    <p:extLst>
      <p:ext uri="{BB962C8B-B14F-4D97-AF65-F5344CB8AC3E}">
        <p14:creationId xmlns:p14="http://schemas.microsoft.com/office/powerpoint/2010/main" val="1086187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810240" cy="685800"/>
          </a:xfrm>
        </p:spPr>
        <p:txBody>
          <a:bodyPr>
            <a:normAutofit/>
          </a:bodyPr>
          <a:lstStyle/>
          <a:p>
            <a:pPr algn="ctr"/>
            <a:r>
              <a:rPr lang="ru-RU" sz="1800" b="1" dirty="0" smtClean="0"/>
              <a:t>Расходы бюджета Городского округа Зарайск за 2023 год по разделам  и подразделам классификации расходов бюджета (тыс.руб.)</a:t>
            </a:r>
            <a:endParaRPr lang="ru-RU" sz="1800" b="1" dirty="0"/>
          </a:p>
        </p:txBody>
      </p:sp>
      <p:graphicFrame>
        <p:nvGraphicFramePr>
          <p:cNvPr id="4" name="Таблица 3"/>
          <p:cNvGraphicFramePr>
            <a:graphicFrameLocks noGrp="1"/>
          </p:cNvGraphicFramePr>
          <p:nvPr>
            <p:extLst>
              <p:ext uri="{D42A27DB-BD31-4B8C-83A1-F6EECF244321}">
                <p14:modId xmlns:p14="http://schemas.microsoft.com/office/powerpoint/2010/main" val="740646947"/>
              </p:ext>
            </p:extLst>
          </p:nvPr>
        </p:nvGraphicFramePr>
        <p:xfrm>
          <a:off x="152400" y="650782"/>
          <a:ext cx="11811000" cy="6000552"/>
        </p:xfrm>
        <a:graphic>
          <a:graphicData uri="http://schemas.openxmlformats.org/drawingml/2006/table">
            <a:tbl>
              <a:tblPr>
                <a:tableStyleId>{5C22544A-7EE6-4342-B048-85BDC9FD1C3A}</a:tableStyleId>
              </a:tblPr>
              <a:tblGrid>
                <a:gridCol w="87529"/>
                <a:gridCol w="6520942"/>
                <a:gridCol w="787764"/>
                <a:gridCol w="1671565"/>
                <a:gridCol w="1676400"/>
                <a:gridCol w="1066800"/>
              </a:tblGrid>
              <a:tr h="350307">
                <a:tc gridSpan="2">
                  <a:txBody>
                    <a:bodyPr/>
                    <a:lstStyle/>
                    <a:p>
                      <a:pPr algn="ctr" fontAlgn="ctr"/>
                      <a:r>
                        <a:rPr lang="ru-RU" sz="1200" b="1" u="none" strike="noStrike" dirty="0" smtClean="0">
                          <a:effectLst/>
                        </a:rPr>
                        <a:t>Наименование разделов,</a:t>
                      </a:r>
                      <a:r>
                        <a:rPr lang="ru-RU" sz="1200" b="1" u="none" strike="noStrike" baseline="0" dirty="0" smtClean="0">
                          <a:effectLst/>
                        </a:rPr>
                        <a:t> подразделов</a:t>
                      </a:r>
                      <a:endParaRPr lang="ru-RU" sz="1200" b="1" i="0" u="none" strike="noStrike" dirty="0">
                        <a:solidFill>
                          <a:srgbClr val="000000"/>
                        </a:solidFill>
                        <a:effectLst/>
                        <a:latin typeface="Arial" panose="020B0604020202020204" pitchFamily="34" charset="0"/>
                      </a:endParaRPr>
                    </a:p>
                  </a:txBody>
                  <a:tcPr marL="6482" marR="6482" marT="6482" marB="0" anchor="ctr"/>
                </a:tc>
                <a:tc hMerge="1">
                  <a:txBody>
                    <a:bodyPr/>
                    <a:lstStyle/>
                    <a:p>
                      <a:endParaRPr lang="ru-RU"/>
                    </a:p>
                  </a:txBody>
                  <a:tcPr/>
                </a:tc>
                <a:tc>
                  <a:txBody>
                    <a:bodyPr/>
                    <a:lstStyle/>
                    <a:p>
                      <a:pPr algn="ctr" fontAlgn="ctr"/>
                      <a:r>
                        <a:rPr lang="ru-RU" sz="1200" b="1" u="none" strike="noStrike" dirty="0" smtClean="0">
                          <a:effectLst/>
                        </a:rPr>
                        <a:t>Код</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План </a:t>
                      </a:r>
                      <a:r>
                        <a:rPr lang="ru-RU" sz="1200" b="1" u="none" strike="noStrike" dirty="0" smtClean="0">
                          <a:effectLst/>
                        </a:rPr>
                        <a:t>по</a:t>
                      </a:r>
                      <a:r>
                        <a:rPr lang="ru-RU" sz="1200" b="1" u="none" strike="noStrike" baseline="0" dirty="0" smtClean="0">
                          <a:effectLst/>
                        </a:rPr>
                        <a:t> решению о бюджете на 2023 год</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smtClean="0">
                          <a:effectLst/>
                        </a:rPr>
                        <a:t>Фактическое</a:t>
                      </a:r>
                      <a:r>
                        <a:rPr lang="ru-RU" sz="1200" b="1" u="none" strike="noStrike" baseline="0" dirty="0" smtClean="0">
                          <a:effectLst/>
                        </a:rPr>
                        <a:t> исполнение за 2023 год</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 исполнения</a:t>
                      </a:r>
                      <a:endParaRPr lang="ru-RU" sz="1200" b="1" i="0" u="none" strike="noStrike" dirty="0">
                        <a:solidFill>
                          <a:srgbClr val="000000"/>
                        </a:solidFill>
                        <a:effectLst/>
                        <a:latin typeface="Arial" panose="020B0604020202020204" pitchFamily="34" charset="0"/>
                      </a:endParaRPr>
                    </a:p>
                  </a:txBody>
                  <a:tcPr marL="6482" marR="6482" marT="6482" marB="0" anchor="ctr"/>
                </a:tc>
              </a:tr>
              <a:tr h="223695">
                <a:tc gridSpan="2">
                  <a:txBody>
                    <a:bodyPr/>
                    <a:lstStyle/>
                    <a:p>
                      <a:pPr algn="ctr" fontAlgn="ctr"/>
                      <a:r>
                        <a:rPr lang="ru-RU" sz="1200" b="1" u="none" strike="noStrike" dirty="0">
                          <a:effectLst/>
                        </a:rPr>
                        <a:t>1</a:t>
                      </a:r>
                      <a:endParaRPr lang="ru-RU" sz="1200" b="1" i="0" u="none" strike="noStrike" dirty="0">
                        <a:solidFill>
                          <a:srgbClr val="000000"/>
                        </a:solidFill>
                        <a:effectLst/>
                        <a:latin typeface="Arial" panose="020B0604020202020204" pitchFamily="34" charset="0"/>
                      </a:endParaRPr>
                    </a:p>
                  </a:txBody>
                  <a:tcPr marL="6482" marR="6482" marT="6482" marB="0" anchor="ctr"/>
                </a:tc>
                <a:tc hMerge="1">
                  <a:txBody>
                    <a:bodyPr/>
                    <a:lstStyle/>
                    <a:p>
                      <a:endParaRPr lang="ru-RU"/>
                    </a:p>
                  </a:txBody>
                  <a:tcPr/>
                </a:tc>
                <a:tc>
                  <a:txBody>
                    <a:bodyPr/>
                    <a:lstStyle/>
                    <a:p>
                      <a:pPr algn="ctr" fontAlgn="ctr"/>
                      <a:r>
                        <a:rPr lang="ru-RU" sz="1200" b="1" u="none" strike="noStrike" dirty="0">
                          <a:effectLst/>
                        </a:rPr>
                        <a:t>2</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3</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4</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5</a:t>
                      </a:r>
                      <a:endParaRPr lang="ru-RU" sz="1200" b="1" i="0" u="none" strike="noStrike" dirty="0">
                        <a:solidFill>
                          <a:srgbClr val="000000"/>
                        </a:solidFill>
                        <a:effectLst/>
                        <a:latin typeface="Arial" panose="020B0604020202020204" pitchFamily="34" charset="0"/>
                      </a:endParaRPr>
                    </a:p>
                  </a:txBody>
                  <a:tcPr marL="6482" marR="6482" marT="6482" marB="0" anchor="ctr"/>
                </a:tc>
              </a:tr>
              <a:tr h="223695">
                <a:tc gridSpan="2">
                  <a:txBody>
                    <a:bodyPr/>
                    <a:lstStyle/>
                    <a:p>
                      <a:pPr algn="l" fontAlgn="ctr"/>
                      <a:r>
                        <a:rPr lang="ru-RU" sz="1200" b="1" u="none" strike="noStrike" dirty="0">
                          <a:effectLst/>
                        </a:rPr>
                        <a:t>Общегосударственные вопросы</a:t>
                      </a:r>
                      <a:endParaRPr lang="ru-RU" sz="1200" b="1" i="0" u="none" strike="noStrike" dirty="0">
                        <a:solidFill>
                          <a:srgbClr val="000000"/>
                        </a:solidFill>
                        <a:effectLst/>
                        <a:latin typeface="Arial" panose="020B0604020202020204" pitchFamily="34" charset="0"/>
                      </a:endParaRPr>
                    </a:p>
                  </a:txBody>
                  <a:tcPr marL="6482" marR="6482" marT="6482" marB="0" anchor="ctr"/>
                </a:tc>
                <a:tc hMerge="1">
                  <a:txBody>
                    <a:bodyPr/>
                    <a:lstStyle/>
                    <a:p>
                      <a:endParaRPr lang="ru-RU"/>
                    </a:p>
                  </a:txBody>
                  <a:tcPr/>
                </a:tc>
                <a:tc>
                  <a:txBody>
                    <a:bodyPr/>
                    <a:lstStyle/>
                    <a:p>
                      <a:pPr algn="ctr" fontAlgn="ctr"/>
                      <a:r>
                        <a:rPr lang="ru-RU" sz="1200" b="1" u="none" strike="noStrike" dirty="0">
                          <a:effectLst/>
                        </a:rPr>
                        <a:t>0100</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356,366,784.25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351,968,888.69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98.77</a:t>
                      </a:r>
                      <a:endParaRPr lang="ru-RU" sz="1200" b="1" i="0" u="none" strike="noStrike" dirty="0">
                        <a:solidFill>
                          <a:srgbClr val="000000"/>
                        </a:solidFill>
                        <a:effectLst/>
                        <a:latin typeface="Arial" panose="020B0604020202020204" pitchFamily="34" charset="0"/>
                      </a:endParaRPr>
                    </a:p>
                  </a:txBody>
                  <a:tcPr marL="6482" marR="6482" marT="6482" marB="0" anchor="ctr"/>
                </a:tc>
              </a:tr>
              <a:tr h="439733">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dirty="0">
                          <a:effectLst/>
                        </a:rPr>
                        <a:t>Функционирование высшего должностного лица субъекта Российской Федерации и муниципального образования</a:t>
                      </a:r>
                      <a:endParaRPr lang="ru-RU" sz="1200" b="0"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0102</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dirty="0">
                          <a:effectLst/>
                        </a:rPr>
                        <a:t>3,239,468.67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dirty="0">
                          <a:effectLst/>
                        </a:rPr>
                        <a:t>3,239,468.67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100.00</a:t>
                      </a:r>
                      <a:endParaRPr lang="ru-RU" sz="1200" b="0" i="0" u="none" strike="noStrike">
                        <a:solidFill>
                          <a:srgbClr val="000000"/>
                        </a:solidFill>
                        <a:effectLst/>
                        <a:latin typeface="Arial" panose="020B0604020202020204" pitchFamily="34" charset="0"/>
                      </a:endParaRPr>
                    </a:p>
                  </a:txBody>
                  <a:tcPr marL="6482" marR="6482" marT="6482" marB="0" anchor="ctr"/>
                </a:tc>
              </a:tr>
              <a:tr h="440321">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a:effectLst/>
                        </a:rPr>
                        <a:t>Функционирование законодательных (представительных) органов государственной власти и представительных органов муниципальных образований</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0103</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6,184,053.73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6,184,053.73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100.00</a:t>
                      </a:r>
                      <a:endParaRPr lang="ru-RU" sz="1200" b="0" i="0" u="none" strike="noStrike">
                        <a:solidFill>
                          <a:srgbClr val="000000"/>
                        </a:solidFill>
                        <a:effectLst/>
                        <a:latin typeface="Arial" panose="020B0604020202020204" pitchFamily="34" charset="0"/>
                      </a:endParaRPr>
                    </a:p>
                  </a:txBody>
                  <a:tcPr marL="6482" marR="6482" marT="6482" marB="0" anchor="ctr"/>
                </a:tc>
              </a:tr>
              <a:tr h="440321">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a:effectLst/>
                        </a:rPr>
                        <a:t>Функционирование Правительства Российской Федерации, высших исполнительных органов субъектов Российской Федерации, местных администраций</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0104</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118,409,784.01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116,795,544.96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98.64</a:t>
                      </a:r>
                      <a:endParaRPr lang="ru-RU" sz="1200" b="0" i="0" u="none" strike="noStrike">
                        <a:solidFill>
                          <a:srgbClr val="000000"/>
                        </a:solidFill>
                        <a:effectLst/>
                        <a:latin typeface="Arial" panose="020B0604020202020204" pitchFamily="34" charset="0"/>
                      </a:endParaRPr>
                    </a:p>
                  </a:txBody>
                  <a:tcPr marL="6482" marR="6482" marT="6482" marB="0" anchor="ctr"/>
                </a:tc>
              </a:tr>
              <a:tr h="439733">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dirty="0">
                          <a:effectLst/>
                        </a:rPr>
                        <a:t>Обеспечение деятельности финансовых, налоговых и таможенных органов и органов финансового (финансово-бюджетного) надзора</a:t>
                      </a:r>
                      <a:endParaRPr lang="ru-RU" sz="1200" b="0"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0106</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38,929,711.20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38,021,580.07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97.67</a:t>
                      </a:r>
                      <a:endParaRPr lang="ru-RU" sz="1200" b="0" i="0" u="none" strike="noStrike">
                        <a:solidFill>
                          <a:srgbClr val="000000"/>
                        </a:solidFill>
                        <a:effectLst/>
                        <a:latin typeface="Arial" panose="020B0604020202020204" pitchFamily="34" charset="0"/>
                      </a:endParaRPr>
                    </a:p>
                  </a:txBody>
                  <a:tcPr marL="6482" marR="6482" marT="6482" marB="0" anchor="ctr"/>
                </a:tc>
              </a:tr>
              <a:tr h="223695">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dirty="0">
                          <a:effectLst/>
                        </a:rPr>
                        <a:t>Другие общегосударственные вопросы</a:t>
                      </a:r>
                      <a:endParaRPr lang="ru-RU" sz="1200" b="0"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0113</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dirty="0">
                          <a:effectLst/>
                        </a:rPr>
                        <a:t>189,603,766.64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dirty="0">
                          <a:effectLst/>
                        </a:rPr>
                        <a:t>187,728,241.26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dirty="0">
                          <a:effectLst/>
                        </a:rPr>
                        <a:t>99.01</a:t>
                      </a:r>
                      <a:endParaRPr lang="ru-RU" sz="1200" b="0" i="0" u="none" strike="noStrike" dirty="0">
                        <a:solidFill>
                          <a:srgbClr val="000000"/>
                        </a:solidFill>
                        <a:effectLst/>
                        <a:latin typeface="Arial" panose="020B0604020202020204" pitchFamily="34" charset="0"/>
                      </a:endParaRPr>
                    </a:p>
                  </a:txBody>
                  <a:tcPr marL="6482" marR="6482" marT="6482" marB="0" anchor="ctr"/>
                </a:tc>
              </a:tr>
              <a:tr h="223695">
                <a:tc gridSpan="2">
                  <a:txBody>
                    <a:bodyPr/>
                    <a:lstStyle/>
                    <a:p>
                      <a:pPr algn="l" fontAlgn="ctr"/>
                      <a:r>
                        <a:rPr lang="ru-RU" sz="1200" b="1" u="none" strike="noStrike" dirty="0">
                          <a:effectLst/>
                        </a:rPr>
                        <a:t>Национальная оборона</a:t>
                      </a:r>
                      <a:endParaRPr lang="ru-RU" sz="1200" b="1" i="0" u="none" strike="noStrike" dirty="0">
                        <a:solidFill>
                          <a:srgbClr val="000000"/>
                        </a:solidFill>
                        <a:effectLst/>
                        <a:latin typeface="Arial" panose="020B0604020202020204" pitchFamily="34" charset="0"/>
                      </a:endParaRPr>
                    </a:p>
                  </a:txBody>
                  <a:tcPr marL="6482" marR="6482" marT="6482" marB="0" anchor="ctr"/>
                </a:tc>
                <a:tc hMerge="1">
                  <a:txBody>
                    <a:bodyPr/>
                    <a:lstStyle/>
                    <a:p>
                      <a:endParaRPr lang="ru-RU"/>
                    </a:p>
                  </a:txBody>
                  <a:tcPr/>
                </a:tc>
                <a:tc>
                  <a:txBody>
                    <a:bodyPr/>
                    <a:lstStyle/>
                    <a:p>
                      <a:pPr algn="ctr" fontAlgn="ctr"/>
                      <a:r>
                        <a:rPr lang="ru-RU" sz="1200" b="1" u="none" strike="noStrike" dirty="0">
                          <a:effectLst/>
                        </a:rPr>
                        <a:t>0200</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2,958,070.00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2,958,070.00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100.00</a:t>
                      </a:r>
                      <a:endParaRPr lang="ru-RU" sz="1200" b="1" i="0" u="none" strike="noStrike" dirty="0">
                        <a:solidFill>
                          <a:srgbClr val="000000"/>
                        </a:solidFill>
                        <a:effectLst/>
                        <a:latin typeface="Arial" panose="020B0604020202020204" pitchFamily="34" charset="0"/>
                      </a:endParaRPr>
                    </a:p>
                  </a:txBody>
                  <a:tcPr marL="6482" marR="6482" marT="6482" marB="0" anchor="ctr"/>
                </a:tc>
              </a:tr>
              <a:tr h="223695">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a:effectLst/>
                        </a:rPr>
                        <a:t>Мобилизационная и вневойсковая подготовка</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0203</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2,958,070.00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2,958,070.00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100.00</a:t>
                      </a:r>
                      <a:endParaRPr lang="ru-RU" sz="1200" b="0" i="0" u="none" strike="noStrike">
                        <a:solidFill>
                          <a:srgbClr val="000000"/>
                        </a:solidFill>
                        <a:effectLst/>
                        <a:latin typeface="Arial" panose="020B0604020202020204" pitchFamily="34" charset="0"/>
                      </a:endParaRPr>
                    </a:p>
                  </a:txBody>
                  <a:tcPr marL="6482" marR="6482" marT="6482" marB="0" anchor="ctr"/>
                </a:tc>
              </a:tr>
              <a:tr h="223695">
                <a:tc gridSpan="2">
                  <a:txBody>
                    <a:bodyPr/>
                    <a:lstStyle/>
                    <a:p>
                      <a:pPr algn="l" fontAlgn="ctr"/>
                      <a:r>
                        <a:rPr lang="ru-RU" sz="1200" b="1" u="none" strike="noStrike" dirty="0">
                          <a:effectLst/>
                        </a:rPr>
                        <a:t>Национальная безопасность и правоохранительная деятельность</a:t>
                      </a:r>
                      <a:endParaRPr lang="ru-RU" sz="1200" b="1" i="0" u="none" strike="noStrike" dirty="0">
                        <a:solidFill>
                          <a:srgbClr val="000000"/>
                        </a:solidFill>
                        <a:effectLst/>
                        <a:latin typeface="Arial" panose="020B0604020202020204" pitchFamily="34" charset="0"/>
                      </a:endParaRPr>
                    </a:p>
                  </a:txBody>
                  <a:tcPr marL="6482" marR="6482" marT="6482" marB="0" anchor="ctr"/>
                </a:tc>
                <a:tc hMerge="1">
                  <a:txBody>
                    <a:bodyPr/>
                    <a:lstStyle/>
                    <a:p>
                      <a:endParaRPr lang="ru-RU"/>
                    </a:p>
                  </a:txBody>
                  <a:tcPr/>
                </a:tc>
                <a:tc>
                  <a:txBody>
                    <a:bodyPr/>
                    <a:lstStyle/>
                    <a:p>
                      <a:pPr algn="ctr" fontAlgn="ctr"/>
                      <a:r>
                        <a:rPr lang="ru-RU" sz="1200" b="1" u="none" strike="noStrike" dirty="0">
                          <a:effectLst/>
                        </a:rPr>
                        <a:t>0300</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27,987,593.03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26,406,372.47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94.35</a:t>
                      </a:r>
                      <a:endParaRPr lang="ru-RU" sz="1200" b="1" i="0" u="none" strike="noStrike" dirty="0">
                        <a:solidFill>
                          <a:srgbClr val="000000"/>
                        </a:solidFill>
                        <a:effectLst/>
                        <a:latin typeface="Arial" panose="020B0604020202020204" pitchFamily="34" charset="0"/>
                      </a:endParaRPr>
                    </a:p>
                  </a:txBody>
                  <a:tcPr marL="6482" marR="6482" marT="6482" marB="0" anchor="ctr"/>
                </a:tc>
              </a:tr>
              <a:tr h="223695">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a:effectLst/>
                        </a:rPr>
                        <a:t>Гражданская оборона</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0309</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18,900.00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18,900.00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100.00</a:t>
                      </a:r>
                      <a:endParaRPr lang="ru-RU" sz="1200" b="0" i="0" u="none" strike="noStrike">
                        <a:solidFill>
                          <a:srgbClr val="000000"/>
                        </a:solidFill>
                        <a:effectLst/>
                        <a:latin typeface="Arial" panose="020B0604020202020204" pitchFamily="34" charset="0"/>
                      </a:endParaRPr>
                    </a:p>
                  </a:txBody>
                  <a:tcPr marL="6482" marR="6482" marT="6482" marB="0" anchor="ctr"/>
                </a:tc>
              </a:tr>
              <a:tr h="439733">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dirty="0">
                          <a:effectLst/>
                        </a:rPr>
                        <a:t>Защита населения и территории от чрезвычайных ситуаций природного и техногенного характера, пожарная безопасность</a:t>
                      </a:r>
                      <a:endParaRPr lang="ru-RU" sz="1200" b="0"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0310</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13,568,707.78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13,513,633.10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99.59</a:t>
                      </a:r>
                      <a:endParaRPr lang="ru-RU" sz="1200" b="0" i="0" u="none" strike="noStrike">
                        <a:solidFill>
                          <a:srgbClr val="000000"/>
                        </a:solidFill>
                        <a:effectLst/>
                        <a:latin typeface="Arial" panose="020B0604020202020204" pitchFamily="34" charset="0"/>
                      </a:endParaRPr>
                    </a:p>
                  </a:txBody>
                  <a:tcPr marL="6482" marR="6482" marT="6482" marB="0" anchor="ctr"/>
                </a:tc>
              </a:tr>
              <a:tr h="296739">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a:effectLst/>
                        </a:rPr>
                        <a:t>Другие вопросы в области национальной безопасности и правоохранительной деятельности</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0314</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14,399,985.25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12,873,839.37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89.40</a:t>
                      </a:r>
                      <a:endParaRPr lang="ru-RU" sz="1200" b="0" i="0" u="none" strike="noStrike">
                        <a:solidFill>
                          <a:srgbClr val="000000"/>
                        </a:solidFill>
                        <a:effectLst/>
                        <a:latin typeface="Arial" panose="020B0604020202020204" pitchFamily="34" charset="0"/>
                      </a:endParaRPr>
                    </a:p>
                  </a:txBody>
                  <a:tcPr marL="6482" marR="6482" marT="6482" marB="0" anchor="ctr"/>
                </a:tc>
              </a:tr>
              <a:tr h="223695">
                <a:tc gridSpan="2">
                  <a:txBody>
                    <a:bodyPr/>
                    <a:lstStyle/>
                    <a:p>
                      <a:pPr algn="l" fontAlgn="ctr"/>
                      <a:r>
                        <a:rPr lang="ru-RU" sz="1200" b="1" u="none" strike="noStrike" dirty="0">
                          <a:effectLst/>
                        </a:rPr>
                        <a:t>Национальная экономика</a:t>
                      </a:r>
                      <a:endParaRPr lang="ru-RU" sz="1200" b="1" i="0" u="none" strike="noStrike" dirty="0">
                        <a:solidFill>
                          <a:srgbClr val="000000"/>
                        </a:solidFill>
                        <a:effectLst/>
                        <a:latin typeface="Arial" panose="020B0604020202020204" pitchFamily="34" charset="0"/>
                      </a:endParaRPr>
                    </a:p>
                  </a:txBody>
                  <a:tcPr marL="6482" marR="6482" marT="6482" marB="0" anchor="ctr"/>
                </a:tc>
                <a:tc hMerge="1">
                  <a:txBody>
                    <a:bodyPr/>
                    <a:lstStyle/>
                    <a:p>
                      <a:endParaRPr lang="ru-RU"/>
                    </a:p>
                  </a:txBody>
                  <a:tcPr/>
                </a:tc>
                <a:tc>
                  <a:txBody>
                    <a:bodyPr/>
                    <a:lstStyle/>
                    <a:p>
                      <a:pPr algn="ctr" fontAlgn="ctr"/>
                      <a:r>
                        <a:rPr lang="ru-RU" sz="1200" b="1" u="none" strike="noStrike" dirty="0">
                          <a:effectLst/>
                        </a:rPr>
                        <a:t>0400</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734,812,450.00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632,821,182.80 </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b="1" u="none" strike="noStrike" dirty="0">
                          <a:effectLst/>
                        </a:rPr>
                        <a:t>86.12</a:t>
                      </a:r>
                      <a:endParaRPr lang="ru-RU" sz="1200" b="1" i="0" u="none" strike="noStrike" dirty="0">
                        <a:solidFill>
                          <a:srgbClr val="000000"/>
                        </a:solidFill>
                        <a:effectLst/>
                        <a:latin typeface="Arial" panose="020B0604020202020204" pitchFamily="34" charset="0"/>
                      </a:endParaRPr>
                    </a:p>
                  </a:txBody>
                  <a:tcPr marL="6482" marR="6482" marT="6482" marB="0" anchor="ctr"/>
                </a:tc>
              </a:tr>
              <a:tr h="223695">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dirty="0">
                          <a:effectLst/>
                        </a:rPr>
                        <a:t>Сельское хозяйство и рыболовство</a:t>
                      </a:r>
                      <a:endParaRPr lang="ru-RU" sz="1200" b="0"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dirty="0">
                          <a:effectLst/>
                        </a:rPr>
                        <a:t>0405</a:t>
                      </a:r>
                      <a:endParaRPr lang="ru-RU" sz="1200" b="0" i="0" u="none" strike="noStrike" dirty="0">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3,126,000.00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3,122,635.48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99.89</a:t>
                      </a:r>
                      <a:endParaRPr lang="ru-RU" sz="1200" b="0" i="0" u="none" strike="noStrike">
                        <a:solidFill>
                          <a:srgbClr val="000000"/>
                        </a:solidFill>
                        <a:effectLst/>
                        <a:latin typeface="Arial" panose="020B0604020202020204" pitchFamily="34" charset="0"/>
                      </a:endParaRPr>
                    </a:p>
                  </a:txBody>
                  <a:tcPr marL="6482" marR="6482" marT="6482" marB="0" anchor="ctr"/>
                </a:tc>
              </a:tr>
              <a:tr h="223695">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dirty="0">
                          <a:effectLst/>
                        </a:rPr>
                        <a:t>Водное хозяйство</a:t>
                      </a:r>
                      <a:endParaRPr lang="ru-RU" sz="1200" b="0"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0406</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248,829,070.00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239,126,911.37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96.10</a:t>
                      </a:r>
                      <a:endParaRPr lang="ru-RU" sz="1200" b="0" i="0" u="none" strike="noStrike">
                        <a:solidFill>
                          <a:srgbClr val="000000"/>
                        </a:solidFill>
                        <a:effectLst/>
                        <a:latin typeface="Arial" panose="020B0604020202020204" pitchFamily="34" charset="0"/>
                      </a:endParaRPr>
                    </a:p>
                  </a:txBody>
                  <a:tcPr marL="6482" marR="6482" marT="6482" marB="0" anchor="ctr"/>
                </a:tc>
              </a:tr>
              <a:tr h="223695">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a:effectLst/>
                        </a:rPr>
                        <a:t>Транспорт</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0408</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81,439,880.00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73,568,930.00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90.34</a:t>
                      </a:r>
                      <a:endParaRPr lang="ru-RU" sz="1200" b="0" i="0" u="none" strike="noStrike">
                        <a:solidFill>
                          <a:srgbClr val="000000"/>
                        </a:solidFill>
                        <a:effectLst/>
                        <a:latin typeface="Arial" panose="020B0604020202020204" pitchFamily="34" charset="0"/>
                      </a:endParaRPr>
                    </a:p>
                  </a:txBody>
                  <a:tcPr marL="6482" marR="6482" marT="6482" marB="0" anchor="ctr"/>
                </a:tc>
              </a:tr>
              <a:tr h="223695">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a:effectLst/>
                        </a:rPr>
                        <a:t>Дорожное хозяйство (дорожные фонды)</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0409</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386,619,925.00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302,993,784.95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78.37</a:t>
                      </a:r>
                      <a:endParaRPr lang="ru-RU" sz="1200" b="0" i="0" u="none" strike="noStrike">
                        <a:solidFill>
                          <a:srgbClr val="000000"/>
                        </a:solidFill>
                        <a:effectLst/>
                        <a:latin typeface="Arial" panose="020B0604020202020204" pitchFamily="34" charset="0"/>
                      </a:endParaRPr>
                    </a:p>
                  </a:txBody>
                  <a:tcPr marL="6482" marR="6482" marT="6482" marB="0" anchor="ctr"/>
                </a:tc>
              </a:tr>
              <a:tr h="223695">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a:effectLst/>
                        </a:rPr>
                        <a:t>Связь и информатика</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0410</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4,300,000.00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4,037,896.00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93.90</a:t>
                      </a:r>
                      <a:endParaRPr lang="ru-RU" sz="1200" b="0" i="0" u="none" strike="noStrike">
                        <a:solidFill>
                          <a:srgbClr val="000000"/>
                        </a:solidFill>
                        <a:effectLst/>
                        <a:latin typeface="Arial" panose="020B0604020202020204" pitchFamily="34" charset="0"/>
                      </a:endParaRPr>
                    </a:p>
                  </a:txBody>
                  <a:tcPr marL="6482" marR="6482" marT="6482" marB="0" anchor="ctr"/>
                </a:tc>
              </a:tr>
              <a:tr h="223695">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l" fontAlgn="ctr"/>
                      <a:r>
                        <a:rPr lang="ru-RU" sz="1200" u="none" strike="noStrike">
                          <a:effectLst/>
                        </a:rPr>
                        <a:t>Другие вопросы в области национальной экономики</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u="none" strike="noStrike">
                          <a:effectLst/>
                        </a:rPr>
                        <a:t>0412</a:t>
                      </a:r>
                      <a:endParaRPr lang="ru-RU" sz="1200" b="0"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10,497,575.00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a:effectLst/>
                        </a:rPr>
                        <a:t>9,971,025.00 </a:t>
                      </a:r>
                      <a:endParaRPr lang="ru-RU" sz="1200" b="1" i="0" u="none" strike="noStrike">
                        <a:solidFill>
                          <a:srgbClr val="000000"/>
                        </a:solidFill>
                        <a:effectLst/>
                        <a:latin typeface="Arial" panose="020B0604020202020204" pitchFamily="34" charset="0"/>
                      </a:endParaRPr>
                    </a:p>
                  </a:txBody>
                  <a:tcPr marL="6482" marR="6482" marT="6482" marB="0" anchor="ctr"/>
                </a:tc>
                <a:tc>
                  <a:txBody>
                    <a:bodyPr/>
                    <a:lstStyle/>
                    <a:p>
                      <a:pPr algn="r" fontAlgn="ctr"/>
                      <a:r>
                        <a:rPr lang="ru-RU" sz="1200" u="none" strike="noStrike" dirty="0">
                          <a:effectLst/>
                        </a:rPr>
                        <a:t>94.98</a:t>
                      </a:r>
                      <a:endParaRPr lang="ru-RU" sz="1200" b="0" i="0" u="none" strike="noStrike" dirty="0">
                        <a:solidFill>
                          <a:srgbClr val="000000"/>
                        </a:solidFill>
                        <a:effectLst/>
                        <a:latin typeface="Arial" panose="020B0604020202020204" pitchFamily="34" charset="0"/>
                      </a:endParaRPr>
                    </a:p>
                  </a:txBody>
                  <a:tcPr marL="6482" marR="6482" marT="6482" marB="0" anchor="ctr"/>
                </a:tc>
              </a:tr>
            </a:tbl>
          </a:graphicData>
        </a:graphic>
      </p:graphicFrame>
    </p:spTree>
    <p:extLst>
      <p:ext uri="{BB962C8B-B14F-4D97-AF65-F5344CB8AC3E}">
        <p14:creationId xmlns:p14="http://schemas.microsoft.com/office/powerpoint/2010/main" val="23342044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810240" cy="685800"/>
          </a:xfrm>
        </p:spPr>
        <p:txBody>
          <a:bodyPr>
            <a:normAutofit/>
          </a:bodyPr>
          <a:lstStyle/>
          <a:p>
            <a:pPr algn="ctr"/>
            <a:r>
              <a:rPr lang="ru-RU" sz="1800" b="1" dirty="0" smtClean="0"/>
              <a:t>Расходы бюджета Городского округа Зарайск за 2023 год по разделам  и подразделам классификации расходов бюджета (тыс.руб.)</a:t>
            </a:r>
            <a:endParaRPr lang="ru-RU" sz="1800" b="1" dirty="0"/>
          </a:p>
        </p:txBody>
      </p:sp>
      <p:graphicFrame>
        <p:nvGraphicFramePr>
          <p:cNvPr id="3" name="Таблица 2"/>
          <p:cNvGraphicFramePr>
            <a:graphicFrameLocks noGrp="1"/>
          </p:cNvGraphicFramePr>
          <p:nvPr>
            <p:extLst>
              <p:ext uri="{D42A27DB-BD31-4B8C-83A1-F6EECF244321}">
                <p14:modId xmlns:p14="http://schemas.microsoft.com/office/powerpoint/2010/main" val="378245557"/>
              </p:ext>
            </p:extLst>
          </p:nvPr>
        </p:nvGraphicFramePr>
        <p:xfrm>
          <a:off x="228600" y="1219192"/>
          <a:ext cx="11658600" cy="5419184"/>
        </p:xfrm>
        <a:graphic>
          <a:graphicData uri="http://schemas.openxmlformats.org/drawingml/2006/table">
            <a:tbl>
              <a:tblPr>
                <a:tableStyleId>{5C22544A-7EE6-4342-B048-85BDC9FD1C3A}</a:tableStyleId>
              </a:tblPr>
              <a:tblGrid>
                <a:gridCol w="86400"/>
                <a:gridCol w="6436801"/>
                <a:gridCol w="777599"/>
                <a:gridCol w="1555200"/>
                <a:gridCol w="1555200"/>
                <a:gridCol w="1247400"/>
              </a:tblGrid>
              <a:tr h="318248">
                <a:tc gridSpan="2">
                  <a:txBody>
                    <a:bodyPr/>
                    <a:lstStyle/>
                    <a:p>
                      <a:pPr algn="l" fontAlgn="ctr"/>
                      <a:r>
                        <a:rPr lang="ru-RU" sz="1100" b="1" u="none" strike="noStrike" dirty="0">
                          <a:effectLst/>
                        </a:rPr>
                        <a:t>Жилищно-коммунальное хозяйство</a:t>
                      </a:r>
                      <a:endParaRPr lang="ru-RU" sz="1100" b="1" i="0" u="none" strike="noStrike" dirty="0">
                        <a:solidFill>
                          <a:srgbClr val="000000"/>
                        </a:solidFill>
                        <a:effectLst/>
                        <a:latin typeface="Arial" panose="020B0604020202020204" pitchFamily="34" charset="0"/>
                      </a:endParaRPr>
                    </a:p>
                  </a:txBody>
                  <a:tcPr marL="7620" marR="7620" marT="7620" marB="0" anchor="ctr"/>
                </a:tc>
                <a:tc hMerge="1">
                  <a:txBody>
                    <a:bodyPr/>
                    <a:lstStyle/>
                    <a:p>
                      <a:endParaRPr lang="ru-RU"/>
                    </a:p>
                  </a:txBody>
                  <a:tcPr/>
                </a:tc>
                <a:tc>
                  <a:txBody>
                    <a:bodyPr/>
                    <a:lstStyle/>
                    <a:p>
                      <a:pPr algn="ctr" fontAlgn="ctr"/>
                      <a:r>
                        <a:rPr lang="ru-RU" sz="1100" b="1" u="none" strike="noStrike" dirty="0">
                          <a:effectLst/>
                        </a:rPr>
                        <a:t>0500</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dirty="0">
                          <a:effectLst/>
                        </a:rPr>
                        <a:t>1,617,736,765.46 </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a:effectLst/>
                        </a:rPr>
                        <a:t>1,448,810,801.88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dirty="0">
                          <a:effectLst/>
                        </a:rPr>
                        <a:t>89.56</a:t>
                      </a:r>
                      <a:endParaRPr lang="ru-RU" sz="1100" b="1" i="0" u="none" strike="noStrike" dirty="0">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dirty="0">
                          <a:effectLst/>
                        </a:rPr>
                        <a:t>Жилищное хозяйство</a:t>
                      </a:r>
                      <a:endParaRPr lang="ru-RU" sz="11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0501</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dirty="0">
                          <a:effectLst/>
                        </a:rPr>
                        <a:t>12,448,813.56 </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dirty="0">
                          <a:effectLst/>
                        </a:rPr>
                        <a:t>12,447,813.56 </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dirty="0">
                          <a:effectLst/>
                        </a:rPr>
                        <a:t>99.99</a:t>
                      </a:r>
                      <a:endParaRPr lang="ru-RU" sz="1100" b="0" i="0" u="none" strike="noStrike" dirty="0">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dirty="0">
                          <a:effectLst/>
                        </a:rPr>
                        <a:t>Коммунальное хозяйство</a:t>
                      </a:r>
                      <a:endParaRPr lang="ru-RU" sz="11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0502</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211,655,068.89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202,241,117.82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95.55</a:t>
                      </a:r>
                      <a:endParaRPr lang="ru-RU" sz="1100" b="0" i="0" u="none" strike="noStrike">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a:effectLst/>
                        </a:rPr>
                        <a:t>Благоустройство</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0503</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1,392,407,883.01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1,233,350,219.25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88.58</a:t>
                      </a:r>
                      <a:endParaRPr lang="ru-RU" sz="1100" b="0" i="0" u="none" strike="noStrike">
                        <a:solidFill>
                          <a:srgbClr val="000000"/>
                        </a:solidFill>
                        <a:effectLst/>
                        <a:latin typeface="Arial" panose="020B0604020202020204" pitchFamily="34" charset="0"/>
                      </a:endParaRPr>
                    </a:p>
                  </a:txBody>
                  <a:tcPr marL="7620" marR="7620" marT="7620" marB="0" anchor="ctr"/>
                </a:tc>
              </a:tr>
              <a:tr h="327216">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a:effectLst/>
                        </a:rPr>
                        <a:t>Другие вопросы в области жилищно-коммунального хозяйства</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0505</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1,225,000.00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771,651.25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62.99</a:t>
                      </a:r>
                      <a:endParaRPr lang="ru-RU" sz="1100" b="0" i="0" u="none" strike="noStrike">
                        <a:solidFill>
                          <a:srgbClr val="000000"/>
                        </a:solidFill>
                        <a:effectLst/>
                        <a:latin typeface="Arial" panose="020B0604020202020204" pitchFamily="34" charset="0"/>
                      </a:endParaRPr>
                    </a:p>
                  </a:txBody>
                  <a:tcPr marL="7620" marR="7620" marT="7620" marB="0" anchor="ctr"/>
                </a:tc>
              </a:tr>
              <a:tr h="318248">
                <a:tc gridSpan="2">
                  <a:txBody>
                    <a:bodyPr/>
                    <a:lstStyle/>
                    <a:p>
                      <a:pPr algn="l" fontAlgn="ctr"/>
                      <a:r>
                        <a:rPr lang="ru-RU" sz="1100" b="1" u="none" strike="noStrike" dirty="0">
                          <a:effectLst/>
                        </a:rPr>
                        <a:t>Охрана окружающей среды</a:t>
                      </a:r>
                      <a:endParaRPr lang="ru-RU" sz="1100" b="1" i="0" u="none" strike="noStrike" dirty="0">
                        <a:solidFill>
                          <a:srgbClr val="000000"/>
                        </a:solidFill>
                        <a:effectLst/>
                        <a:latin typeface="Arial" panose="020B0604020202020204" pitchFamily="34" charset="0"/>
                      </a:endParaRPr>
                    </a:p>
                  </a:txBody>
                  <a:tcPr marL="7620" marR="7620" marT="7620" marB="0" anchor="ctr"/>
                </a:tc>
                <a:tc hMerge="1">
                  <a:txBody>
                    <a:bodyPr/>
                    <a:lstStyle/>
                    <a:p>
                      <a:endParaRPr lang="ru-RU"/>
                    </a:p>
                  </a:txBody>
                  <a:tcPr/>
                </a:tc>
                <a:tc>
                  <a:txBody>
                    <a:bodyPr/>
                    <a:lstStyle/>
                    <a:p>
                      <a:pPr algn="ctr" fontAlgn="ctr"/>
                      <a:r>
                        <a:rPr lang="ru-RU" sz="1100" b="1" u="none" strike="noStrike" dirty="0">
                          <a:effectLst/>
                        </a:rPr>
                        <a:t>0600</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dirty="0">
                          <a:effectLst/>
                        </a:rPr>
                        <a:t>1,428,413.94 </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a:effectLst/>
                        </a:rPr>
                        <a:t>1,425,064.55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dirty="0">
                          <a:effectLst/>
                        </a:rPr>
                        <a:t>99.77</a:t>
                      </a:r>
                      <a:endParaRPr lang="ru-RU" sz="1100" b="1" i="0" u="none" strike="noStrike" dirty="0">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a:effectLst/>
                        </a:rPr>
                        <a:t>Охрана объектов растительного и животного мира и среды их обитания</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0603</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dirty="0">
                          <a:effectLst/>
                        </a:rPr>
                        <a:t>350,000.00 </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dirty="0">
                          <a:effectLst/>
                        </a:rPr>
                        <a:t>349,000.00 </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dirty="0">
                          <a:effectLst/>
                        </a:rPr>
                        <a:t>99.71</a:t>
                      </a:r>
                      <a:endParaRPr lang="ru-RU" sz="1100" b="0" i="0" u="none" strike="noStrike" dirty="0">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a:effectLst/>
                        </a:rPr>
                        <a:t>Другие вопросы в области охраны окружающей среды</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0605</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1,078,413.94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1,076,064.55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99.78</a:t>
                      </a:r>
                      <a:endParaRPr lang="ru-RU" sz="1100" b="0" i="0" u="none" strike="noStrike">
                        <a:solidFill>
                          <a:srgbClr val="000000"/>
                        </a:solidFill>
                        <a:effectLst/>
                        <a:latin typeface="Arial" panose="020B0604020202020204" pitchFamily="34" charset="0"/>
                      </a:endParaRPr>
                    </a:p>
                  </a:txBody>
                  <a:tcPr marL="7620" marR="7620" marT="7620" marB="0" anchor="ctr"/>
                </a:tc>
              </a:tr>
              <a:tr h="318248">
                <a:tc gridSpan="2">
                  <a:txBody>
                    <a:bodyPr/>
                    <a:lstStyle/>
                    <a:p>
                      <a:pPr algn="l" fontAlgn="ctr"/>
                      <a:r>
                        <a:rPr lang="ru-RU" sz="1100" b="1" u="none" strike="noStrike" dirty="0">
                          <a:effectLst/>
                        </a:rPr>
                        <a:t>Образование</a:t>
                      </a:r>
                      <a:endParaRPr lang="ru-RU" sz="1100" b="1" i="0" u="none" strike="noStrike" dirty="0">
                        <a:solidFill>
                          <a:srgbClr val="000000"/>
                        </a:solidFill>
                        <a:effectLst/>
                        <a:latin typeface="Arial" panose="020B0604020202020204" pitchFamily="34" charset="0"/>
                      </a:endParaRPr>
                    </a:p>
                  </a:txBody>
                  <a:tcPr marL="7620" marR="7620" marT="7620" marB="0" anchor="ctr"/>
                </a:tc>
                <a:tc hMerge="1">
                  <a:txBody>
                    <a:bodyPr/>
                    <a:lstStyle/>
                    <a:p>
                      <a:endParaRPr lang="ru-RU"/>
                    </a:p>
                  </a:txBody>
                  <a:tcPr/>
                </a:tc>
                <a:tc>
                  <a:txBody>
                    <a:bodyPr/>
                    <a:lstStyle/>
                    <a:p>
                      <a:pPr algn="ctr" fontAlgn="ctr"/>
                      <a:r>
                        <a:rPr lang="ru-RU" sz="1100" b="1" u="none" strike="noStrike">
                          <a:effectLst/>
                        </a:rPr>
                        <a:t>0700</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dirty="0">
                          <a:effectLst/>
                        </a:rPr>
                        <a:t>1,480,475,612.50 </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dirty="0">
                          <a:effectLst/>
                        </a:rPr>
                        <a:t>1,477,119,920.23 </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dirty="0">
                          <a:effectLst/>
                        </a:rPr>
                        <a:t>99.77</a:t>
                      </a:r>
                      <a:endParaRPr lang="ru-RU" sz="1100" b="1" i="0" u="none" strike="noStrike" dirty="0">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a:effectLst/>
                        </a:rPr>
                        <a:t>Дошкольное образование</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0701</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380,159,677.83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379,821,532.00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99.91</a:t>
                      </a:r>
                      <a:endParaRPr lang="ru-RU" sz="1100" b="0" i="0" u="none" strike="noStrike">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a:effectLst/>
                        </a:rPr>
                        <a:t>Общее образование</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0702</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897,798,105.47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894,995,840.11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99.69</a:t>
                      </a:r>
                      <a:endParaRPr lang="ru-RU" sz="1100" b="0" i="0" u="none" strike="noStrike">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a:effectLst/>
                        </a:rPr>
                        <a:t>Дополнительное образование детей</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0703</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138,076,127.28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137,956,883.28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99.91</a:t>
                      </a:r>
                      <a:endParaRPr lang="ru-RU" sz="1100" b="0" i="0" u="none" strike="noStrike">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a:effectLst/>
                        </a:rPr>
                        <a:t>Молодежная политика</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0707</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5,072,520.00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5,055,289.62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99.66</a:t>
                      </a:r>
                      <a:endParaRPr lang="ru-RU" sz="1100" b="0" i="0" u="none" strike="noStrike">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a:effectLst/>
                        </a:rPr>
                        <a:t>Другие вопросы в области образования</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0709</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59,369,181.92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59,290,375.22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99.87</a:t>
                      </a:r>
                      <a:endParaRPr lang="ru-RU" sz="1100" b="0" i="0" u="none" strike="noStrike">
                        <a:solidFill>
                          <a:srgbClr val="000000"/>
                        </a:solidFill>
                        <a:effectLst/>
                        <a:latin typeface="Arial" panose="020B0604020202020204" pitchFamily="34" charset="0"/>
                      </a:endParaRPr>
                    </a:p>
                  </a:txBody>
                  <a:tcPr marL="7620" marR="7620" marT="7620" marB="0" anchor="ctr"/>
                </a:tc>
              </a:tr>
              <a:tr h="318248">
                <a:tc gridSpan="2">
                  <a:txBody>
                    <a:bodyPr/>
                    <a:lstStyle/>
                    <a:p>
                      <a:pPr algn="l" fontAlgn="ctr"/>
                      <a:r>
                        <a:rPr lang="ru-RU" sz="1100" b="1" u="none" strike="noStrike" dirty="0">
                          <a:effectLst/>
                        </a:rPr>
                        <a:t>Культура, кинематография</a:t>
                      </a:r>
                      <a:endParaRPr lang="ru-RU" sz="1100" b="1" i="0" u="none" strike="noStrike" dirty="0">
                        <a:solidFill>
                          <a:srgbClr val="000000"/>
                        </a:solidFill>
                        <a:effectLst/>
                        <a:latin typeface="Arial" panose="020B0604020202020204" pitchFamily="34" charset="0"/>
                      </a:endParaRPr>
                    </a:p>
                  </a:txBody>
                  <a:tcPr marL="7620" marR="7620" marT="7620" marB="0" anchor="ctr"/>
                </a:tc>
                <a:tc hMerge="1">
                  <a:txBody>
                    <a:bodyPr/>
                    <a:lstStyle/>
                    <a:p>
                      <a:endParaRPr lang="ru-RU"/>
                    </a:p>
                  </a:txBody>
                  <a:tcPr/>
                </a:tc>
                <a:tc>
                  <a:txBody>
                    <a:bodyPr/>
                    <a:lstStyle/>
                    <a:p>
                      <a:pPr algn="ctr" fontAlgn="ctr"/>
                      <a:r>
                        <a:rPr lang="ru-RU" sz="1100" b="1" u="none" strike="noStrike" dirty="0">
                          <a:effectLst/>
                        </a:rPr>
                        <a:t>0800</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dirty="0">
                          <a:effectLst/>
                        </a:rPr>
                        <a:t>233,854,764.87 </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dirty="0">
                          <a:effectLst/>
                        </a:rPr>
                        <a:t>233,224,089.09 </a:t>
                      </a:r>
                      <a:endParaRPr lang="ru-RU"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b="1" u="none" strike="noStrike" dirty="0">
                          <a:effectLst/>
                        </a:rPr>
                        <a:t>99.73</a:t>
                      </a:r>
                      <a:endParaRPr lang="ru-RU" sz="1100" b="1" i="0" u="none" strike="noStrike" dirty="0">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a:effectLst/>
                        </a:rPr>
                        <a:t>Культура</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dirty="0">
                          <a:effectLst/>
                        </a:rPr>
                        <a:t>0801</a:t>
                      </a:r>
                      <a:endParaRPr lang="ru-RU" sz="11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222,822,251.09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222,191,575.31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99.72</a:t>
                      </a:r>
                      <a:endParaRPr lang="ru-RU" sz="1100" b="0" i="0" u="none" strike="noStrike">
                        <a:solidFill>
                          <a:srgbClr val="000000"/>
                        </a:solidFill>
                        <a:effectLst/>
                        <a:latin typeface="Arial" panose="020B0604020202020204" pitchFamily="34" charset="0"/>
                      </a:endParaRPr>
                    </a:p>
                  </a:txBody>
                  <a:tcPr marL="7620" marR="7620" marT="7620" marB="0" anchor="ctr"/>
                </a:tc>
              </a:tr>
              <a:tr h="318248">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100" u="none" strike="noStrike">
                          <a:effectLst/>
                        </a:rPr>
                        <a:t>Другие вопросы в области культуры, кинематографии</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100" u="none" strike="noStrike">
                          <a:effectLst/>
                        </a:rPr>
                        <a:t>0804</a:t>
                      </a:r>
                      <a:endParaRPr lang="ru-RU" sz="11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11,032,513.78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a:effectLst/>
                        </a:rPr>
                        <a:t>11,032,513.78 </a:t>
                      </a:r>
                      <a:endParaRPr lang="ru-RU" sz="11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100" u="none" strike="noStrike" dirty="0">
                          <a:effectLst/>
                        </a:rPr>
                        <a:t>100.00</a:t>
                      </a:r>
                      <a:endParaRPr lang="ru-RU" sz="1100" b="0" i="0" u="none" strike="noStrike" dirty="0">
                        <a:solidFill>
                          <a:srgbClr val="000000"/>
                        </a:solidFill>
                        <a:effectLst/>
                        <a:latin typeface="Arial" panose="020B0604020202020204" pitchFamily="34" charset="0"/>
                      </a:endParaRPr>
                    </a:p>
                  </a:txBody>
                  <a:tcPr marL="7620" marR="7620" marT="7620" marB="0" anchor="ct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573269424"/>
              </p:ext>
            </p:extLst>
          </p:nvPr>
        </p:nvGraphicFramePr>
        <p:xfrm>
          <a:off x="228600" y="773995"/>
          <a:ext cx="11658600" cy="407802"/>
        </p:xfrm>
        <a:graphic>
          <a:graphicData uri="http://schemas.openxmlformats.org/drawingml/2006/table">
            <a:tbl>
              <a:tblPr>
                <a:tableStyleId>{5C22544A-7EE6-4342-B048-85BDC9FD1C3A}</a:tableStyleId>
              </a:tblPr>
              <a:tblGrid>
                <a:gridCol w="86399"/>
                <a:gridCol w="6436800"/>
                <a:gridCol w="777600"/>
                <a:gridCol w="1499563"/>
                <a:gridCol w="1639038"/>
                <a:gridCol w="1219200"/>
              </a:tblGrid>
              <a:tr h="407802">
                <a:tc gridSpan="2">
                  <a:txBody>
                    <a:bodyPr/>
                    <a:lstStyle/>
                    <a:p>
                      <a:pPr algn="ctr" fontAlgn="ctr"/>
                      <a:r>
                        <a:rPr lang="ru-RU" sz="1200" b="1" u="none" strike="noStrike" dirty="0" smtClean="0">
                          <a:effectLst/>
                        </a:rPr>
                        <a:t>Наименование разделов,</a:t>
                      </a:r>
                      <a:r>
                        <a:rPr lang="ru-RU" sz="1200" b="1" u="none" strike="noStrike" baseline="0" dirty="0" smtClean="0">
                          <a:effectLst/>
                        </a:rPr>
                        <a:t> подразделов</a:t>
                      </a:r>
                      <a:endParaRPr lang="ru-RU" sz="1200" b="1" i="0" u="none" strike="noStrike" dirty="0">
                        <a:solidFill>
                          <a:srgbClr val="000000"/>
                        </a:solidFill>
                        <a:effectLst/>
                        <a:latin typeface="Arial" panose="020B0604020202020204" pitchFamily="34" charset="0"/>
                      </a:endParaRPr>
                    </a:p>
                  </a:txBody>
                  <a:tcPr marL="6482" marR="6482" marT="6482" marB="0" anchor="ctr"/>
                </a:tc>
                <a:tc hMerge="1">
                  <a:txBody>
                    <a:bodyPr/>
                    <a:lstStyle/>
                    <a:p>
                      <a:endParaRPr lang="ru-RU"/>
                    </a:p>
                  </a:txBody>
                  <a:tcPr/>
                </a:tc>
                <a:tc>
                  <a:txBody>
                    <a:bodyPr/>
                    <a:lstStyle/>
                    <a:p>
                      <a:pPr algn="ctr" fontAlgn="ctr"/>
                      <a:r>
                        <a:rPr lang="ru-RU" sz="1200" b="1" u="none" strike="noStrike" dirty="0" smtClean="0">
                          <a:effectLst/>
                        </a:rPr>
                        <a:t>Код</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План </a:t>
                      </a:r>
                      <a:r>
                        <a:rPr lang="ru-RU" sz="1200" b="1" u="none" strike="noStrike" dirty="0" smtClean="0">
                          <a:effectLst/>
                        </a:rPr>
                        <a:t>по</a:t>
                      </a:r>
                      <a:r>
                        <a:rPr lang="ru-RU" sz="1200" b="1" u="none" strike="noStrike" baseline="0" dirty="0" smtClean="0">
                          <a:effectLst/>
                        </a:rPr>
                        <a:t> решению о бюджете на 2023 год</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smtClean="0">
                          <a:effectLst/>
                        </a:rPr>
                        <a:t>Фактическое</a:t>
                      </a:r>
                      <a:r>
                        <a:rPr lang="ru-RU" sz="1200" b="1" u="none" strike="noStrike" baseline="0" dirty="0" smtClean="0">
                          <a:effectLst/>
                        </a:rPr>
                        <a:t> исполнение за 2023 год</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 исполнения</a:t>
                      </a:r>
                      <a:endParaRPr lang="ru-RU" sz="1200" b="1" i="0" u="none" strike="noStrike" dirty="0">
                        <a:solidFill>
                          <a:srgbClr val="000000"/>
                        </a:solidFill>
                        <a:effectLst/>
                        <a:latin typeface="Arial" panose="020B0604020202020204" pitchFamily="34" charset="0"/>
                      </a:endParaRPr>
                    </a:p>
                  </a:txBody>
                  <a:tcPr marL="6482" marR="6482" marT="6482" marB="0" anchor="ctr"/>
                </a:tc>
              </a:tr>
            </a:tbl>
          </a:graphicData>
        </a:graphic>
      </p:graphicFrame>
    </p:spTree>
    <p:extLst>
      <p:ext uri="{BB962C8B-B14F-4D97-AF65-F5344CB8AC3E}">
        <p14:creationId xmlns:p14="http://schemas.microsoft.com/office/powerpoint/2010/main" val="1801035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152400"/>
            <a:ext cx="11658600" cy="1325563"/>
          </a:xfrm>
        </p:spPr>
        <p:txBody>
          <a:bodyPr>
            <a:normAutofit/>
          </a:bodyPr>
          <a:lstStyle/>
          <a:p>
            <a:pPr algn="ctr"/>
            <a:r>
              <a:rPr lang="ru-RU" sz="2400" b="1" u="sng" dirty="0" smtClean="0"/>
              <a:t>Информация о выполнении основных характеристик бюджета городского округа Зарайск в 2023 году</a:t>
            </a:r>
            <a:endParaRPr lang="ru-RU" sz="2400" b="1" u="sng"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938461691"/>
              </p:ext>
            </p:extLst>
          </p:nvPr>
        </p:nvGraphicFramePr>
        <p:xfrm>
          <a:off x="723900" y="1477963"/>
          <a:ext cx="10934701" cy="3408680"/>
        </p:xfrm>
        <a:graphic>
          <a:graphicData uri="http://schemas.openxmlformats.org/drawingml/2006/table">
            <a:tbl>
              <a:tblPr firstRow="1" bandRow="1">
                <a:tableStyleId>{5C22544A-7EE6-4342-B048-85BDC9FD1C3A}</a:tableStyleId>
              </a:tblPr>
              <a:tblGrid>
                <a:gridCol w="554659"/>
                <a:gridCol w="4041085"/>
                <a:gridCol w="1965077"/>
                <a:gridCol w="2087879"/>
                <a:gridCol w="2286001"/>
              </a:tblGrid>
              <a:tr h="370840">
                <a:tc>
                  <a:txBody>
                    <a:bodyPr/>
                    <a:lstStyle/>
                    <a:p>
                      <a:pPr algn="ctr"/>
                      <a:r>
                        <a:rPr lang="ru-RU" b="0" dirty="0" smtClean="0">
                          <a:solidFill>
                            <a:schemeClr val="tx1"/>
                          </a:solidFill>
                        </a:rPr>
                        <a:t>№ п/п</a:t>
                      </a:r>
                      <a:endParaRPr lang="ru-RU" b="0" dirty="0">
                        <a:solidFill>
                          <a:schemeClr val="tx1"/>
                        </a:solidFill>
                      </a:endParaRPr>
                    </a:p>
                  </a:txBody>
                  <a:tcPr/>
                </a:tc>
                <a:tc>
                  <a:txBody>
                    <a:bodyPr/>
                    <a:lstStyle/>
                    <a:p>
                      <a:pPr algn="ctr"/>
                      <a:r>
                        <a:rPr lang="ru-RU" b="0" dirty="0" smtClean="0">
                          <a:solidFill>
                            <a:schemeClr val="tx1"/>
                          </a:solidFill>
                        </a:rPr>
                        <a:t>Наименование показателя</a:t>
                      </a:r>
                      <a:endParaRPr lang="ru-RU" b="0" dirty="0">
                        <a:solidFill>
                          <a:schemeClr val="tx1"/>
                        </a:solidFill>
                      </a:endParaRPr>
                    </a:p>
                  </a:txBody>
                  <a:tcPr/>
                </a:tc>
                <a:tc>
                  <a:txBody>
                    <a:bodyPr/>
                    <a:lstStyle/>
                    <a:p>
                      <a:pPr algn="ctr"/>
                      <a:r>
                        <a:rPr lang="ru-RU" b="0" dirty="0" smtClean="0">
                          <a:solidFill>
                            <a:schemeClr val="tx1"/>
                          </a:solidFill>
                        </a:rPr>
                        <a:t>Уточненный</a:t>
                      </a:r>
                      <a:r>
                        <a:rPr lang="ru-RU" b="0" baseline="0" dirty="0" smtClean="0">
                          <a:solidFill>
                            <a:schemeClr val="tx1"/>
                          </a:solidFill>
                        </a:rPr>
                        <a:t> план на 2023 год (тыс.руб.)</a:t>
                      </a:r>
                      <a:endParaRPr lang="ru-RU" b="0" dirty="0">
                        <a:solidFill>
                          <a:schemeClr val="tx1"/>
                        </a:solidFill>
                      </a:endParaRPr>
                    </a:p>
                  </a:txBody>
                  <a:tcPr/>
                </a:tc>
                <a:tc>
                  <a:txBody>
                    <a:bodyPr/>
                    <a:lstStyle/>
                    <a:p>
                      <a:pPr algn="ctr"/>
                      <a:r>
                        <a:rPr lang="ru-RU" b="0" dirty="0" smtClean="0">
                          <a:solidFill>
                            <a:schemeClr val="tx1"/>
                          </a:solidFill>
                        </a:rPr>
                        <a:t>Факт за 2023 год (тыс. руб.)</a:t>
                      </a:r>
                      <a:endParaRPr lang="ru-RU" b="0" dirty="0">
                        <a:solidFill>
                          <a:schemeClr val="tx1"/>
                        </a:solidFill>
                      </a:endParaRPr>
                    </a:p>
                  </a:txBody>
                  <a:tcPr/>
                </a:tc>
                <a:tc>
                  <a:txBody>
                    <a:bodyPr/>
                    <a:lstStyle/>
                    <a:p>
                      <a:pPr algn="ctr"/>
                      <a:r>
                        <a:rPr lang="ru-RU" b="0" dirty="0" smtClean="0">
                          <a:solidFill>
                            <a:schemeClr val="tx1"/>
                          </a:solidFill>
                        </a:rPr>
                        <a:t>% выполнения</a:t>
                      </a:r>
                      <a:endParaRPr lang="ru-RU" b="0" dirty="0">
                        <a:solidFill>
                          <a:schemeClr val="tx1"/>
                        </a:solidFill>
                      </a:endParaRPr>
                    </a:p>
                  </a:txBody>
                  <a:tcPr/>
                </a:tc>
              </a:tr>
              <a:tr h="370840">
                <a:tc>
                  <a:txBody>
                    <a:bodyPr/>
                    <a:lstStyle/>
                    <a:p>
                      <a:r>
                        <a:rPr lang="ru-RU" dirty="0" smtClean="0">
                          <a:solidFill>
                            <a:schemeClr val="tx1"/>
                          </a:solidFill>
                        </a:rPr>
                        <a:t>1</a:t>
                      </a:r>
                      <a:endParaRPr lang="ru-RU" dirty="0">
                        <a:solidFill>
                          <a:schemeClr val="tx1"/>
                        </a:solidFill>
                      </a:endParaRPr>
                    </a:p>
                  </a:txBody>
                  <a:tcPr/>
                </a:tc>
                <a:tc>
                  <a:txBody>
                    <a:bodyPr/>
                    <a:lstStyle/>
                    <a:p>
                      <a:r>
                        <a:rPr lang="ru-RU" b="1" dirty="0" smtClean="0">
                          <a:solidFill>
                            <a:schemeClr val="tx1"/>
                          </a:solidFill>
                        </a:rPr>
                        <a:t>Общий объем доходов</a:t>
                      </a:r>
                      <a:endParaRPr lang="ru-RU" b="1" dirty="0">
                        <a:solidFill>
                          <a:schemeClr val="tx1"/>
                        </a:solidFill>
                      </a:endParaRPr>
                    </a:p>
                  </a:txBody>
                  <a:tcPr/>
                </a:tc>
                <a:tc>
                  <a:txBody>
                    <a:bodyPr/>
                    <a:lstStyle/>
                    <a:p>
                      <a:pPr algn="ctr"/>
                      <a:r>
                        <a:rPr lang="ru-RU" b="1" smtClean="0">
                          <a:solidFill>
                            <a:schemeClr val="tx1"/>
                          </a:solidFill>
                        </a:rPr>
                        <a:t>4</a:t>
                      </a:r>
                      <a:r>
                        <a:rPr lang="ru-RU" b="1" baseline="0" smtClean="0">
                          <a:solidFill>
                            <a:schemeClr val="tx1"/>
                          </a:solidFill>
                        </a:rPr>
                        <a:t> </a:t>
                      </a:r>
                      <a:r>
                        <a:rPr lang="ru-RU" b="1" smtClean="0">
                          <a:solidFill>
                            <a:schemeClr val="tx1"/>
                          </a:solidFill>
                        </a:rPr>
                        <a:t>521  474</a:t>
                      </a:r>
                      <a:endParaRPr lang="ru-RU" b="1" dirty="0">
                        <a:solidFill>
                          <a:schemeClr val="tx1"/>
                        </a:solidFill>
                      </a:endParaRPr>
                    </a:p>
                  </a:txBody>
                  <a:tcPr/>
                </a:tc>
                <a:tc>
                  <a:txBody>
                    <a:bodyPr/>
                    <a:lstStyle/>
                    <a:p>
                      <a:pPr algn="ctr"/>
                      <a:r>
                        <a:rPr lang="ru-RU" b="1" dirty="0" smtClean="0">
                          <a:solidFill>
                            <a:schemeClr val="tx1"/>
                          </a:solidFill>
                        </a:rPr>
                        <a:t>4 </a:t>
                      </a:r>
                      <a:r>
                        <a:rPr lang="ru-RU" b="1" smtClean="0">
                          <a:solidFill>
                            <a:schemeClr val="tx1"/>
                          </a:solidFill>
                        </a:rPr>
                        <a:t>511 413</a:t>
                      </a:r>
                      <a:endParaRPr lang="ru-RU" b="1" dirty="0">
                        <a:solidFill>
                          <a:schemeClr val="tx1"/>
                        </a:solidFill>
                      </a:endParaRPr>
                    </a:p>
                  </a:txBody>
                  <a:tcPr/>
                </a:tc>
                <a:tc>
                  <a:txBody>
                    <a:bodyPr/>
                    <a:lstStyle/>
                    <a:p>
                      <a:pPr algn="ctr"/>
                      <a:r>
                        <a:rPr lang="ru-RU" b="1" dirty="0" smtClean="0">
                          <a:solidFill>
                            <a:schemeClr val="tx1"/>
                          </a:solidFill>
                        </a:rPr>
                        <a:t>99,8</a:t>
                      </a:r>
                      <a:endParaRPr lang="ru-RU" b="1" dirty="0">
                        <a:solidFill>
                          <a:schemeClr val="tx1"/>
                        </a:solidFill>
                      </a:endParaRPr>
                    </a:p>
                  </a:txBody>
                  <a:tcPr/>
                </a:tc>
              </a:tr>
              <a:tr h="370840">
                <a:tc>
                  <a:txBody>
                    <a:bodyPr/>
                    <a:lstStyle/>
                    <a:p>
                      <a:r>
                        <a:rPr lang="ru-RU" dirty="0" smtClean="0">
                          <a:solidFill>
                            <a:schemeClr val="tx1"/>
                          </a:solidFill>
                        </a:rPr>
                        <a:t>1.1</a:t>
                      </a:r>
                      <a:endParaRPr lang="ru-RU" dirty="0">
                        <a:solidFill>
                          <a:schemeClr val="tx1"/>
                        </a:solidFill>
                      </a:endParaRPr>
                    </a:p>
                  </a:txBody>
                  <a:tcPr/>
                </a:tc>
                <a:tc>
                  <a:txBody>
                    <a:bodyPr/>
                    <a:lstStyle/>
                    <a:p>
                      <a:r>
                        <a:rPr lang="ru-RU" dirty="0" smtClean="0">
                          <a:solidFill>
                            <a:schemeClr val="tx1"/>
                          </a:solidFill>
                        </a:rPr>
                        <a:t>Налоговые и неналоговые</a:t>
                      </a:r>
                      <a:r>
                        <a:rPr lang="ru-RU" baseline="0" dirty="0" smtClean="0">
                          <a:solidFill>
                            <a:schemeClr val="tx1"/>
                          </a:solidFill>
                        </a:rPr>
                        <a:t> доходы</a:t>
                      </a:r>
                      <a:endParaRPr lang="ru-RU" dirty="0">
                        <a:solidFill>
                          <a:schemeClr val="tx1"/>
                        </a:solidFill>
                      </a:endParaRPr>
                    </a:p>
                  </a:txBody>
                  <a:tcPr/>
                </a:tc>
                <a:tc>
                  <a:txBody>
                    <a:bodyPr/>
                    <a:lstStyle/>
                    <a:p>
                      <a:pPr algn="ctr" fontAlgn="ctr"/>
                      <a:r>
                        <a:rPr lang="ru-RU" sz="1800" b="0" i="0" u="none" strike="noStrike" dirty="0" smtClean="0">
                          <a:solidFill>
                            <a:srgbClr val="000000"/>
                          </a:solidFill>
                          <a:effectLst/>
                          <a:latin typeface="+mn-lt"/>
                        </a:rPr>
                        <a:t>1</a:t>
                      </a:r>
                      <a:r>
                        <a:rPr lang="ru-RU" sz="1800" b="0" i="0" u="none" strike="noStrike" baseline="0" dirty="0" smtClean="0">
                          <a:solidFill>
                            <a:srgbClr val="000000"/>
                          </a:solidFill>
                          <a:effectLst/>
                          <a:latin typeface="+mn-lt"/>
                        </a:rPr>
                        <a:t> </a:t>
                      </a:r>
                      <a:r>
                        <a:rPr lang="ru-RU" sz="1800" b="0" i="0" u="none" strike="noStrike" dirty="0" smtClean="0">
                          <a:solidFill>
                            <a:srgbClr val="000000"/>
                          </a:solidFill>
                          <a:effectLst/>
                          <a:latin typeface="+mn-lt"/>
                        </a:rPr>
                        <a:t>024</a:t>
                      </a:r>
                      <a:r>
                        <a:rPr lang="ru-RU" sz="1800" b="0" i="0" u="none" strike="noStrike" baseline="0" dirty="0" smtClean="0">
                          <a:solidFill>
                            <a:srgbClr val="000000"/>
                          </a:solidFill>
                          <a:effectLst/>
                          <a:latin typeface="+mn-lt"/>
                        </a:rPr>
                        <a:t> </a:t>
                      </a:r>
                      <a:r>
                        <a:rPr lang="ru-RU" sz="1800" b="0" i="0" u="none" strike="noStrike" dirty="0" smtClean="0">
                          <a:solidFill>
                            <a:srgbClr val="000000"/>
                          </a:solidFill>
                          <a:effectLst/>
                          <a:latin typeface="+mn-lt"/>
                        </a:rPr>
                        <a:t>946</a:t>
                      </a:r>
                      <a:endParaRPr lang="ru-RU" sz="1800" b="0" i="0" u="none" strike="noStrike" dirty="0">
                        <a:solidFill>
                          <a:srgbClr val="000000"/>
                        </a:solidFill>
                        <a:effectLst/>
                        <a:latin typeface="+mn-lt"/>
                      </a:endParaRPr>
                    </a:p>
                  </a:txBody>
                  <a:tcPr marL="7620" marR="7620" marT="7620" marB="0" anchor="ctr"/>
                </a:tc>
                <a:tc>
                  <a:txBody>
                    <a:bodyPr/>
                    <a:lstStyle/>
                    <a:p>
                      <a:pPr algn="ctr" fontAlgn="ctr"/>
                      <a:r>
                        <a:rPr lang="ru-RU" sz="1800" b="0" i="0" u="none" strike="noStrike" dirty="0" smtClean="0">
                          <a:solidFill>
                            <a:srgbClr val="000000"/>
                          </a:solidFill>
                          <a:effectLst/>
                          <a:latin typeface="+mn-lt"/>
                        </a:rPr>
                        <a:t>1</a:t>
                      </a:r>
                      <a:r>
                        <a:rPr lang="ru-RU" sz="1800" b="0" i="0" u="none" strike="noStrike" baseline="0" dirty="0" smtClean="0">
                          <a:solidFill>
                            <a:srgbClr val="000000"/>
                          </a:solidFill>
                          <a:effectLst/>
                          <a:latin typeface="+mn-lt"/>
                        </a:rPr>
                        <a:t> </a:t>
                      </a:r>
                      <a:r>
                        <a:rPr lang="ru-RU" sz="1800" b="0" i="0" u="none" strike="noStrike" dirty="0" smtClean="0">
                          <a:solidFill>
                            <a:srgbClr val="000000"/>
                          </a:solidFill>
                          <a:effectLst/>
                          <a:latin typeface="+mn-lt"/>
                        </a:rPr>
                        <a:t>070</a:t>
                      </a:r>
                      <a:r>
                        <a:rPr lang="ru-RU" sz="1800" b="0" i="0" u="none" strike="noStrike" baseline="0" dirty="0" smtClean="0">
                          <a:solidFill>
                            <a:srgbClr val="000000"/>
                          </a:solidFill>
                          <a:effectLst/>
                          <a:latin typeface="+mn-lt"/>
                        </a:rPr>
                        <a:t> </a:t>
                      </a:r>
                      <a:r>
                        <a:rPr lang="ru-RU" sz="1800" b="0" i="0" u="none" strike="noStrike" dirty="0" smtClean="0">
                          <a:solidFill>
                            <a:srgbClr val="000000"/>
                          </a:solidFill>
                          <a:effectLst/>
                          <a:latin typeface="+mn-lt"/>
                        </a:rPr>
                        <a:t>494</a:t>
                      </a:r>
                      <a:endParaRPr lang="ru-RU" sz="1800" b="0" i="0" u="none" strike="noStrike" dirty="0">
                        <a:solidFill>
                          <a:srgbClr val="000000"/>
                        </a:solidFill>
                        <a:effectLst/>
                        <a:latin typeface="+mn-lt"/>
                      </a:endParaRPr>
                    </a:p>
                  </a:txBody>
                  <a:tcPr marL="7620" marR="7620" marT="7620" marB="0" anchor="ctr"/>
                </a:tc>
                <a:tc>
                  <a:txBody>
                    <a:bodyPr/>
                    <a:lstStyle/>
                    <a:p>
                      <a:pPr algn="ctr"/>
                      <a:r>
                        <a:rPr lang="ru-RU" dirty="0" smtClean="0">
                          <a:solidFill>
                            <a:schemeClr val="tx1"/>
                          </a:solidFill>
                        </a:rPr>
                        <a:t>104,4</a:t>
                      </a:r>
                      <a:endParaRPr lang="ru-RU" dirty="0">
                        <a:solidFill>
                          <a:schemeClr val="tx1"/>
                        </a:solidFill>
                      </a:endParaRPr>
                    </a:p>
                  </a:txBody>
                  <a:tcPr/>
                </a:tc>
              </a:tr>
              <a:tr h="370840">
                <a:tc>
                  <a:txBody>
                    <a:bodyPr/>
                    <a:lstStyle/>
                    <a:p>
                      <a:r>
                        <a:rPr lang="ru-RU" dirty="0" smtClean="0">
                          <a:solidFill>
                            <a:schemeClr val="tx1"/>
                          </a:solidFill>
                        </a:rPr>
                        <a:t>1.2</a:t>
                      </a:r>
                      <a:endParaRPr lang="ru-RU" dirty="0">
                        <a:solidFill>
                          <a:schemeClr val="tx1"/>
                        </a:solidFill>
                      </a:endParaRPr>
                    </a:p>
                  </a:txBody>
                  <a:tcPr/>
                </a:tc>
                <a:tc>
                  <a:txBody>
                    <a:bodyPr/>
                    <a:lstStyle/>
                    <a:p>
                      <a:r>
                        <a:rPr lang="ru-RU" dirty="0" smtClean="0">
                          <a:solidFill>
                            <a:schemeClr val="tx1"/>
                          </a:solidFill>
                        </a:rPr>
                        <a:t>Безвозмездные поступления</a:t>
                      </a:r>
                      <a:endParaRPr lang="ru-RU" dirty="0">
                        <a:solidFill>
                          <a:schemeClr val="tx1"/>
                        </a:solidFill>
                      </a:endParaRPr>
                    </a:p>
                  </a:txBody>
                  <a:tcPr/>
                </a:tc>
                <a:tc>
                  <a:txBody>
                    <a:bodyPr/>
                    <a:lstStyle/>
                    <a:p>
                      <a:pPr algn="ctr" fontAlgn="ctr"/>
                      <a:r>
                        <a:rPr lang="ru-RU" sz="1800" b="0" i="0" u="none" strike="noStrike" dirty="0" smtClean="0">
                          <a:solidFill>
                            <a:srgbClr val="000000"/>
                          </a:solidFill>
                          <a:effectLst/>
                          <a:latin typeface="+mn-lt"/>
                        </a:rPr>
                        <a:t>3</a:t>
                      </a:r>
                      <a:r>
                        <a:rPr lang="ru-RU" sz="1800" b="0" i="0" u="none" strike="noStrike" baseline="0" dirty="0" smtClean="0">
                          <a:solidFill>
                            <a:srgbClr val="000000"/>
                          </a:solidFill>
                          <a:effectLst/>
                          <a:latin typeface="+mn-lt"/>
                        </a:rPr>
                        <a:t> </a:t>
                      </a:r>
                      <a:r>
                        <a:rPr lang="ru-RU" sz="1800" b="0" i="0" u="none" strike="noStrike" dirty="0" smtClean="0">
                          <a:solidFill>
                            <a:srgbClr val="000000"/>
                          </a:solidFill>
                          <a:effectLst/>
                          <a:latin typeface="+mn-lt"/>
                        </a:rPr>
                        <a:t>496</a:t>
                      </a:r>
                      <a:r>
                        <a:rPr lang="ru-RU" sz="1800" b="0" i="0" u="none" strike="noStrike" baseline="0" dirty="0" smtClean="0">
                          <a:solidFill>
                            <a:srgbClr val="000000"/>
                          </a:solidFill>
                          <a:effectLst/>
                          <a:latin typeface="+mn-lt"/>
                        </a:rPr>
                        <a:t> </a:t>
                      </a:r>
                      <a:r>
                        <a:rPr lang="ru-RU" sz="1800" b="0" i="0" u="none" strike="noStrike" dirty="0" smtClean="0">
                          <a:solidFill>
                            <a:srgbClr val="000000"/>
                          </a:solidFill>
                          <a:effectLst/>
                          <a:latin typeface="+mn-lt"/>
                        </a:rPr>
                        <a:t>528</a:t>
                      </a:r>
                      <a:endParaRPr lang="ru-RU" sz="1800" b="0" i="0" u="none" strike="noStrike" dirty="0">
                        <a:solidFill>
                          <a:srgbClr val="000000"/>
                        </a:solidFill>
                        <a:effectLst/>
                        <a:latin typeface="+mn-lt"/>
                      </a:endParaRPr>
                    </a:p>
                  </a:txBody>
                  <a:tcPr marL="7620" marR="7620" marT="7620" marB="0" anchor="ctr"/>
                </a:tc>
                <a:tc>
                  <a:txBody>
                    <a:bodyPr/>
                    <a:lstStyle/>
                    <a:p>
                      <a:pPr algn="ctr" fontAlgn="ctr"/>
                      <a:r>
                        <a:rPr lang="ru-RU" sz="1800" b="0" i="0" u="none" strike="noStrike" dirty="0" smtClean="0">
                          <a:solidFill>
                            <a:srgbClr val="000000"/>
                          </a:solidFill>
                          <a:effectLst/>
                          <a:latin typeface="+mn-lt"/>
                        </a:rPr>
                        <a:t>3</a:t>
                      </a:r>
                      <a:r>
                        <a:rPr lang="ru-RU" sz="1800" b="0" i="0" u="none" strike="noStrike" baseline="0" dirty="0" smtClean="0">
                          <a:solidFill>
                            <a:srgbClr val="000000"/>
                          </a:solidFill>
                          <a:effectLst/>
                          <a:latin typeface="+mn-lt"/>
                        </a:rPr>
                        <a:t> </a:t>
                      </a:r>
                      <a:r>
                        <a:rPr lang="ru-RU" sz="1800" b="0" i="0" u="none" strike="noStrike" dirty="0" smtClean="0">
                          <a:solidFill>
                            <a:srgbClr val="000000"/>
                          </a:solidFill>
                          <a:effectLst/>
                          <a:latin typeface="+mn-lt"/>
                        </a:rPr>
                        <a:t>440</a:t>
                      </a:r>
                      <a:r>
                        <a:rPr lang="ru-RU" sz="1800" b="0" i="0" u="none" strike="noStrike" baseline="0" dirty="0" smtClean="0">
                          <a:solidFill>
                            <a:srgbClr val="000000"/>
                          </a:solidFill>
                          <a:effectLst/>
                          <a:latin typeface="+mn-lt"/>
                        </a:rPr>
                        <a:t> </a:t>
                      </a:r>
                      <a:r>
                        <a:rPr lang="ru-RU" sz="1800" b="0" i="0" u="none" strike="noStrike" dirty="0" smtClean="0">
                          <a:solidFill>
                            <a:srgbClr val="000000"/>
                          </a:solidFill>
                          <a:effectLst/>
                          <a:latin typeface="+mn-lt"/>
                        </a:rPr>
                        <a:t>919</a:t>
                      </a:r>
                      <a:endParaRPr lang="ru-RU" sz="1800" b="0" i="0" u="none" strike="noStrike" dirty="0">
                        <a:solidFill>
                          <a:srgbClr val="000000"/>
                        </a:solidFill>
                        <a:effectLst/>
                        <a:latin typeface="+mn-lt"/>
                      </a:endParaRPr>
                    </a:p>
                  </a:txBody>
                  <a:tcPr marL="7620" marR="7620" marT="7620" marB="0" anchor="ctr"/>
                </a:tc>
                <a:tc>
                  <a:txBody>
                    <a:bodyPr/>
                    <a:lstStyle/>
                    <a:p>
                      <a:pPr algn="ctr"/>
                      <a:r>
                        <a:rPr lang="ru-RU" dirty="0" smtClean="0">
                          <a:solidFill>
                            <a:schemeClr val="tx1"/>
                          </a:solidFill>
                        </a:rPr>
                        <a:t>98,4</a:t>
                      </a:r>
                      <a:endParaRPr lang="ru-RU" dirty="0">
                        <a:solidFill>
                          <a:schemeClr val="tx1"/>
                        </a:solidFill>
                      </a:endParaRPr>
                    </a:p>
                  </a:txBody>
                  <a:tcPr/>
                </a:tc>
              </a:tr>
              <a:tr h="370840">
                <a:tc>
                  <a:txBody>
                    <a:bodyPr/>
                    <a:lstStyle/>
                    <a:p>
                      <a:r>
                        <a:rPr lang="ru-RU" dirty="0" smtClean="0">
                          <a:solidFill>
                            <a:schemeClr val="tx1"/>
                          </a:solidFill>
                        </a:rPr>
                        <a:t>2</a:t>
                      </a:r>
                      <a:endParaRPr lang="ru-RU" dirty="0">
                        <a:solidFill>
                          <a:schemeClr val="tx1"/>
                        </a:solidFill>
                      </a:endParaRPr>
                    </a:p>
                  </a:txBody>
                  <a:tcPr/>
                </a:tc>
                <a:tc>
                  <a:txBody>
                    <a:bodyPr/>
                    <a:lstStyle/>
                    <a:p>
                      <a:r>
                        <a:rPr lang="ru-RU" b="1" dirty="0" smtClean="0">
                          <a:solidFill>
                            <a:schemeClr val="tx1"/>
                          </a:solidFill>
                        </a:rPr>
                        <a:t>Общий объем расходов</a:t>
                      </a:r>
                      <a:endParaRPr lang="ru-RU" b="1" dirty="0">
                        <a:solidFill>
                          <a:schemeClr val="tx1"/>
                        </a:solidFill>
                      </a:endParaRPr>
                    </a:p>
                  </a:txBody>
                  <a:tcPr/>
                </a:tc>
                <a:tc>
                  <a:txBody>
                    <a:bodyPr/>
                    <a:lstStyle/>
                    <a:p>
                      <a:pPr algn="ctr" fontAlgn="ctr"/>
                      <a:r>
                        <a:rPr lang="ru-RU" sz="1800" b="1" i="0" u="none" strike="noStrike" dirty="0" smtClean="0">
                          <a:solidFill>
                            <a:srgbClr val="000000"/>
                          </a:solidFill>
                          <a:effectLst/>
                          <a:latin typeface="+mn-lt"/>
                        </a:rPr>
                        <a:t>4</a:t>
                      </a:r>
                      <a:r>
                        <a:rPr lang="ru-RU" sz="1800" b="1" i="0" u="none" strike="noStrike" baseline="0" dirty="0" smtClean="0">
                          <a:solidFill>
                            <a:srgbClr val="000000"/>
                          </a:solidFill>
                          <a:effectLst/>
                          <a:latin typeface="+mn-lt"/>
                        </a:rPr>
                        <a:t> </a:t>
                      </a:r>
                      <a:r>
                        <a:rPr lang="ru-RU" sz="1800" b="1" i="0" u="none" strike="noStrike" dirty="0" smtClean="0">
                          <a:solidFill>
                            <a:srgbClr val="000000"/>
                          </a:solidFill>
                          <a:effectLst/>
                          <a:latin typeface="+mn-lt"/>
                        </a:rPr>
                        <a:t>570</a:t>
                      </a:r>
                      <a:r>
                        <a:rPr lang="ru-RU" sz="1800" b="1" i="0" u="none" strike="noStrike" baseline="0" dirty="0" smtClean="0">
                          <a:solidFill>
                            <a:srgbClr val="000000"/>
                          </a:solidFill>
                          <a:effectLst/>
                          <a:latin typeface="+mn-lt"/>
                        </a:rPr>
                        <a:t> </a:t>
                      </a:r>
                      <a:r>
                        <a:rPr lang="ru-RU" sz="1800" b="1" i="0" u="none" strike="noStrike" dirty="0" smtClean="0">
                          <a:solidFill>
                            <a:srgbClr val="000000"/>
                          </a:solidFill>
                          <a:effectLst/>
                          <a:latin typeface="+mn-lt"/>
                        </a:rPr>
                        <a:t>915</a:t>
                      </a:r>
                      <a:endParaRPr lang="ru-RU" sz="1800" b="1" i="0" u="none" strike="noStrike" dirty="0">
                        <a:solidFill>
                          <a:srgbClr val="000000"/>
                        </a:solidFill>
                        <a:effectLst/>
                        <a:latin typeface="+mn-lt"/>
                      </a:endParaRPr>
                    </a:p>
                  </a:txBody>
                  <a:tcPr marL="7620" marR="7620" marT="7620" marB="0" anchor="ctr"/>
                </a:tc>
                <a:tc>
                  <a:txBody>
                    <a:bodyPr/>
                    <a:lstStyle/>
                    <a:p>
                      <a:pPr algn="ctr" fontAlgn="ctr"/>
                      <a:r>
                        <a:rPr lang="ru-RU" sz="1800" b="1" i="0" u="none" strike="noStrike" dirty="0" smtClean="0">
                          <a:solidFill>
                            <a:srgbClr val="000000"/>
                          </a:solidFill>
                          <a:effectLst/>
                          <a:latin typeface="+mn-lt"/>
                        </a:rPr>
                        <a:t>4</a:t>
                      </a:r>
                      <a:r>
                        <a:rPr lang="ru-RU" sz="1800" b="1" i="0" u="none" strike="noStrike" baseline="0" dirty="0" smtClean="0">
                          <a:solidFill>
                            <a:srgbClr val="000000"/>
                          </a:solidFill>
                          <a:effectLst/>
                          <a:latin typeface="+mn-lt"/>
                        </a:rPr>
                        <a:t> </a:t>
                      </a:r>
                      <a:r>
                        <a:rPr lang="ru-RU" sz="1800" b="1" i="0" u="none" strike="noStrike" dirty="0" smtClean="0">
                          <a:solidFill>
                            <a:srgbClr val="000000"/>
                          </a:solidFill>
                          <a:effectLst/>
                          <a:latin typeface="+mn-lt"/>
                        </a:rPr>
                        <a:t>289</a:t>
                      </a:r>
                      <a:r>
                        <a:rPr lang="ru-RU" sz="1800" b="1" i="0" u="none" strike="noStrike" baseline="0" dirty="0" smtClean="0">
                          <a:solidFill>
                            <a:srgbClr val="000000"/>
                          </a:solidFill>
                          <a:effectLst/>
                          <a:latin typeface="+mn-lt"/>
                        </a:rPr>
                        <a:t> </a:t>
                      </a:r>
                      <a:r>
                        <a:rPr lang="ru-RU" sz="1800" b="1" i="0" u="none" strike="noStrike" dirty="0" smtClean="0">
                          <a:solidFill>
                            <a:srgbClr val="000000"/>
                          </a:solidFill>
                          <a:effectLst/>
                          <a:latin typeface="+mn-lt"/>
                        </a:rPr>
                        <a:t>995</a:t>
                      </a:r>
                      <a:endParaRPr lang="ru-RU" sz="1800" b="1" i="0" u="none" strike="noStrike" dirty="0">
                        <a:solidFill>
                          <a:srgbClr val="000000"/>
                        </a:solidFill>
                        <a:effectLst/>
                        <a:latin typeface="+mn-lt"/>
                      </a:endParaRPr>
                    </a:p>
                  </a:txBody>
                  <a:tcPr marL="7620" marR="7620" marT="7620" marB="0" anchor="ctr"/>
                </a:tc>
                <a:tc>
                  <a:txBody>
                    <a:bodyPr/>
                    <a:lstStyle/>
                    <a:p>
                      <a:pPr algn="ctr" fontAlgn="ctr"/>
                      <a:r>
                        <a:rPr lang="ru-RU" sz="1800" b="1" i="0" u="none" strike="noStrike">
                          <a:solidFill>
                            <a:srgbClr val="000000"/>
                          </a:solidFill>
                          <a:effectLst/>
                          <a:latin typeface="+mn-lt"/>
                        </a:rPr>
                        <a:t>93.9%</a:t>
                      </a:r>
                    </a:p>
                  </a:txBody>
                  <a:tcPr marL="7620" marR="7620" marT="7620" marB="0" anchor="ctr"/>
                </a:tc>
              </a:tr>
              <a:tr h="370840">
                <a:tc>
                  <a:txBody>
                    <a:bodyPr/>
                    <a:lstStyle/>
                    <a:p>
                      <a:r>
                        <a:rPr lang="ru-RU" dirty="0" smtClean="0">
                          <a:solidFill>
                            <a:schemeClr val="tx1"/>
                          </a:solidFill>
                        </a:rPr>
                        <a:t>3</a:t>
                      </a:r>
                      <a:endParaRPr lang="ru-RU" dirty="0">
                        <a:solidFill>
                          <a:schemeClr val="tx1"/>
                        </a:solidFill>
                      </a:endParaRPr>
                    </a:p>
                  </a:txBody>
                  <a:tcPr/>
                </a:tc>
                <a:tc>
                  <a:txBody>
                    <a:bodyPr/>
                    <a:lstStyle/>
                    <a:p>
                      <a:r>
                        <a:rPr lang="ru-RU" b="1" dirty="0" smtClean="0">
                          <a:solidFill>
                            <a:schemeClr val="tx1"/>
                          </a:solidFill>
                        </a:rPr>
                        <a:t>Дефицит бюджета (-) , профицит бюджета</a:t>
                      </a:r>
                      <a:r>
                        <a:rPr lang="ru-RU" b="1" baseline="0" dirty="0" smtClean="0">
                          <a:solidFill>
                            <a:schemeClr val="tx1"/>
                          </a:solidFill>
                        </a:rPr>
                        <a:t> (+)</a:t>
                      </a:r>
                      <a:endParaRPr lang="ru-RU" b="1" dirty="0">
                        <a:solidFill>
                          <a:schemeClr val="tx1"/>
                        </a:solidFill>
                      </a:endParaRPr>
                    </a:p>
                  </a:txBody>
                  <a:tcPr/>
                </a:tc>
                <a:tc>
                  <a:txBody>
                    <a:bodyPr/>
                    <a:lstStyle/>
                    <a:p>
                      <a:pPr algn="ctr" fontAlgn="ctr"/>
                      <a:r>
                        <a:rPr lang="ru-RU" sz="1800" b="1" i="0" u="none" strike="noStrike" dirty="0">
                          <a:solidFill>
                            <a:srgbClr val="000000"/>
                          </a:solidFill>
                          <a:effectLst/>
                          <a:latin typeface="+mn-lt"/>
                        </a:rPr>
                        <a:t>-</a:t>
                      </a:r>
                      <a:r>
                        <a:rPr lang="ru-RU" sz="1800" b="1" i="0" u="none" strike="noStrike" dirty="0" smtClean="0">
                          <a:solidFill>
                            <a:srgbClr val="000000"/>
                          </a:solidFill>
                          <a:effectLst/>
                          <a:latin typeface="+mn-lt"/>
                        </a:rPr>
                        <a:t>49</a:t>
                      </a:r>
                      <a:r>
                        <a:rPr lang="ru-RU" sz="1800" b="1" i="0" u="none" strike="noStrike" baseline="0" dirty="0" smtClean="0">
                          <a:solidFill>
                            <a:srgbClr val="000000"/>
                          </a:solidFill>
                          <a:effectLst/>
                          <a:latin typeface="+mn-lt"/>
                        </a:rPr>
                        <a:t> </a:t>
                      </a:r>
                      <a:r>
                        <a:rPr lang="ru-RU" sz="1800" b="1" i="0" u="none" strike="noStrike" dirty="0" smtClean="0">
                          <a:solidFill>
                            <a:srgbClr val="000000"/>
                          </a:solidFill>
                          <a:effectLst/>
                          <a:latin typeface="+mn-lt"/>
                        </a:rPr>
                        <a:t>441</a:t>
                      </a:r>
                      <a:endParaRPr lang="ru-RU" sz="1800" b="1" i="0" u="none" strike="noStrike" dirty="0">
                        <a:solidFill>
                          <a:srgbClr val="000000"/>
                        </a:solidFill>
                        <a:effectLst/>
                        <a:latin typeface="+mn-lt"/>
                      </a:endParaRPr>
                    </a:p>
                  </a:txBody>
                  <a:tcPr marL="7620" marR="7620" marT="7620" marB="0" anchor="ctr"/>
                </a:tc>
                <a:tc>
                  <a:txBody>
                    <a:bodyPr/>
                    <a:lstStyle/>
                    <a:p>
                      <a:pPr algn="ctr" fontAlgn="ctr"/>
                      <a:r>
                        <a:rPr lang="ru-RU" sz="1800" b="1" i="0" u="none" strike="noStrike" dirty="0" smtClean="0">
                          <a:solidFill>
                            <a:srgbClr val="000000"/>
                          </a:solidFill>
                          <a:effectLst/>
                          <a:latin typeface="+mn-lt"/>
                        </a:rPr>
                        <a:t>221</a:t>
                      </a:r>
                      <a:r>
                        <a:rPr lang="ru-RU" sz="1800" b="1" i="0" u="none" strike="noStrike" baseline="0" dirty="0" smtClean="0">
                          <a:solidFill>
                            <a:srgbClr val="000000"/>
                          </a:solidFill>
                          <a:effectLst/>
                          <a:latin typeface="+mn-lt"/>
                        </a:rPr>
                        <a:t> </a:t>
                      </a:r>
                      <a:r>
                        <a:rPr lang="ru-RU" sz="1800" b="1" i="0" u="none" strike="noStrike" dirty="0" smtClean="0">
                          <a:solidFill>
                            <a:srgbClr val="000000"/>
                          </a:solidFill>
                          <a:effectLst/>
                          <a:latin typeface="+mn-lt"/>
                        </a:rPr>
                        <a:t>418</a:t>
                      </a:r>
                      <a:endParaRPr lang="ru-RU" sz="1800" b="1" i="0" u="none" strike="noStrike" dirty="0">
                        <a:solidFill>
                          <a:srgbClr val="000000"/>
                        </a:solidFill>
                        <a:effectLst/>
                        <a:latin typeface="+mn-lt"/>
                      </a:endParaRPr>
                    </a:p>
                  </a:txBody>
                  <a:tcPr marL="7620" marR="7620" marT="7620" marB="0" anchor="ctr"/>
                </a:tc>
                <a:tc>
                  <a:txBody>
                    <a:bodyPr/>
                    <a:lstStyle/>
                    <a:p>
                      <a:pPr algn="ctr" fontAlgn="ctr"/>
                      <a:r>
                        <a:rPr lang="ru-RU" sz="1800" b="1" i="0" u="none" strike="noStrike" dirty="0">
                          <a:solidFill>
                            <a:srgbClr val="000000"/>
                          </a:solidFill>
                          <a:effectLst/>
                          <a:latin typeface="+mn-lt"/>
                        </a:rPr>
                        <a:t>-447.8%</a:t>
                      </a:r>
                    </a:p>
                  </a:txBody>
                  <a:tcPr marL="7620" marR="7620" marT="7620" marB="0" anchor="ctr"/>
                </a:tc>
              </a:tr>
              <a:tr h="370840">
                <a:tc>
                  <a:txBody>
                    <a:bodyPr/>
                    <a:lstStyle/>
                    <a:p>
                      <a:r>
                        <a:rPr lang="ru-RU" dirty="0" smtClean="0">
                          <a:solidFill>
                            <a:schemeClr val="tx1"/>
                          </a:solidFill>
                        </a:rPr>
                        <a:t>4</a:t>
                      </a:r>
                      <a:endParaRPr lang="ru-RU" dirty="0">
                        <a:solidFill>
                          <a:schemeClr val="tx1"/>
                        </a:solidFill>
                      </a:endParaRPr>
                    </a:p>
                  </a:txBody>
                  <a:tcPr/>
                </a:tc>
                <a:tc>
                  <a:txBody>
                    <a:bodyPr/>
                    <a:lstStyle/>
                    <a:p>
                      <a:r>
                        <a:rPr lang="ru-RU" b="1" dirty="0" smtClean="0">
                          <a:solidFill>
                            <a:schemeClr val="tx1"/>
                          </a:solidFill>
                        </a:rPr>
                        <a:t>Муниципальный долг</a:t>
                      </a:r>
                      <a:endParaRPr lang="ru-RU" b="1" dirty="0">
                        <a:solidFill>
                          <a:schemeClr val="tx1"/>
                        </a:solidFill>
                      </a:endParaRPr>
                    </a:p>
                  </a:txBody>
                  <a:tcPr/>
                </a:tc>
                <a:tc>
                  <a:txBody>
                    <a:bodyPr/>
                    <a:lstStyle/>
                    <a:p>
                      <a:pPr algn="ctr" fontAlgn="ctr"/>
                      <a:r>
                        <a:rPr lang="ru-RU" sz="1800" b="1" i="0" u="none" strike="noStrike" dirty="0" smtClean="0">
                          <a:solidFill>
                            <a:srgbClr val="000000"/>
                          </a:solidFill>
                          <a:effectLst/>
                          <a:latin typeface="+mn-lt"/>
                        </a:rPr>
                        <a:t>113</a:t>
                      </a:r>
                      <a:r>
                        <a:rPr lang="ru-RU" sz="1800" b="1" i="0" u="none" strike="noStrike" baseline="0" dirty="0" smtClean="0">
                          <a:solidFill>
                            <a:srgbClr val="000000"/>
                          </a:solidFill>
                          <a:effectLst/>
                          <a:latin typeface="+mn-lt"/>
                        </a:rPr>
                        <a:t> </a:t>
                      </a:r>
                      <a:r>
                        <a:rPr lang="ru-RU" sz="1800" b="1" i="0" u="none" strike="noStrike" dirty="0" smtClean="0">
                          <a:solidFill>
                            <a:srgbClr val="000000"/>
                          </a:solidFill>
                          <a:effectLst/>
                          <a:latin typeface="+mn-lt"/>
                        </a:rPr>
                        <a:t>000</a:t>
                      </a:r>
                      <a:endParaRPr lang="ru-RU" sz="1800" b="1" i="0" u="none" strike="noStrike" dirty="0">
                        <a:solidFill>
                          <a:srgbClr val="000000"/>
                        </a:solidFill>
                        <a:effectLst/>
                        <a:latin typeface="+mn-lt"/>
                      </a:endParaRPr>
                    </a:p>
                  </a:txBody>
                  <a:tcPr marL="7620" marR="7620" marT="7620" marB="0" anchor="ctr"/>
                </a:tc>
                <a:tc>
                  <a:txBody>
                    <a:bodyPr/>
                    <a:lstStyle/>
                    <a:p>
                      <a:pPr algn="ctr" fontAlgn="ctr"/>
                      <a:r>
                        <a:rPr lang="ru-RU" sz="1800" b="1" i="0" u="none" strike="noStrike" dirty="0" smtClean="0">
                          <a:solidFill>
                            <a:srgbClr val="000000"/>
                          </a:solidFill>
                          <a:effectLst/>
                          <a:latin typeface="+mn-lt"/>
                        </a:rPr>
                        <a:t>113</a:t>
                      </a:r>
                      <a:r>
                        <a:rPr lang="ru-RU" sz="1800" b="1" i="0" u="none" strike="noStrike" baseline="0" dirty="0" smtClean="0">
                          <a:solidFill>
                            <a:srgbClr val="000000"/>
                          </a:solidFill>
                          <a:effectLst/>
                          <a:latin typeface="+mn-lt"/>
                        </a:rPr>
                        <a:t> </a:t>
                      </a:r>
                      <a:r>
                        <a:rPr lang="ru-RU" sz="1800" b="1" i="0" u="none" strike="noStrike" dirty="0" smtClean="0">
                          <a:solidFill>
                            <a:srgbClr val="000000"/>
                          </a:solidFill>
                          <a:effectLst/>
                          <a:latin typeface="+mn-lt"/>
                        </a:rPr>
                        <a:t>000</a:t>
                      </a:r>
                      <a:endParaRPr lang="ru-RU" sz="1800" b="1" i="0" u="none" strike="noStrike" dirty="0">
                        <a:solidFill>
                          <a:srgbClr val="000000"/>
                        </a:solidFill>
                        <a:effectLst/>
                        <a:latin typeface="+mn-lt"/>
                      </a:endParaRPr>
                    </a:p>
                  </a:txBody>
                  <a:tcPr marL="7620" marR="7620" marT="7620" marB="0" anchor="ctr"/>
                </a:tc>
                <a:tc>
                  <a:txBody>
                    <a:bodyPr/>
                    <a:lstStyle/>
                    <a:p>
                      <a:pPr algn="ctr" fontAlgn="ctr"/>
                      <a:r>
                        <a:rPr lang="ru-RU" sz="1800" b="1" i="0" u="none" strike="noStrike" dirty="0">
                          <a:solidFill>
                            <a:srgbClr val="000000"/>
                          </a:solidFill>
                          <a:effectLst/>
                          <a:latin typeface="+mn-lt"/>
                        </a:rPr>
                        <a:t>100.0%</a:t>
                      </a:r>
                    </a:p>
                  </a:txBody>
                  <a:tcPr marL="7620" marR="7620" marT="7620" marB="0" anchor="ctr"/>
                </a:tc>
              </a:tr>
            </a:tbl>
          </a:graphicData>
        </a:graphic>
      </p:graphicFrame>
    </p:spTree>
    <p:extLst>
      <p:ext uri="{BB962C8B-B14F-4D97-AF65-F5344CB8AC3E}">
        <p14:creationId xmlns:p14="http://schemas.microsoft.com/office/powerpoint/2010/main" val="9163233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810240" cy="685800"/>
          </a:xfrm>
        </p:spPr>
        <p:txBody>
          <a:bodyPr>
            <a:normAutofit/>
          </a:bodyPr>
          <a:lstStyle/>
          <a:p>
            <a:pPr algn="ctr"/>
            <a:r>
              <a:rPr lang="ru-RU" sz="1800" b="1" dirty="0" smtClean="0"/>
              <a:t>Расходы бюджета Городского округа Зарайск за 2023 год по разделам  и подразделам классификации расходов бюджета (тыс.руб.)</a:t>
            </a:r>
            <a:endParaRPr lang="ru-RU" sz="1800" b="1" dirty="0"/>
          </a:p>
        </p:txBody>
      </p:sp>
      <p:graphicFrame>
        <p:nvGraphicFramePr>
          <p:cNvPr id="4" name="Таблица 3"/>
          <p:cNvGraphicFramePr>
            <a:graphicFrameLocks noGrp="1"/>
          </p:cNvGraphicFramePr>
          <p:nvPr>
            <p:extLst>
              <p:ext uri="{D42A27DB-BD31-4B8C-83A1-F6EECF244321}">
                <p14:modId xmlns:p14="http://schemas.microsoft.com/office/powerpoint/2010/main" val="2936718668"/>
              </p:ext>
            </p:extLst>
          </p:nvPr>
        </p:nvGraphicFramePr>
        <p:xfrm>
          <a:off x="304800" y="1219200"/>
          <a:ext cx="11734800" cy="2971800"/>
        </p:xfrm>
        <a:graphic>
          <a:graphicData uri="http://schemas.openxmlformats.org/drawingml/2006/table">
            <a:tbl>
              <a:tblPr>
                <a:tableStyleId>{5C22544A-7EE6-4342-B048-85BDC9FD1C3A}</a:tableStyleId>
              </a:tblPr>
              <a:tblGrid>
                <a:gridCol w="84601"/>
                <a:gridCol w="6302814"/>
                <a:gridCol w="761413"/>
                <a:gridCol w="1522827"/>
                <a:gridCol w="1522827"/>
                <a:gridCol w="1540318"/>
              </a:tblGrid>
              <a:tr h="42333">
                <a:tc gridSpan="2">
                  <a:txBody>
                    <a:bodyPr/>
                    <a:lstStyle/>
                    <a:p>
                      <a:pPr algn="l" fontAlgn="ctr"/>
                      <a:r>
                        <a:rPr lang="ru-RU" sz="1200" b="1" u="none" strike="noStrike" dirty="0">
                          <a:effectLst/>
                        </a:rPr>
                        <a:t>Социальная политика</a:t>
                      </a:r>
                      <a:endParaRPr lang="ru-RU" sz="1200" b="1" i="0" u="none" strike="noStrike" dirty="0">
                        <a:solidFill>
                          <a:srgbClr val="000000"/>
                        </a:solidFill>
                        <a:effectLst/>
                        <a:latin typeface="Arial" panose="020B0604020202020204" pitchFamily="34" charset="0"/>
                      </a:endParaRPr>
                    </a:p>
                  </a:txBody>
                  <a:tcPr marL="7620" marR="7620" marT="7620" marB="0" anchor="ctr"/>
                </a:tc>
                <a:tc hMerge="1">
                  <a:txBody>
                    <a:bodyPr/>
                    <a:lstStyle/>
                    <a:p>
                      <a:endParaRPr lang="ru-RU"/>
                    </a:p>
                  </a:txBody>
                  <a:tcPr/>
                </a:tc>
                <a:tc>
                  <a:txBody>
                    <a:bodyPr/>
                    <a:lstStyle/>
                    <a:p>
                      <a:pPr algn="ctr" fontAlgn="ctr"/>
                      <a:r>
                        <a:rPr lang="ru-RU" sz="1200" b="1" u="none" strike="noStrike" dirty="0">
                          <a:effectLst/>
                        </a:rPr>
                        <a:t>1000</a:t>
                      </a:r>
                      <a:endParaRPr lang="ru-RU"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b="1" u="none" strike="noStrike" dirty="0">
                          <a:effectLst/>
                        </a:rPr>
                        <a:t>46,090,556.88 </a:t>
                      </a:r>
                      <a:endParaRPr lang="ru-RU"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b="1" u="none" strike="noStrike" dirty="0">
                          <a:effectLst/>
                        </a:rPr>
                        <a:t>46,087,968.20 </a:t>
                      </a:r>
                      <a:endParaRPr lang="ru-RU"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b="1" u="none" strike="noStrike" dirty="0">
                          <a:effectLst/>
                        </a:rPr>
                        <a:t>99.99</a:t>
                      </a:r>
                      <a:endParaRPr lang="ru-RU" sz="1200" b="1" i="0" u="none" strike="noStrike" dirty="0">
                        <a:solidFill>
                          <a:srgbClr val="000000"/>
                        </a:solidFill>
                        <a:effectLst/>
                        <a:latin typeface="Arial" panose="020B0604020202020204" pitchFamily="34" charset="0"/>
                      </a:endParaRPr>
                    </a:p>
                  </a:txBody>
                  <a:tcPr marL="7620" marR="7620" marT="7620" marB="0" anchor="ctr"/>
                </a:tc>
              </a:tr>
              <a:tr h="347133">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200" u="none" strike="noStrike" dirty="0">
                          <a:effectLst/>
                        </a:rPr>
                        <a:t>Пенсионное обеспечение</a:t>
                      </a:r>
                      <a:endParaRPr lang="ru-RU"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ru-RU" sz="1200" u="none" strike="noStrike">
                          <a:effectLst/>
                        </a:rPr>
                        <a:t>1001</a:t>
                      </a:r>
                      <a:endParaRPr lang="ru-RU"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dirty="0">
                          <a:effectLst/>
                        </a:rPr>
                        <a:t>6,465,852.71 </a:t>
                      </a:r>
                      <a:endParaRPr lang="ru-RU"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dirty="0">
                          <a:effectLst/>
                        </a:rPr>
                        <a:t>6,464,367.80 </a:t>
                      </a:r>
                      <a:endParaRPr lang="ru-RU"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a:effectLst/>
                        </a:rPr>
                        <a:t>99.98</a:t>
                      </a:r>
                      <a:endParaRPr lang="ru-RU" sz="1200" b="0" i="0" u="none" strike="noStrike">
                        <a:solidFill>
                          <a:srgbClr val="000000"/>
                        </a:solidFill>
                        <a:effectLst/>
                        <a:latin typeface="Arial" panose="020B0604020202020204" pitchFamily="34" charset="0"/>
                      </a:endParaRPr>
                    </a:p>
                  </a:txBody>
                  <a:tcPr marL="7620" marR="7620" marT="7620" marB="0" anchor="ctr"/>
                </a:tc>
              </a:tr>
              <a:tr h="347133">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200" u="none" strike="noStrike" dirty="0">
                          <a:effectLst/>
                        </a:rPr>
                        <a:t>Охрана семьи и детства</a:t>
                      </a:r>
                      <a:endParaRPr lang="ru-RU"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ru-RU" sz="1200" u="none" strike="noStrike">
                          <a:effectLst/>
                        </a:rPr>
                        <a:t>1004</a:t>
                      </a:r>
                      <a:endParaRPr lang="ru-RU"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a:effectLst/>
                        </a:rPr>
                        <a:t>39,624,704.17 </a:t>
                      </a:r>
                      <a:endParaRPr lang="ru-RU"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a:effectLst/>
                        </a:rPr>
                        <a:t>39,623,600.40 </a:t>
                      </a:r>
                      <a:endParaRPr lang="ru-RU"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a:effectLst/>
                        </a:rPr>
                        <a:t>100.00</a:t>
                      </a:r>
                      <a:endParaRPr lang="ru-RU" sz="1200" b="0" i="0" u="none" strike="noStrike">
                        <a:solidFill>
                          <a:srgbClr val="000000"/>
                        </a:solidFill>
                        <a:effectLst/>
                        <a:latin typeface="Arial" panose="020B0604020202020204" pitchFamily="34" charset="0"/>
                      </a:endParaRPr>
                    </a:p>
                  </a:txBody>
                  <a:tcPr marL="7620" marR="7620" marT="7620" marB="0" anchor="ctr"/>
                </a:tc>
              </a:tr>
              <a:tr h="406401">
                <a:tc gridSpan="2">
                  <a:txBody>
                    <a:bodyPr/>
                    <a:lstStyle/>
                    <a:p>
                      <a:pPr algn="l" fontAlgn="ctr"/>
                      <a:r>
                        <a:rPr lang="ru-RU" sz="1200" b="1" u="none" strike="noStrike" dirty="0">
                          <a:effectLst/>
                        </a:rPr>
                        <a:t>Физическая культура и спорт</a:t>
                      </a:r>
                      <a:endParaRPr lang="ru-RU" sz="1200" b="1" i="0" u="none" strike="noStrike" dirty="0">
                        <a:solidFill>
                          <a:srgbClr val="000000"/>
                        </a:solidFill>
                        <a:effectLst/>
                        <a:latin typeface="Arial" panose="020B0604020202020204" pitchFamily="34" charset="0"/>
                      </a:endParaRPr>
                    </a:p>
                  </a:txBody>
                  <a:tcPr marL="7620" marR="7620" marT="7620" marB="0" anchor="ctr"/>
                </a:tc>
                <a:tc hMerge="1">
                  <a:txBody>
                    <a:bodyPr/>
                    <a:lstStyle/>
                    <a:p>
                      <a:endParaRPr lang="ru-RU"/>
                    </a:p>
                  </a:txBody>
                  <a:tcPr/>
                </a:tc>
                <a:tc>
                  <a:txBody>
                    <a:bodyPr/>
                    <a:lstStyle/>
                    <a:p>
                      <a:pPr algn="ctr" fontAlgn="ctr"/>
                      <a:r>
                        <a:rPr lang="ru-RU" sz="1200" b="1" u="none" strike="noStrike">
                          <a:effectLst/>
                        </a:rPr>
                        <a:t>1100</a:t>
                      </a:r>
                      <a:endParaRPr lang="ru-RU"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b="1" u="none" strike="noStrike">
                          <a:effectLst/>
                        </a:rPr>
                        <a:t>69,076,737.56 </a:t>
                      </a:r>
                      <a:endParaRPr lang="ru-RU"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b="1" u="none" strike="noStrike">
                          <a:effectLst/>
                        </a:rPr>
                        <a:t>69,045,447.37 </a:t>
                      </a:r>
                      <a:endParaRPr lang="ru-RU"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b="1" u="none" strike="noStrike" dirty="0">
                          <a:effectLst/>
                        </a:rPr>
                        <a:t>99.95</a:t>
                      </a:r>
                      <a:endParaRPr lang="ru-RU" sz="1200" b="1" i="0" u="none" strike="noStrike" dirty="0">
                        <a:solidFill>
                          <a:srgbClr val="000000"/>
                        </a:solidFill>
                        <a:effectLst/>
                        <a:latin typeface="Arial" panose="020B0604020202020204" pitchFamily="34" charset="0"/>
                      </a:endParaRPr>
                    </a:p>
                  </a:txBody>
                  <a:tcPr marL="7620" marR="7620" marT="7620" marB="0" anchor="ctr"/>
                </a:tc>
              </a:tr>
              <a:tr h="347133">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200" u="none" strike="noStrike" dirty="0">
                          <a:effectLst/>
                        </a:rPr>
                        <a:t>Физическая культура</a:t>
                      </a:r>
                      <a:endParaRPr lang="ru-RU"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ru-RU" sz="1200" u="none" strike="noStrike" dirty="0">
                          <a:effectLst/>
                        </a:rPr>
                        <a:t>1101</a:t>
                      </a:r>
                      <a:endParaRPr lang="ru-RU"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dirty="0">
                          <a:effectLst/>
                        </a:rPr>
                        <a:t>67,467,817.37 </a:t>
                      </a:r>
                      <a:endParaRPr lang="ru-RU"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dirty="0">
                          <a:effectLst/>
                        </a:rPr>
                        <a:t>67,467,817.37 </a:t>
                      </a:r>
                      <a:endParaRPr lang="ru-RU"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dirty="0">
                          <a:effectLst/>
                        </a:rPr>
                        <a:t>100.00</a:t>
                      </a:r>
                      <a:endParaRPr lang="ru-RU" sz="1200" b="0" i="0" u="none" strike="noStrike" dirty="0">
                        <a:solidFill>
                          <a:srgbClr val="000000"/>
                        </a:solidFill>
                        <a:effectLst/>
                        <a:latin typeface="Arial" panose="020B0604020202020204" pitchFamily="34" charset="0"/>
                      </a:endParaRPr>
                    </a:p>
                  </a:txBody>
                  <a:tcPr marL="7620" marR="7620" marT="7620" marB="0" anchor="ctr"/>
                </a:tc>
              </a:tr>
              <a:tr h="347133">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200" u="none" strike="noStrike">
                          <a:effectLst/>
                        </a:rPr>
                        <a:t>Массовый спорт</a:t>
                      </a:r>
                      <a:endParaRPr lang="ru-RU" sz="12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200" u="none" strike="noStrike">
                          <a:effectLst/>
                        </a:rPr>
                        <a:t>1102</a:t>
                      </a:r>
                      <a:endParaRPr lang="ru-RU"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a:effectLst/>
                        </a:rPr>
                        <a:t>1,608,920.19 </a:t>
                      </a:r>
                      <a:endParaRPr lang="ru-RU"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a:effectLst/>
                        </a:rPr>
                        <a:t>1,577,630.00 </a:t>
                      </a:r>
                      <a:endParaRPr lang="ru-RU"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a:effectLst/>
                        </a:rPr>
                        <a:t>98.06</a:t>
                      </a:r>
                      <a:endParaRPr lang="ru-RU" sz="1200" b="0" i="0" u="none" strike="noStrike">
                        <a:solidFill>
                          <a:srgbClr val="000000"/>
                        </a:solidFill>
                        <a:effectLst/>
                        <a:latin typeface="Arial" panose="020B0604020202020204" pitchFamily="34" charset="0"/>
                      </a:endParaRPr>
                    </a:p>
                  </a:txBody>
                  <a:tcPr marL="7620" marR="7620" marT="7620" marB="0" anchor="ctr"/>
                </a:tc>
              </a:tr>
              <a:tr h="347133">
                <a:tc gridSpan="2">
                  <a:txBody>
                    <a:bodyPr/>
                    <a:lstStyle/>
                    <a:p>
                      <a:pPr algn="l" fontAlgn="ctr"/>
                      <a:r>
                        <a:rPr lang="ru-RU" sz="1200" b="1" u="none" strike="noStrike" dirty="0">
                          <a:effectLst/>
                        </a:rPr>
                        <a:t>Обслуживание государственного (муниципального) долга</a:t>
                      </a:r>
                      <a:endParaRPr lang="ru-RU" sz="1200" b="1" i="0" u="none" strike="noStrike" dirty="0">
                        <a:solidFill>
                          <a:srgbClr val="000000"/>
                        </a:solidFill>
                        <a:effectLst/>
                        <a:latin typeface="Arial" panose="020B0604020202020204" pitchFamily="34" charset="0"/>
                      </a:endParaRPr>
                    </a:p>
                  </a:txBody>
                  <a:tcPr marL="7620" marR="7620" marT="7620" marB="0" anchor="ctr"/>
                </a:tc>
                <a:tc hMerge="1">
                  <a:txBody>
                    <a:bodyPr/>
                    <a:lstStyle/>
                    <a:p>
                      <a:endParaRPr lang="ru-RU"/>
                    </a:p>
                  </a:txBody>
                  <a:tcPr/>
                </a:tc>
                <a:tc>
                  <a:txBody>
                    <a:bodyPr/>
                    <a:lstStyle/>
                    <a:p>
                      <a:pPr algn="ctr" fontAlgn="ctr"/>
                      <a:r>
                        <a:rPr lang="ru-RU" sz="1200" b="1" u="none" strike="noStrike" dirty="0">
                          <a:effectLst/>
                        </a:rPr>
                        <a:t>1300</a:t>
                      </a:r>
                      <a:endParaRPr lang="ru-RU"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b="1" u="none" strike="noStrike" dirty="0">
                          <a:effectLst/>
                        </a:rPr>
                        <a:t>127,184.28 </a:t>
                      </a:r>
                      <a:endParaRPr lang="ru-RU"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b="1" u="none" strike="noStrike" dirty="0">
                          <a:effectLst/>
                        </a:rPr>
                        <a:t>127,184.28 </a:t>
                      </a:r>
                      <a:endParaRPr lang="ru-RU"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b="1" u="none" strike="noStrike" dirty="0">
                          <a:effectLst/>
                        </a:rPr>
                        <a:t>100.00</a:t>
                      </a:r>
                      <a:endParaRPr lang="ru-RU" sz="1200" b="1" i="0" u="none" strike="noStrike" dirty="0">
                        <a:solidFill>
                          <a:srgbClr val="000000"/>
                        </a:solidFill>
                        <a:effectLst/>
                        <a:latin typeface="Arial" panose="020B0604020202020204" pitchFamily="34" charset="0"/>
                      </a:endParaRPr>
                    </a:p>
                  </a:txBody>
                  <a:tcPr marL="7620" marR="7620" marT="7620" marB="0" anchor="ctr"/>
                </a:tc>
              </a:tr>
              <a:tr h="347133">
                <a:tc>
                  <a:txBody>
                    <a:bodyPr/>
                    <a:lstStyle/>
                    <a:p>
                      <a:pPr algn="l"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7620" marR="7620" marT="7620" marB="0" anchor="ctr"/>
                </a:tc>
                <a:tc>
                  <a:txBody>
                    <a:bodyPr/>
                    <a:lstStyle/>
                    <a:p>
                      <a:pPr algn="l" fontAlgn="ctr"/>
                      <a:r>
                        <a:rPr lang="ru-RU" sz="1200" u="none" strike="noStrike">
                          <a:effectLst/>
                        </a:rPr>
                        <a:t>Обслуживание государственного (муниципального) внутреннего долга</a:t>
                      </a:r>
                      <a:endParaRPr lang="ru-RU" sz="12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ru-RU" sz="1200" u="none" strike="noStrike">
                          <a:effectLst/>
                        </a:rPr>
                        <a:t>1301</a:t>
                      </a:r>
                      <a:endParaRPr lang="ru-RU"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a:effectLst/>
                        </a:rPr>
                        <a:t>127,184.28 </a:t>
                      </a:r>
                      <a:endParaRPr lang="ru-RU"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a:effectLst/>
                        </a:rPr>
                        <a:t>127,184.28 </a:t>
                      </a:r>
                      <a:endParaRPr lang="ru-RU"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ru-RU" sz="1200" u="none" strike="noStrike">
                          <a:effectLst/>
                        </a:rPr>
                        <a:t>100.00</a:t>
                      </a:r>
                      <a:endParaRPr lang="ru-RU" sz="1200" b="0" i="0" u="none" strike="noStrike">
                        <a:solidFill>
                          <a:srgbClr val="000000"/>
                        </a:solidFill>
                        <a:effectLst/>
                        <a:latin typeface="Arial" panose="020B0604020202020204" pitchFamily="34" charset="0"/>
                      </a:endParaRPr>
                    </a:p>
                  </a:txBody>
                  <a:tcPr marL="7620" marR="7620" marT="7620" marB="0" anchor="ctr"/>
                </a:tc>
              </a:tr>
              <a:tr h="292101">
                <a:tc gridSpan="3">
                  <a:txBody>
                    <a:bodyPr/>
                    <a:lstStyle/>
                    <a:p>
                      <a:pPr algn="l" fontAlgn="ctr"/>
                      <a:r>
                        <a:rPr lang="ru-RU" sz="1400" b="1" u="none" strike="noStrike" dirty="0">
                          <a:effectLst/>
                        </a:rPr>
                        <a:t>Итого:</a:t>
                      </a:r>
                      <a:endParaRPr lang="ru-RU" sz="1400" b="1" i="0" u="none" strike="noStrike" dirty="0">
                        <a:solidFill>
                          <a:srgbClr val="000000"/>
                        </a:solidFill>
                        <a:effectLst/>
                        <a:latin typeface="Arial" panose="020B0604020202020204" pitchFamily="34" charset="0"/>
                      </a:endParaRPr>
                    </a:p>
                  </a:txBody>
                  <a:tcPr marL="7620" marR="7620" marT="7620" marB="0" anchor="ctr"/>
                </a:tc>
                <a:tc hMerge="1">
                  <a:txBody>
                    <a:bodyPr/>
                    <a:lstStyle/>
                    <a:p>
                      <a:endParaRPr lang="ru-RU"/>
                    </a:p>
                  </a:txBody>
                  <a:tcPr/>
                </a:tc>
                <a:tc hMerge="1">
                  <a:txBody>
                    <a:bodyPr/>
                    <a:lstStyle/>
                    <a:p>
                      <a:endParaRPr lang="ru-RU"/>
                    </a:p>
                  </a:txBody>
                  <a:tcPr/>
                </a:tc>
                <a:tc>
                  <a:txBody>
                    <a:bodyPr/>
                    <a:lstStyle/>
                    <a:p>
                      <a:pPr algn="r" fontAlgn="ctr"/>
                      <a:r>
                        <a:rPr lang="ru-RU" sz="1400" b="1" u="none" strike="noStrike" dirty="0">
                          <a:effectLst/>
                        </a:rPr>
                        <a:t>4,570,914,932.77 </a:t>
                      </a:r>
                      <a:endParaRPr lang="ru-RU" sz="14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400" b="1" u="none" strike="noStrike" dirty="0">
                          <a:effectLst/>
                        </a:rPr>
                        <a:t>4,289,994,989.56 </a:t>
                      </a:r>
                      <a:endParaRPr lang="ru-RU" sz="14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ru-RU" sz="1400" b="1" u="none" strike="noStrike" dirty="0">
                          <a:effectLst/>
                        </a:rPr>
                        <a:t>93.85</a:t>
                      </a:r>
                      <a:endParaRPr lang="ru-RU" sz="1400" b="1" i="0" u="none" strike="noStrike" dirty="0">
                        <a:solidFill>
                          <a:srgbClr val="000000"/>
                        </a:solidFill>
                        <a:effectLst/>
                        <a:latin typeface="Arial" panose="020B0604020202020204" pitchFamily="34" charset="0"/>
                      </a:endParaRPr>
                    </a:p>
                  </a:txBody>
                  <a:tcPr marL="7620" marR="7620" marT="7620" marB="0" anchor="ct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724720087"/>
              </p:ext>
            </p:extLst>
          </p:nvPr>
        </p:nvGraphicFramePr>
        <p:xfrm>
          <a:off x="304800" y="623263"/>
          <a:ext cx="11734800" cy="778817"/>
        </p:xfrm>
        <a:graphic>
          <a:graphicData uri="http://schemas.openxmlformats.org/drawingml/2006/table">
            <a:tbl>
              <a:tblPr>
                <a:tableStyleId>{5C22544A-7EE6-4342-B048-85BDC9FD1C3A}</a:tableStyleId>
              </a:tblPr>
              <a:tblGrid>
                <a:gridCol w="86964"/>
                <a:gridCol w="6313836"/>
                <a:gridCol w="762000"/>
                <a:gridCol w="1524000"/>
                <a:gridCol w="1524000"/>
                <a:gridCol w="1524000"/>
              </a:tblGrid>
              <a:tr h="350307">
                <a:tc gridSpan="2">
                  <a:txBody>
                    <a:bodyPr/>
                    <a:lstStyle/>
                    <a:p>
                      <a:pPr algn="ctr" fontAlgn="ctr"/>
                      <a:r>
                        <a:rPr lang="ru-RU" sz="1200" b="1" u="none" strike="noStrike" dirty="0" smtClean="0">
                          <a:effectLst/>
                        </a:rPr>
                        <a:t>Наименование разделов,</a:t>
                      </a:r>
                      <a:r>
                        <a:rPr lang="ru-RU" sz="1200" b="1" u="none" strike="noStrike" baseline="0" dirty="0" smtClean="0">
                          <a:effectLst/>
                        </a:rPr>
                        <a:t> подразделов</a:t>
                      </a:r>
                      <a:endParaRPr lang="ru-RU" sz="1200" b="1" i="0" u="none" strike="noStrike" dirty="0">
                        <a:solidFill>
                          <a:srgbClr val="000000"/>
                        </a:solidFill>
                        <a:effectLst/>
                        <a:latin typeface="Arial" panose="020B0604020202020204" pitchFamily="34" charset="0"/>
                      </a:endParaRPr>
                    </a:p>
                  </a:txBody>
                  <a:tcPr marL="6482" marR="6482" marT="6482" marB="0" anchor="ctr"/>
                </a:tc>
                <a:tc hMerge="1">
                  <a:txBody>
                    <a:bodyPr/>
                    <a:lstStyle/>
                    <a:p>
                      <a:endParaRPr lang="ru-RU"/>
                    </a:p>
                  </a:txBody>
                  <a:tcPr/>
                </a:tc>
                <a:tc>
                  <a:txBody>
                    <a:bodyPr/>
                    <a:lstStyle/>
                    <a:p>
                      <a:pPr algn="ctr" fontAlgn="ctr"/>
                      <a:r>
                        <a:rPr lang="ru-RU" sz="1200" b="1" u="none" strike="noStrike" dirty="0" smtClean="0">
                          <a:effectLst/>
                        </a:rPr>
                        <a:t>Код</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План </a:t>
                      </a:r>
                      <a:r>
                        <a:rPr lang="ru-RU" sz="1200" b="1" u="none" strike="noStrike" dirty="0" smtClean="0">
                          <a:effectLst/>
                        </a:rPr>
                        <a:t>по</a:t>
                      </a:r>
                      <a:r>
                        <a:rPr lang="ru-RU" sz="1200" b="1" u="none" strike="noStrike" baseline="0" dirty="0" smtClean="0">
                          <a:effectLst/>
                        </a:rPr>
                        <a:t> решению о бюджете на 2023 год</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smtClean="0">
                          <a:effectLst/>
                        </a:rPr>
                        <a:t>Фактическое</a:t>
                      </a:r>
                      <a:r>
                        <a:rPr lang="ru-RU" sz="1200" b="1" u="none" strike="noStrike" baseline="0" dirty="0" smtClean="0">
                          <a:effectLst/>
                        </a:rPr>
                        <a:t> исполнение за 2023 год</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 исполнения</a:t>
                      </a:r>
                      <a:endParaRPr lang="ru-RU" sz="1200" b="1" i="0" u="none" strike="noStrike" dirty="0">
                        <a:solidFill>
                          <a:srgbClr val="000000"/>
                        </a:solidFill>
                        <a:effectLst/>
                        <a:latin typeface="Arial" panose="020B0604020202020204" pitchFamily="34" charset="0"/>
                      </a:endParaRPr>
                    </a:p>
                  </a:txBody>
                  <a:tcPr marL="6482" marR="6482" marT="6482" marB="0" anchor="ctr"/>
                </a:tc>
              </a:tr>
              <a:tr h="223695">
                <a:tc gridSpan="2">
                  <a:txBody>
                    <a:bodyPr/>
                    <a:lstStyle/>
                    <a:p>
                      <a:pPr algn="ctr" fontAlgn="ctr"/>
                      <a:r>
                        <a:rPr lang="ru-RU" sz="1200" b="1" u="none" strike="noStrike" dirty="0">
                          <a:effectLst/>
                        </a:rPr>
                        <a:t>1</a:t>
                      </a:r>
                      <a:endParaRPr lang="ru-RU" sz="1200" b="1" i="0" u="none" strike="noStrike" dirty="0">
                        <a:solidFill>
                          <a:srgbClr val="000000"/>
                        </a:solidFill>
                        <a:effectLst/>
                        <a:latin typeface="Arial" panose="020B0604020202020204" pitchFamily="34" charset="0"/>
                      </a:endParaRPr>
                    </a:p>
                  </a:txBody>
                  <a:tcPr marL="6482" marR="6482" marT="6482" marB="0" anchor="ctr"/>
                </a:tc>
                <a:tc hMerge="1">
                  <a:txBody>
                    <a:bodyPr/>
                    <a:lstStyle/>
                    <a:p>
                      <a:endParaRPr lang="ru-RU"/>
                    </a:p>
                  </a:txBody>
                  <a:tcPr/>
                </a:tc>
                <a:tc>
                  <a:txBody>
                    <a:bodyPr/>
                    <a:lstStyle/>
                    <a:p>
                      <a:pPr algn="ctr" fontAlgn="ctr"/>
                      <a:r>
                        <a:rPr lang="ru-RU" sz="1200" b="1" u="none" strike="noStrike" dirty="0">
                          <a:effectLst/>
                        </a:rPr>
                        <a:t>2</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3</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4</a:t>
                      </a:r>
                      <a:endParaRPr lang="ru-RU" sz="1200" b="1" i="0" u="none" strike="noStrike" dirty="0">
                        <a:solidFill>
                          <a:srgbClr val="000000"/>
                        </a:solidFill>
                        <a:effectLst/>
                        <a:latin typeface="Arial" panose="020B0604020202020204" pitchFamily="34" charset="0"/>
                      </a:endParaRPr>
                    </a:p>
                  </a:txBody>
                  <a:tcPr marL="6482" marR="6482" marT="6482" marB="0" anchor="ctr"/>
                </a:tc>
                <a:tc>
                  <a:txBody>
                    <a:bodyPr/>
                    <a:lstStyle/>
                    <a:p>
                      <a:pPr algn="ctr" fontAlgn="ctr"/>
                      <a:r>
                        <a:rPr lang="ru-RU" sz="1200" b="1" u="none" strike="noStrike" dirty="0">
                          <a:effectLst/>
                        </a:rPr>
                        <a:t>5</a:t>
                      </a:r>
                      <a:endParaRPr lang="ru-RU" sz="1200" b="1" i="0" u="none" strike="noStrike" dirty="0">
                        <a:solidFill>
                          <a:srgbClr val="000000"/>
                        </a:solidFill>
                        <a:effectLst/>
                        <a:latin typeface="Arial" panose="020B0604020202020204" pitchFamily="34" charset="0"/>
                      </a:endParaRPr>
                    </a:p>
                  </a:txBody>
                  <a:tcPr marL="6482" marR="6482" marT="6482" marB="0" anchor="ctr"/>
                </a:tc>
              </a:tr>
            </a:tbl>
          </a:graphicData>
        </a:graphic>
      </p:graphicFrame>
    </p:spTree>
    <p:extLst>
      <p:ext uri="{BB962C8B-B14F-4D97-AF65-F5344CB8AC3E}">
        <p14:creationId xmlns:p14="http://schemas.microsoft.com/office/powerpoint/2010/main" val="6596343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2401"/>
            <a:ext cx="10515600" cy="685800"/>
          </a:xfrm>
        </p:spPr>
        <p:txBody>
          <a:bodyPr>
            <a:normAutofit/>
          </a:bodyPr>
          <a:lstStyle/>
          <a:p>
            <a:pPr algn="ctr"/>
            <a:r>
              <a:rPr lang="ru-RU" sz="1800" b="1" dirty="0" smtClean="0"/>
              <a:t>Расходы бюджета городского округа Зарайск  в 2023 году по разделам</a:t>
            </a:r>
            <a:endParaRPr lang="ru-RU" sz="1800" b="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991432134"/>
              </p:ext>
            </p:extLst>
          </p:nvPr>
        </p:nvGraphicFramePr>
        <p:xfrm>
          <a:off x="624840" y="838201"/>
          <a:ext cx="1118616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99183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2401"/>
            <a:ext cx="10515600" cy="685800"/>
          </a:xfrm>
        </p:spPr>
        <p:txBody>
          <a:bodyPr>
            <a:normAutofit/>
          </a:bodyPr>
          <a:lstStyle/>
          <a:p>
            <a:pPr algn="ctr"/>
            <a:r>
              <a:rPr lang="ru-RU" sz="1800" b="1" dirty="0" smtClean="0"/>
              <a:t>Расходы бюджета городского округа Зарайск  в 2023 году по разделам</a:t>
            </a:r>
            <a:endParaRPr lang="ru-RU" sz="1800" b="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31460934"/>
              </p:ext>
            </p:extLst>
          </p:nvPr>
        </p:nvGraphicFramePr>
        <p:xfrm>
          <a:off x="624840" y="838201"/>
          <a:ext cx="1118616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26245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2401"/>
            <a:ext cx="10515600" cy="685800"/>
          </a:xfrm>
        </p:spPr>
        <p:txBody>
          <a:bodyPr>
            <a:normAutofit/>
          </a:bodyPr>
          <a:lstStyle/>
          <a:p>
            <a:pPr algn="ctr"/>
            <a:r>
              <a:rPr lang="ru-RU" sz="1800" b="1" dirty="0" smtClean="0"/>
              <a:t>Расходы бюджета городского округа Зарайск  в 2023 году по разделам</a:t>
            </a:r>
            <a:endParaRPr lang="ru-RU" sz="1800" b="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275757736"/>
              </p:ext>
            </p:extLst>
          </p:nvPr>
        </p:nvGraphicFramePr>
        <p:xfrm>
          <a:off x="624840" y="838201"/>
          <a:ext cx="1118616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8910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15875"/>
            <a:ext cx="10515600" cy="625475"/>
          </a:xfrm>
        </p:spPr>
        <p:txBody>
          <a:bodyPr>
            <a:normAutofit/>
          </a:bodyPr>
          <a:lstStyle/>
          <a:p>
            <a:r>
              <a:rPr lang="ru-RU" sz="2000" b="1" dirty="0" smtClean="0"/>
              <a:t>Расходы бюджета городского округа Зарайск за 2023 год в разрезе муниципальных программ</a:t>
            </a:r>
            <a:endParaRPr lang="ru-RU" sz="2000" b="1" dirty="0"/>
          </a:p>
        </p:txBody>
      </p:sp>
      <p:graphicFrame>
        <p:nvGraphicFramePr>
          <p:cNvPr id="4" name="Таблица 3"/>
          <p:cNvGraphicFramePr>
            <a:graphicFrameLocks noGrp="1"/>
          </p:cNvGraphicFramePr>
          <p:nvPr>
            <p:extLst>
              <p:ext uri="{D42A27DB-BD31-4B8C-83A1-F6EECF244321}">
                <p14:modId xmlns:p14="http://schemas.microsoft.com/office/powerpoint/2010/main" val="4046805339"/>
              </p:ext>
            </p:extLst>
          </p:nvPr>
        </p:nvGraphicFramePr>
        <p:xfrm>
          <a:off x="0" y="457200"/>
          <a:ext cx="12191999" cy="6400803"/>
        </p:xfrm>
        <a:graphic>
          <a:graphicData uri="http://schemas.openxmlformats.org/drawingml/2006/table">
            <a:tbl>
              <a:tblPr>
                <a:tableStyleId>{5C22544A-7EE6-4342-B048-85BDC9FD1C3A}</a:tableStyleId>
              </a:tblPr>
              <a:tblGrid>
                <a:gridCol w="85147"/>
                <a:gridCol w="6212708"/>
                <a:gridCol w="1599537"/>
                <a:gridCol w="1532647"/>
                <a:gridCol w="1532647"/>
                <a:gridCol w="1229313"/>
              </a:tblGrid>
              <a:tr h="570083">
                <a:tc gridSpan="2">
                  <a:txBody>
                    <a:bodyPr/>
                    <a:lstStyle/>
                    <a:p>
                      <a:pPr algn="ctr" fontAlgn="ctr"/>
                      <a:r>
                        <a:rPr lang="ru-RU" sz="1200" b="1" u="none" strike="noStrike" dirty="0" smtClean="0">
                          <a:effectLst/>
                        </a:rPr>
                        <a:t>Наименование программ</a:t>
                      </a:r>
                      <a:endParaRPr lang="ru-RU" sz="1200" b="1" i="0" u="none" strike="noStrike" dirty="0">
                        <a:solidFill>
                          <a:srgbClr val="000000"/>
                        </a:solidFill>
                        <a:effectLst/>
                        <a:latin typeface="Arial" panose="020B0604020202020204" pitchFamily="34" charset="0"/>
                      </a:endParaRPr>
                    </a:p>
                  </a:txBody>
                  <a:tcPr marL="5811" marR="5811" marT="5811" marB="0" anchor="ctr"/>
                </a:tc>
                <a:tc hMerge="1">
                  <a:txBody>
                    <a:bodyPr/>
                    <a:lstStyle/>
                    <a:p>
                      <a:endParaRPr lang="ru-RU"/>
                    </a:p>
                  </a:txBody>
                  <a:tcPr/>
                </a:tc>
                <a:tc>
                  <a:txBody>
                    <a:bodyPr/>
                    <a:lstStyle/>
                    <a:p>
                      <a:pPr algn="ctr" fontAlgn="ctr"/>
                      <a:r>
                        <a:rPr lang="ru-RU" sz="1200" b="1" i="0" u="none" strike="noStrike" dirty="0" smtClean="0">
                          <a:solidFill>
                            <a:schemeClr val="dk1"/>
                          </a:solidFill>
                          <a:effectLst/>
                          <a:latin typeface="+mn-lt"/>
                        </a:rPr>
                        <a:t>Код</a:t>
                      </a:r>
                      <a:r>
                        <a:rPr lang="ru-RU" sz="1200" b="1" i="0" u="none" strike="noStrike" baseline="0" dirty="0" smtClean="0">
                          <a:solidFill>
                            <a:schemeClr val="dk1"/>
                          </a:solidFill>
                          <a:effectLst/>
                          <a:latin typeface="+mn-lt"/>
                        </a:rPr>
                        <a:t> целевой статьи</a:t>
                      </a:r>
                      <a:endParaRPr lang="ru-RU" sz="1200" b="1" i="0" u="none" strike="noStrike" dirty="0">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b="1" u="none" strike="noStrike" dirty="0">
                          <a:effectLst/>
                        </a:rPr>
                        <a:t>План </a:t>
                      </a:r>
                      <a:r>
                        <a:rPr lang="ru-RU" sz="1200" b="1" u="none" strike="noStrike" dirty="0" smtClean="0">
                          <a:effectLst/>
                        </a:rPr>
                        <a:t>по</a:t>
                      </a:r>
                      <a:r>
                        <a:rPr lang="ru-RU" sz="1200" b="1" u="none" strike="noStrike" baseline="0" dirty="0" smtClean="0">
                          <a:effectLst/>
                        </a:rPr>
                        <a:t> решению о бюджете на 2023 год</a:t>
                      </a:r>
                      <a:endParaRPr lang="ru-RU" sz="1200" b="1" i="0" u="none" strike="noStrike" dirty="0">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b="1" u="none" strike="noStrike" dirty="0" smtClean="0">
                          <a:effectLst/>
                        </a:rPr>
                        <a:t>Фактическое исполнение</a:t>
                      </a:r>
                      <a:r>
                        <a:rPr lang="ru-RU" sz="1200" b="1" u="none" strike="noStrike" baseline="0" dirty="0" smtClean="0">
                          <a:effectLst/>
                        </a:rPr>
                        <a:t> за 2023 год</a:t>
                      </a:r>
                      <a:endParaRPr lang="ru-RU" sz="1200" b="1" i="0" u="none" strike="noStrike" dirty="0">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b="1" u="none" strike="noStrike">
                          <a:effectLst/>
                        </a:rPr>
                        <a:t>% исполнения</a:t>
                      </a:r>
                      <a:endParaRPr lang="ru-RU" sz="1200" b="1" i="0" u="none" strike="noStrike">
                        <a:solidFill>
                          <a:srgbClr val="000000"/>
                        </a:solidFill>
                        <a:effectLst/>
                        <a:latin typeface="Arial" panose="020B0604020202020204" pitchFamily="34" charset="0"/>
                      </a:endParaRPr>
                    </a:p>
                  </a:txBody>
                  <a:tcPr marL="5811" marR="5811" marT="5811" marB="0" anchor="ctr"/>
                </a:tc>
              </a:tr>
              <a:tr h="210815">
                <a:tc gridSpan="2">
                  <a:txBody>
                    <a:bodyPr/>
                    <a:lstStyle/>
                    <a:p>
                      <a:pPr algn="ctr" fontAlgn="ctr"/>
                      <a:r>
                        <a:rPr lang="ru-RU" sz="1200" b="1" u="none" strike="noStrike" dirty="0">
                          <a:effectLst/>
                        </a:rPr>
                        <a:t>1</a:t>
                      </a:r>
                      <a:endParaRPr lang="ru-RU" sz="1200" b="1" i="0" u="none" strike="noStrike" dirty="0">
                        <a:solidFill>
                          <a:srgbClr val="000000"/>
                        </a:solidFill>
                        <a:effectLst/>
                        <a:latin typeface="Arial" panose="020B0604020202020204" pitchFamily="34" charset="0"/>
                      </a:endParaRPr>
                    </a:p>
                  </a:txBody>
                  <a:tcPr marL="5811" marR="5811" marT="5811" marB="0" anchor="ctr"/>
                </a:tc>
                <a:tc hMerge="1">
                  <a:txBody>
                    <a:bodyPr/>
                    <a:lstStyle/>
                    <a:p>
                      <a:endParaRPr lang="ru-RU"/>
                    </a:p>
                  </a:txBody>
                  <a:tcPr/>
                </a:tc>
                <a:tc>
                  <a:txBody>
                    <a:bodyPr/>
                    <a:lstStyle/>
                    <a:p>
                      <a:pPr algn="ctr" fontAlgn="ctr"/>
                      <a:r>
                        <a:rPr lang="ru-RU" sz="1200" b="1" u="none" strike="noStrike" dirty="0">
                          <a:effectLst/>
                        </a:rPr>
                        <a:t>2</a:t>
                      </a:r>
                      <a:endParaRPr lang="ru-RU" sz="1200" b="1" i="0" u="none" strike="noStrike" dirty="0">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b="1" u="none" strike="noStrike" dirty="0">
                          <a:effectLst/>
                        </a:rPr>
                        <a:t>3</a:t>
                      </a:r>
                      <a:endParaRPr lang="ru-RU" sz="1200" b="1" i="0" u="none" strike="noStrike" dirty="0">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b="1" u="none" strike="noStrike" dirty="0">
                          <a:effectLst/>
                        </a:rPr>
                        <a:t>4</a:t>
                      </a:r>
                      <a:endParaRPr lang="ru-RU" sz="1200" b="1" i="0" u="none" strike="noStrike" dirty="0">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b="1" u="none" strike="noStrike" dirty="0">
                          <a:effectLst/>
                        </a:rPr>
                        <a:t>5</a:t>
                      </a:r>
                      <a:endParaRPr lang="ru-RU" sz="1200" b="1" i="0" u="none" strike="noStrike" dirty="0">
                        <a:solidFill>
                          <a:srgbClr val="000000"/>
                        </a:solidFill>
                        <a:effectLst/>
                        <a:latin typeface="Arial" panose="020B0604020202020204" pitchFamily="34" charset="0"/>
                      </a:endParaRPr>
                    </a:p>
                  </a:txBody>
                  <a:tcPr marL="5811" marR="5811" marT="5811" marB="0" anchor="ctr"/>
                </a:tc>
              </a:tr>
              <a:tr h="210815">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"Культура и туризм"</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0200000000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292,522,194.00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dirty="0">
                          <a:effectLst/>
                        </a:rPr>
                        <a:t>292,522,194.00 </a:t>
                      </a:r>
                      <a:endParaRPr lang="ru-RU" sz="1200" b="1" i="0" u="none" strike="noStrike" dirty="0">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100.00</a:t>
                      </a:r>
                      <a:endParaRPr lang="ru-RU" sz="1200" b="1" i="0" u="none" strike="noStrike">
                        <a:solidFill>
                          <a:srgbClr val="000000"/>
                        </a:solidFill>
                        <a:effectLst/>
                        <a:latin typeface="Arial" panose="020B0604020202020204" pitchFamily="34" charset="0"/>
                      </a:endParaRPr>
                    </a:p>
                  </a:txBody>
                  <a:tcPr marL="5811" marR="5811" marT="5811" marB="0" anchor="ctr"/>
                </a:tc>
              </a:tr>
              <a:tr h="210815">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"Образование"</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0300000000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1,002,538,016.01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999,255,652.94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99.67</a:t>
                      </a:r>
                      <a:endParaRPr lang="ru-RU" sz="1200" b="1" i="0" u="none" strike="noStrike">
                        <a:solidFill>
                          <a:srgbClr val="000000"/>
                        </a:solidFill>
                        <a:effectLst/>
                        <a:latin typeface="Arial" panose="020B0604020202020204" pitchFamily="34" charset="0"/>
                      </a:endParaRPr>
                    </a:p>
                  </a:txBody>
                  <a:tcPr marL="5811" marR="5811" marT="5811" marB="0" anchor="ctr"/>
                </a:tc>
              </a:tr>
              <a:tr h="210815">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"Социальная защита населения"</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0400000000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39,252,410.07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39,225,272.18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99.93</a:t>
                      </a:r>
                      <a:endParaRPr lang="ru-RU" sz="1200" b="1" i="0" u="none" strike="noStrike">
                        <a:solidFill>
                          <a:srgbClr val="000000"/>
                        </a:solidFill>
                        <a:effectLst/>
                        <a:latin typeface="Arial" panose="020B0604020202020204" pitchFamily="34" charset="0"/>
                      </a:endParaRPr>
                    </a:p>
                  </a:txBody>
                  <a:tcPr marL="5811" marR="5811" marT="5811" marB="0" anchor="ctr"/>
                </a:tc>
              </a:tr>
              <a:tr h="210815">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"Спорт"</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0500000000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69,076,737.56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69,045,447.37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99.95</a:t>
                      </a:r>
                      <a:endParaRPr lang="ru-RU" sz="1200" b="1" i="0" u="none" strike="noStrike">
                        <a:solidFill>
                          <a:srgbClr val="000000"/>
                        </a:solidFill>
                        <a:effectLst/>
                        <a:latin typeface="Arial" panose="020B0604020202020204" pitchFamily="34" charset="0"/>
                      </a:endParaRPr>
                    </a:p>
                  </a:txBody>
                  <a:tcPr marL="5811" marR="5811" marT="5811" marB="0" anchor="ctr"/>
                </a:tc>
              </a:tr>
              <a:tr h="210815">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"Развитие сельского хозяйства"</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0600000000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9,386,531.98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9,383,167.46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99.96</a:t>
                      </a:r>
                      <a:endParaRPr lang="ru-RU" sz="1200" b="1" i="0" u="none" strike="noStrike">
                        <a:solidFill>
                          <a:srgbClr val="000000"/>
                        </a:solidFill>
                        <a:effectLst/>
                        <a:latin typeface="Arial" panose="020B0604020202020204" pitchFamily="34" charset="0"/>
                      </a:endParaRPr>
                    </a:p>
                  </a:txBody>
                  <a:tcPr marL="5811" marR="5811" marT="5811" marB="0" anchor="ctr"/>
                </a:tc>
              </a:tr>
              <a:tr h="210815">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"Экология и окружающая среда"</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dirty="0">
                          <a:effectLst/>
                        </a:rPr>
                        <a:t>0700000000</a:t>
                      </a:r>
                      <a:endParaRPr lang="ru-RU" sz="1200" b="1" i="0" u="none" strike="noStrike" dirty="0">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283,452,483.94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264,483,251.15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93.31</a:t>
                      </a:r>
                      <a:endParaRPr lang="ru-RU" sz="1200" b="1" i="0" u="none" strike="noStrike">
                        <a:solidFill>
                          <a:srgbClr val="000000"/>
                        </a:solidFill>
                        <a:effectLst/>
                        <a:latin typeface="Arial" panose="020B0604020202020204" pitchFamily="34" charset="0"/>
                      </a:endParaRPr>
                    </a:p>
                  </a:txBody>
                  <a:tcPr marL="5811" marR="5811" marT="5811" marB="0" anchor="ctr"/>
                </a:tc>
              </a:tr>
              <a:tr h="415138">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dirty="0">
                          <a:effectLst/>
                        </a:rPr>
                        <a:t>Муниципальная программа "Безопасность и обеспечение безопасности жизнедеятельности населения"</a:t>
                      </a:r>
                      <a:endParaRPr lang="ru-RU" sz="1200" b="1" i="0" u="none" strike="noStrike" dirty="0">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0800000000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50,537,168.03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47,858,105.85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94.70</a:t>
                      </a:r>
                      <a:endParaRPr lang="ru-RU" sz="1200" b="1" i="0" u="none" strike="noStrike">
                        <a:solidFill>
                          <a:srgbClr val="000000"/>
                        </a:solidFill>
                        <a:effectLst/>
                        <a:latin typeface="Arial" panose="020B0604020202020204" pitchFamily="34" charset="0"/>
                      </a:endParaRPr>
                    </a:p>
                  </a:txBody>
                  <a:tcPr marL="5811" marR="5811" marT="5811" marB="0" anchor="ctr"/>
                </a:tc>
              </a:tr>
              <a:tr h="210815">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dirty="0">
                          <a:effectLst/>
                        </a:rPr>
                        <a:t>Муниципальная программа "Жилище"</a:t>
                      </a:r>
                      <a:endParaRPr lang="ru-RU" sz="1200" b="1" i="0" u="none" strike="noStrike" dirty="0">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0900000000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29,873,704.17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29,872,600.40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100.00</a:t>
                      </a:r>
                      <a:endParaRPr lang="ru-RU" sz="1200" b="1" i="0" u="none" strike="noStrike">
                        <a:solidFill>
                          <a:srgbClr val="000000"/>
                        </a:solidFill>
                        <a:effectLst/>
                        <a:latin typeface="Arial" panose="020B0604020202020204" pitchFamily="34" charset="0"/>
                      </a:endParaRPr>
                    </a:p>
                  </a:txBody>
                  <a:tcPr marL="5811" marR="5811" marT="5811" marB="0" anchor="ctr"/>
                </a:tc>
              </a:tr>
              <a:tr h="415138">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"Развитие инженерной инфраструктуры, энергоэффективности и отрасли обращения с отходами"</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1000000000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175,079,646.08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174,735,339.78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99.80</a:t>
                      </a:r>
                      <a:endParaRPr lang="ru-RU" sz="1200" b="1" i="0" u="none" strike="noStrike">
                        <a:solidFill>
                          <a:srgbClr val="000000"/>
                        </a:solidFill>
                        <a:effectLst/>
                        <a:latin typeface="Arial" panose="020B0604020202020204" pitchFamily="34" charset="0"/>
                      </a:endParaRPr>
                    </a:p>
                  </a:txBody>
                  <a:tcPr marL="5811" marR="5811" marT="5811" marB="0" anchor="ctr"/>
                </a:tc>
              </a:tr>
              <a:tr h="251598">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"Управление имуществом и муниципальными финансами"</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1200000000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305,925,644.19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302,075,598.19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98.74</a:t>
                      </a:r>
                      <a:endParaRPr lang="ru-RU" sz="1200" b="1" i="0" u="none" strike="noStrike">
                        <a:solidFill>
                          <a:srgbClr val="000000"/>
                        </a:solidFill>
                        <a:effectLst/>
                        <a:latin typeface="Arial" panose="020B0604020202020204" pitchFamily="34" charset="0"/>
                      </a:endParaRPr>
                    </a:p>
                  </a:txBody>
                  <a:tcPr marL="5811" marR="5811" marT="5811" marB="0" anchor="ctr"/>
                </a:tc>
              </a:tr>
              <a:tr h="415138">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1300000000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12,762,948.28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11,879,512.59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93.08</a:t>
                      </a:r>
                      <a:endParaRPr lang="ru-RU" sz="1200" b="1" i="0" u="none" strike="noStrike">
                        <a:solidFill>
                          <a:srgbClr val="000000"/>
                        </a:solidFill>
                        <a:effectLst/>
                        <a:latin typeface="Arial" panose="020B0604020202020204" pitchFamily="34" charset="0"/>
                      </a:endParaRPr>
                    </a:p>
                  </a:txBody>
                  <a:tcPr marL="5811" marR="5811" marT="5811" marB="0" anchor="ctr"/>
                </a:tc>
              </a:tr>
              <a:tr h="415138">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"Развитие и функционирование дорожно-транспортного комплекса"</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1400000000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426,577,285.00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335,080,241.23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78.55</a:t>
                      </a:r>
                      <a:endParaRPr lang="ru-RU" sz="1200" b="1" i="0" u="none" strike="noStrike">
                        <a:solidFill>
                          <a:srgbClr val="000000"/>
                        </a:solidFill>
                        <a:effectLst/>
                        <a:latin typeface="Arial" panose="020B0604020202020204" pitchFamily="34" charset="0"/>
                      </a:endParaRPr>
                    </a:p>
                  </a:txBody>
                  <a:tcPr marL="5811" marR="5811" marT="5811" marB="0" anchor="ctr"/>
                </a:tc>
              </a:tr>
              <a:tr h="251598">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"Цифровое муниципальное образование"</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dirty="0">
                          <a:effectLst/>
                        </a:rPr>
                        <a:t>1500000000</a:t>
                      </a:r>
                      <a:endParaRPr lang="ru-RU" sz="1200" b="1" i="0" u="none" strike="noStrike" dirty="0">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49,099,207.82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48,563,307.18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98.91</a:t>
                      </a:r>
                      <a:endParaRPr lang="ru-RU" sz="1200" b="1" i="0" u="none" strike="noStrike">
                        <a:solidFill>
                          <a:srgbClr val="000000"/>
                        </a:solidFill>
                        <a:effectLst/>
                        <a:latin typeface="Arial" panose="020B0604020202020204" pitchFamily="34" charset="0"/>
                      </a:endParaRPr>
                    </a:p>
                  </a:txBody>
                  <a:tcPr marL="5811" marR="5811" marT="5811" marB="0" anchor="ctr"/>
                </a:tc>
              </a:tr>
              <a:tr h="210815">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"Архитектура и градостроительство"</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1600000000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498,000.00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498,000.00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100.00</a:t>
                      </a:r>
                      <a:endParaRPr lang="ru-RU" sz="1200" b="1" i="0" u="none" strike="noStrike">
                        <a:solidFill>
                          <a:srgbClr val="000000"/>
                        </a:solidFill>
                        <a:effectLst/>
                        <a:latin typeface="Arial" panose="020B0604020202020204" pitchFamily="34" charset="0"/>
                      </a:endParaRPr>
                    </a:p>
                  </a:txBody>
                  <a:tcPr marL="5811" marR="5811" marT="5811" marB="0" anchor="ctr"/>
                </a:tc>
              </a:tr>
              <a:tr h="251598">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"Формирование современной комфортной городской среды"</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1700000000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1,406,689,871.03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1,247,958,103.86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88.72</a:t>
                      </a:r>
                      <a:endParaRPr lang="ru-RU" sz="1200" b="1" i="0" u="none" strike="noStrike">
                        <a:solidFill>
                          <a:srgbClr val="000000"/>
                        </a:solidFill>
                        <a:effectLst/>
                        <a:latin typeface="Arial" panose="020B0604020202020204" pitchFamily="34" charset="0"/>
                      </a:endParaRPr>
                    </a:p>
                  </a:txBody>
                  <a:tcPr marL="5811" marR="5811" marT="5811" marB="0" anchor="ctr"/>
                </a:tc>
              </a:tr>
              <a:tr h="415138">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"Строительство и капитальный ремонт объектов социальной инфраструктуры"</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1800000000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389,885,480.00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389,885,480.00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100.00</a:t>
                      </a:r>
                      <a:endParaRPr lang="ru-RU" sz="1200" b="1" i="0" u="none" strike="noStrike">
                        <a:solidFill>
                          <a:srgbClr val="000000"/>
                        </a:solidFill>
                        <a:effectLst/>
                        <a:latin typeface="Arial" panose="020B0604020202020204" pitchFamily="34" charset="0"/>
                      </a:endParaRPr>
                    </a:p>
                  </a:txBody>
                  <a:tcPr marL="5811" marR="5811" marT="5811" marB="0" anchor="ctr"/>
                </a:tc>
              </a:tr>
              <a:tr h="251598">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Муниципальная программа "Переселение граждан из аварийного жилищного фонда"</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1900000000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51,667.16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51,667.16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100.00</a:t>
                      </a:r>
                      <a:endParaRPr lang="ru-RU" sz="1200" b="1" i="0" u="none" strike="noStrike">
                        <a:solidFill>
                          <a:srgbClr val="000000"/>
                        </a:solidFill>
                        <a:effectLst/>
                        <a:latin typeface="Arial" panose="020B0604020202020204" pitchFamily="34" charset="0"/>
                      </a:endParaRPr>
                    </a:p>
                  </a:txBody>
                  <a:tcPr marL="5811" marR="5811" marT="5811" marB="0" anchor="ctr"/>
                </a:tc>
              </a:tr>
              <a:tr h="415138">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Руководство и управление в сфере установленных функций органов местного самоуправления</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9500000000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12,496,069.58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12,412,899.11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99.33</a:t>
                      </a:r>
                      <a:endParaRPr lang="ru-RU" sz="1200" b="1" i="0" u="none" strike="noStrike">
                        <a:solidFill>
                          <a:srgbClr val="000000"/>
                        </a:solidFill>
                        <a:effectLst/>
                        <a:latin typeface="Arial" panose="020B0604020202020204" pitchFamily="34" charset="0"/>
                      </a:endParaRPr>
                    </a:p>
                  </a:txBody>
                  <a:tcPr marL="5811" marR="5811" marT="5811" marB="0" anchor="ctr"/>
                </a:tc>
              </a:tr>
              <a:tr h="210815">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811" marR="5811" marT="5811" marB="0" anchor="ctr"/>
                </a:tc>
                <a:tc>
                  <a:txBody>
                    <a:bodyPr/>
                    <a:lstStyle/>
                    <a:p>
                      <a:pPr algn="l" fontAlgn="ctr"/>
                      <a:r>
                        <a:rPr lang="ru-RU" sz="1200" u="none" strike="noStrike">
                          <a:effectLst/>
                        </a:rPr>
                        <a:t>Непрограммные расходы</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ctr" fontAlgn="ctr"/>
                      <a:r>
                        <a:rPr lang="ru-RU" sz="1200" u="none" strike="noStrike">
                          <a:effectLst/>
                        </a:rPr>
                        <a:t>9900000000</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15,209,867.87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15,209,149.11 </a:t>
                      </a:r>
                      <a:endParaRPr lang="ru-RU" sz="1200" b="1" i="0" u="none" strike="noStrike">
                        <a:solidFill>
                          <a:srgbClr val="000000"/>
                        </a:solidFill>
                        <a:effectLst/>
                        <a:latin typeface="Arial" panose="020B0604020202020204" pitchFamily="34" charset="0"/>
                      </a:endParaRPr>
                    </a:p>
                  </a:txBody>
                  <a:tcPr marL="5811" marR="5811" marT="5811" marB="0" anchor="ctr"/>
                </a:tc>
                <a:tc>
                  <a:txBody>
                    <a:bodyPr/>
                    <a:lstStyle/>
                    <a:p>
                      <a:pPr algn="r" fontAlgn="ctr"/>
                      <a:r>
                        <a:rPr lang="ru-RU" sz="1200" u="none" strike="noStrike">
                          <a:effectLst/>
                        </a:rPr>
                        <a:t>100.00</a:t>
                      </a:r>
                      <a:endParaRPr lang="ru-RU" sz="1200" b="1" i="0" u="none" strike="noStrike">
                        <a:solidFill>
                          <a:srgbClr val="000000"/>
                        </a:solidFill>
                        <a:effectLst/>
                        <a:latin typeface="Arial" panose="020B0604020202020204" pitchFamily="34" charset="0"/>
                      </a:endParaRPr>
                    </a:p>
                  </a:txBody>
                  <a:tcPr marL="5811" marR="5811" marT="5811" marB="0" anchor="ctr"/>
                </a:tc>
              </a:tr>
              <a:tr h="225350">
                <a:tc gridSpan="3">
                  <a:txBody>
                    <a:bodyPr/>
                    <a:lstStyle/>
                    <a:p>
                      <a:pPr algn="l" fontAlgn="ctr"/>
                      <a:r>
                        <a:rPr lang="ru-RU" sz="1400" b="1" u="none" strike="noStrike" dirty="0" smtClean="0">
                          <a:effectLst/>
                        </a:rPr>
                        <a:t>Всего расходов</a:t>
                      </a:r>
                      <a:endParaRPr lang="ru-RU" sz="1400" b="1" i="0" u="none" strike="noStrike" dirty="0">
                        <a:solidFill>
                          <a:srgbClr val="000000"/>
                        </a:solidFill>
                        <a:effectLst/>
                        <a:latin typeface="Arial" panose="020B0604020202020204" pitchFamily="34" charset="0"/>
                      </a:endParaRPr>
                    </a:p>
                  </a:txBody>
                  <a:tcPr marL="5811" marR="5811" marT="5811" marB="0" anchor="ctr"/>
                </a:tc>
                <a:tc hMerge="1">
                  <a:txBody>
                    <a:bodyPr/>
                    <a:lstStyle/>
                    <a:p>
                      <a:endParaRPr lang="ru-RU"/>
                    </a:p>
                  </a:txBody>
                  <a:tcPr/>
                </a:tc>
                <a:tc hMerge="1">
                  <a:txBody>
                    <a:bodyPr/>
                    <a:lstStyle/>
                    <a:p>
                      <a:endParaRPr lang="ru-RU"/>
                    </a:p>
                  </a:txBody>
                  <a:tcPr/>
                </a:tc>
                <a:tc>
                  <a:txBody>
                    <a:bodyPr/>
                    <a:lstStyle/>
                    <a:p>
                      <a:pPr algn="r" fontAlgn="ctr"/>
                      <a:r>
                        <a:rPr lang="ru-RU" sz="1400" b="1" u="none" strike="noStrike" dirty="0">
                          <a:effectLst/>
                        </a:rPr>
                        <a:t>4,570,914,932.77 </a:t>
                      </a:r>
                      <a:endParaRPr lang="ru-RU" sz="1400" b="1" i="0" u="none" strike="noStrike" dirty="0">
                        <a:solidFill>
                          <a:srgbClr val="000000"/>
                        </a:solidFill>
                        <a:effectLst/>
                        <a:latin typeface="Arial" panose="020B0604020202020204" pitchFamily="34" charset="0"/>
                      </a:endParaRPr>
                    </a:p>
                  </a:txBody>
                  <a:tcPr marL="5811" marR="5811" marT="5811" marB="0" anchor="ctr"/>
                </a:tc>
                <a:tc>
                  <a:txBody>
                    <a:bodyPr/>
                    <a:lstStyle/>
                    <a:p>
                      <a:pPr algn="r" fontAlgn="ctr"/>
                      <a:r>
                        <a:rPr lang="ru-RU" sz="1400" b="1" u="none" strike="noStrike" dirty="0">
                          <a:effectLst/>
                        </a:rPr>
                        <a:t>4,289,994,989.56 </a:t>
                      </a:r>
                      <a:endParaRPr lang="ru-RU" sz="1400" b="1" i="0" u="none" strike="noStrike" dirty="0">
                        <a:solidFill>
                          <a:srgbClr val="000000"/>
                        </a:solidFill>
                        <a:effectLst/>
                        <a:latin typeface="Arial" panose="020B0604020202020204" pitchFamily="34" charset="0"/>
                      </a:endParaRPr>
                    </a:p>
                  </a:txBody>
                  <a:tcPr marL="5811" marR="5811" marT="5811" marB="0" anchor="ctr"/>
                </a:tc>
                <a:tc>
                  <a:txBody>
                    <a:bodyPr/>
                    <a:lstStyle/>
                    <a:p>
                      <a:pPr algn="r" fontAlgn="ctr"/>
                      <a:r>
                        <a:rPr lang="ru-RU" sz="1400" b="1" u="none" strike="noStrike" dirty="0">
                          <a:effectLst/>
                        </a:rPr>
                        <a:t>93.85</a:t>
                      </a:r>
                      <a:endParaRPr lang="ru-RU" sz="1400" b="1" i="0" u="none" strike="noStrike" dirty="0">
                        <a:solidFill>
                          <a:srgbClr val="000000"/>
                        </a:solidFill>
                        <a:effectLst/>
                        <a:latin typeface="Arial" panose="020B0604020202020204" pitchFamily="34" charset="0"/>
                      </a:endParaRPr>
                    </a:p>
                  </a:txBody>
                  <a:tcPr marL="5811" marR="5811" marT="5811" marB="0" anchor="ctr"/>
                </a:tc>
              </a:tr>
            </a:tbl>
          </a:graphicData>
        </a:graphic>
      </p:graphicFrame>
    </p:spTree>
    <p:extLst>
      <p:ext uri="{BB962C8B-B14F-4D97-AF65-F5344CB8AC3E}">
        <p14:creationId xmlns:p14="http://schemas.microsoft.com/office/powerpoint/2010/main" val="28910361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28600"/>
            <a:ext cx="10553700" cy="675831"/>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6" name="Таблица 5"/>
          <p:cNvGraphicFramePr>
            <a:graphicFrameLocks noGrp="1"/>
          </p:cNvGraphicFramePr>
          <p:nvPr>
            <p:extLst>
              <p:ext uri="{D42A27DB-BD31-4B8C-83A1-F6EECF244321}">
                <p14:modId xmlns:p14="http://schemas.microsoft.com/office/powerpoint/2010/main" val="117294599"/>
              </p:ext>
            </p:extLst>
          </p:nvPr>
        </p:nvGraphicFramePr>
        <p:xfrm>
          <a:off x="0" y="396624"/>
          <a:ext cx="12151360" cy="6410767"/>
        </p:xfrm>
        <a:graphic>
          <a:graphicData uri="http://schemas.openxmlformats.org/drawingml/2006/table">
            <a:tbl>
              <a:tblPr>
                <a:tableStyleId>{5C22544A-7EE6-4342-B048-85BDC9FD1C3A}</a:tableStyleId>
              </a:tblPr>
              <a:tblGrid>
                <a:gridCol w="283289"/>
                <a:gridCol w="2407958"/>
                <a:gridCol w="1035851"/>
                <a:gridCol w="536089"/>
                <a:gridCol w="689258"/>
                <a:gridCol w="1455100"/>
                <a:gridCol w="5743815"/>
              </a:tblGrid>
              <a:tr h="535472">
                <a:tc rowSpan="2">
                  <a:txBody>
                    <a:bodyPr/>
                    <a:lstStyle/>
                    <a:p>
                      <a:pPr algn="ctr" fontAlgn="t"/>
                      <a:r>
                        <a:rPr lang="ru-RU" sz="1100" b="1" u="none" strike="noStrike" dirty="0">
                          <a:effectLst/>
                        </a:rPr>
                        <a:t>№ п/п</a:t>
                      </a:r>
                      <a:endParaRPr lang="ru-RU" sz="1100" b="1" i="0" u="none" strike="noStrike" dirty="0">
                        <a:solidFill>
                          <a:srgbClr val="000000"/>
                        </a:solidFill>
                        <a:effectLst/>
                        <a:latin typeface="Arial" panose="020B0604020202020204" pitchFamily="34" charset="0"/>
                      </a:endParaRPr>
                    </a:p>
                  </a:txBody>
                  <a:tcPr marL="3523" marR="3523" marT="3523" marB="0"/>
                </a:tc>
                <a:tc rowSpan="2">
                  <a:txBody>
                    <a:bodyPr/>
                    <a:lstStyle/>
                    <a:p>
                      <a:pPr algn="ctr" fontAlgn="t"/>
                      <a:r>
                        <a:rPr lang="ru-RU" sz="1100" b="1" u="none" strike="noStrike" dirty="0">
                          <a:effectLst/>
                        </a:rPr>
                        <a:t>Наименование муниципальной программы/целевого показателя</a:t>
                      </a:r>
                      <a:endParaRPr lang="ru-RU" sz="1100" b="1" i="0" u="none" strike="noStrike" dirty="0">
                        <a:solidFill>
                          <a:srgbClr val="000000"/>
                        </a:solidFill>
                        <a:effectLst/>
                        <a:latin typeface="Arial" panose="020B0604020202020204" pitchFamily="34" charset="0"/>
                      </a:endParaRPr>
                    </a:p>
                  </a:txBody>
                  <a:tcPr marL="3523" marR="3523" marT="3523" marB="0"/>
                </a:tc>
                <a:tc rowSpan="2">
                  <a:txBody>
                    <a:bodyPr/>
                    <a:lstStyle/>
                    <a:p>
                      <a:pPr algn="ctr" fontAlgn="ctr"/>
                      <a:r>
                        <a:rPr lang="ru-RU" sz="1100" b="1" u="none" strike="noStrike" dirty="0">
                          <a:effectLst/>
                        </a:rPr>
                        <a:t>Единица измерения</a:t>
                      </a:r>
                      <a:endParaRPr lang="ru-RU" sz="1100" b="1" i="0" u="none" strike="noStrike" dirty="0">
                        <a:solidFill>
                          <a:srgbClr val="000000"/>
                        </a:solidFill>
                        <a:effectLst/>
                        <a:latin typeface="Arial" panose="020B0604020202020204" pitchFamily="34" charset="0"/>
                      </a:endParaRPr>
                    </a:p>
                  </a:txBody>
                  <a:tcPr marL="3523" marR="3523" marT="3523" marB="0" anchor="ctr"/>
                </a:tc>
                <a:tc gridSpan="2">
                  <a:txBody>
                    <a:bodyPr/>
                    <a:lstStyle/>
                    <a:p>
                      <a:pPr algn="ctr" fontAlgn="ctr"/>
                      <a:r>
                        <a:rPr lang="ru-RU" sz="1100" b="1" u="none" strike="noStrike">
                          <a:effectLst/>
                        </a:rPr>
                        <a:t>Значение целевого показателя</a:t>
                      </a:r>
                      <a:endParaRPr lang="ru-RU" sz="1100" b="1" i="0" u="none" strike="noStrike">
                        <a:solidFill>
                          <a:srgbClr val="000000"/>
                        </a:solidFill>
                        <a:effectLst/>
                        <a:latin typeface="Arial" panose="020B0604020202020204" pitchFamily="34" charset="0"/>
                      </a:endParaRPr>
                    </a:p>
                  </a:txBody>
                  <a:tcPr marL="3523" marR="3523" marT="3523" marB="0" anchor="ctr"/>
                </a:tc>
                <a:tc hMerge="1">
                  <a:txBody>
                    <a:bodyPr/>
                    <a:lstStyle/>
                    <a:p>
                      <a:endParaRPr lang="ru-RU"/>
                    </a:p>
                  </a:txBody>
                  <a:tcPr/>
                </a:tc>
                <a:tc rowSpan="2">
                  <a:txBody>
                    <a:bodyPr/>
                    <a:lstStyle/>
                    <a:p>
                      <a:pPr algn="ctr" fontAlgn="ctr"/>
                      <a:r>
                        <a:rPr lang="ru-RU" sz="1100" b="1" u="none" strike="noStrike">
                          <a:effectLst/>
                        </a:rPr>
                        <a:t>% исполнения планируемого значения</a:t>
                      </a:r>
                      <a:endParaRPr lang="ru-RU" sz="1100" b="1" i="0" u="none" strike="noStrike">
                        <a:solidFill>
                          <a:srgbClr val="000000"/>
                        </a:solidFill>
                        <a:effectLst/>
                        <a:latin typeface="Arial" panose="020B0604020202020204" pitchFamily="34" charset="0"/>
                      </a:endParaRPr>
                    </a:p>
                  </a:txBody>
                  <a:tcPr marL="3523" marR="3523" marT="3523" marB="0" anchor="ctr"/>
                </a:tc>
                <a:tc rowSpan="2">
                  <a:txBody>
                    <a:bodyPr/>
                    <a:lstStyle/>
                    <a:p>
                      <a:pPr algn="ctr" fontAlgn="b"/>
                      <a:r>
                        <a:rPr lang="ru-RU" sz="1100" b="1" u="none" strike="noStrike" dirty="0">
                          <a:effectLst/>
                        </a:rPr>
                        <a:t>Пояснение причин </a:t>
                      </a:r>
                      <a:r>
                        <a:rPr lang="ru-RU" sz="1100" b="1" u="none" strike="noStrike" dirty="0" smtClean="0">
                          <a:effectLst/>
                        </a:rPr>
                        <a:t>невыполнения </a:t>
                      </a:r>
                      <a:r>
                        <a:rPr lang="ru-RU" sz="1100" b="1" u="none" strike="noStrike" dirty="0">
                          <a:effectLst/>
                        </a:rPr>
                        <a:t>плановых значений</a:t>
                      </a:r>
                      <a:endParaRPr lang="ru-RU" sz="1100" b="1" i="0" u="none" strike="noStrike" dirty="0">
                        <a:solidFill>
                          <a:srgbClr val="000000"/>
                        </a:solidFill>
                        <a:effectLst/>
                        <a:latin typeface="Arial" panose="020B0604020202020204" pitchFamily="34" charset="0"/>
                      </a:endParaRPr>
                    </a:p>
                  </a:txBody>
                  <a:tcPr marL="3523" marR="3523" marT="3523" marB="0" anchor="b"/>
                </a:tc>
              </a:tr>
              <a:tr h="53547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1100" b="1" u="none" strike="noStrike" dirty="0">
                          <a:effectLst/>
                        </a:rPr>
                        <a:t>план 2023 год</a:t>
                      </a:r>
                      <a:endParaRPr lang="ru-RU" sz="1100" b="1" i="0" u="none" strike="noStrike" dirty="0">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b="1" u="none" strike="noStrike" dirty="0">
                          <a:effectLst/>
                        </a:rPr>
                        <a:t>факт 2023 год</a:t>
                      </a:r>
                      <a:endParaRPr lang="ru-RU" sz="1100" b="1" i="0" u="none" strike="noStrike" dirty="0">
                        <a:solidFill>
                          <a:srgbClr val="000000"/>
                        </a:solidFill>
                        <a:effectLst/>
                        <a:latin typeface="Arial" panose="020B0604020202020204" pitchFamily="34" charset="0"/>
                      </a:endParaRPr>
                    </a:p>
                  </a:txBody>
                  <a:tcPr marL="3523" marR="3523" marT="3523" marB="0" anchor="ctr"/>
                </a:tc>
                <a:tc vMerge="1">
                  <a:txBody>
                    <a:bodyPr/>
                    <a:lstStyle/>
                    <a:p>
                      <a:endParaRPr lang="ru-RU"/>
                    </a:p>
                  </a:txBody>
                  <a:tcPr/>
                </a:tc>
                <a:tc vMerge="1">
                  <a:txBody>
                    <a:bodyPr/>
                    <a:lstStyle/>
                    <a:p>
                      <a:endParaRPr lang="ru-RU"/>
                    </a:p>
                  </a:txBody>
                  <a:tcPr/>
                </a:tc>
              </a:tr>
              <a:tr h="180974">
                <a:tc>
                  <a:txBody>
                    <a:bodyPr/>
                    <a:lstStyle/>
                    <a:p>
                      <a:pPr algn="ctr" fontAlgn="t"/>
                      <a:r>
                        <a:rPr lang="ru-RU" sz="1100" b="1" u="none" strike="noStrike">
                          <a:effectLst/>
                        </a:rPr>
                        <a:t>1</a:t>
                      </a:r>
                      <a:endParaRPr lang="ru-RU" sz="1100" b="1" i="0" u="none" strike="noStrike">
                        <a:solidFill>
                          <a:srgbClr val="000000"/>
                        </a:solidFill>
                        <a:effectLst/>
                        <a:latin typeface="Arial" panose="020B0604020202020204" pitchFamily="34" charset="0"/>
                      </a:endParaRPr>
                    </a:p>
                  </a:txBody>
                  <a:tcPr marL="3523" marR="3523" marT="3523" marB="0"/>
                </a:tc>
                <a:tc>
                  <a:txBody>
                    <a:bodyPr/>
                    <a:lstStyle/>
                    <a:p>
                      <a:pPr algn="ctr" fontAlgn="t"/>
                      <a:r>
                        <a:rPr lang="ru-RU" sz="1100" b="1" u="none" strike="noStrike">
                          <a:effectLst/>
                        </a:rPr>
                        <a:t>2</a:t>
                      </a:r>
                      <a:endParaRPr lang="ru-RU" sz="1100" b="1" i="0" u="none" strike="noStrike">
                        <a:solidFill>
                          <a:srgbClr val="000000"/>
                        </a:solidFill>
                        <a:effectLst/>
                        <a:latin typeface="Arial" panose="020B0604020202020204" pitchFamily="34" charset="0"/>
                      </a:endParaRPr>
                    </a:p>
                  </a:txBody>
                  <a:tcPr marL="3523" marR="3523" marT="3523" marB="0"/>
                </a:tc>
                <a:tc>
                  <a:txBody>
                    <a:bodyPr/>
                    <a:lstStyle/>
                    <a:p>
                      <a:pPr algn="ctr" fontAlgn="t"/>
                      <a:r>
                        <a:rPr lang="ru-RU" sz="1100" b="1" u="none" strike="noStrike">
                          <a:effectLst/>
                        </a:rPr>
                        <a:t>4</a:t>
                      </a:r>
                      <a:endParaRPr lang="ru-RU" sz="1100" b="1" i="0" u="none" strike="noStrike">
                        <a:solidFill>
                          <a:srgbClr val="000000"/>
                        </a:solidFill>
                        <a:effectLst/>
                        <a:latin typeface="Arial" panose="020B0604020202020204" pitchFamily="34" charset="0"/>
                      </a:endParaRPr>
                    </a:p>
                  </a:txBody>
                  <a:tcPr marL="3523" marR="3523" marT="3523" marB="0"/>
                </a:tc>
                <a:tc>
                  <a:txBody>
                    <a:bodyPr/>
                    <a:lstStyle/>
                    <a:p>
                      <a:pPr algn="ctr" fontAlgn="t"/>
                      <a:r>
                        <a:rPr lang="ru-RU" sz="1100" b="1" u="none" strike="noStrike">
                          <a:effectLst/>
                        </a:rPr>
                        <a:t>5</a:t>
                      </a:r>
                      <a:endParaRPr lang="ru-RU" sz="1100" b="1" i="0" u="none" strike="noStrike">
                        <a:solidFill>
                          <a:srgbClr val="000000"/>
                        </a:solidFill>
                        <a:effectLst/>
                        <a:latin typeface="Arial" panose="020B0604020202020204" pitchFamily="34" charset="0"/>
                      </a:endParaRPr>
                    </a:p>
                  </a:txBody>
                  <a:tcPr marL="3523" marR="3523" marT="3523" marB="0"/>
                </a:tc>
                <a:tc>
                  <a:txBody>
                    <a:bodyPr/>
                    <a:lstStyle/>
                    <a:p>
                      <a:pPr algn="ctr" fontAlgn="t"/>
                      <a:r>
                        <a:rPr lang="ru-RU" sz="1100" b="1" u="none" strike="noStrike">
                          <a:effectLst/>
                        </a:rPr>
                        <a:t>6</a:t>
                      </a:r>
                      <a:endParaRPr lang="ru-RU" sz="1100" b="1" i="0" u="none" strike="noStrike">
                        <a:solidFill>
                          <a:srgbClr val="000000"/>
                        </a:solidFill>
                        <a:effectLst/>
                        <a:latin typeface="Arial" panose="020B0604020202020204" pitchFamily="34" charset="0"/>
                      </a:endParaRPr>
                    </a:p>
                  </a:txBody>
                  <a:tcPr marL="3523" marR="3523" marT="3523" marB="0"/>
                </a:tc>
                <a:tc>
                  <a:txBody>
                    <a:bodyPr/>
                    <a:lstStyle/>
                    <a:p>
                      <a:pPr algn="ctr" fontAlgn="b"/>
                      <a:r>
                        <a:rPr lang="ru-RU" sz="1100" b="1" u="none" strike="noStrike">
                          <a:effectLst/>
                        </a:rPr>
                        <a:t>7</a:t>
                      </a:r>
                      <a:endParaRPr lang="ru-RU" sz="1100" b="1" i="0" u="none" strike="noStrike">
                        <a:solidFill>
                          <a:srgbClr val="000000"/>
                        </a:solidFill>
                        <a:effectLst/>
                        <a:latin typeface="Arial" panose="020B0604020202020204" pitchFamily="34" charset="0"/>
                      </a:endParaRPr>
                    </a:p>
                  </a:txBody>
                  <a:tcPr marL="3523" marR="3523" marT="3523" marB="0" anchor="b"/>
                </a:tc>
                <a:tc>
                  <a:txBody>
                    <a:bodyPr/>
                    <a:lstStyle/>
                    <a:p>
                      <a:pPr algn="ctr" fontAlgn="b"/>
                      <a:r>
                        <a:rPr lang="ru-RU" sz="1100" b="1" u="none" strike="noStrike" dirty="0">
                          <a:effectLst/>
                        </a:rPr>
                        <a:t>8</a:t>
                      </a:r>
                      <a:endParaRPr lang="ru-RU" sz="1100" b="1" i="0" u="none" strike="noStrike" dirty="0">
                        <a:solidFill>
                          <a:srgbClr val="000000"/>
                        </a:solidFill>
                        <a:effectLst/>
                        <a:latin typeface="Arial" panose="020B0604020202020204" pitchFamily="34" charset="0"/>
                      </a:endParaRPr>
                    </a:p>
                  </a:txBody>
                  <a:tcPr marL="3523" marR="3523" marT="3523" marB="0" anchor="b"/>
                </a:tc>
              </a:tr>
              <a:tr h="358223">
                <a:tc gridSpan="2">
                  <a:txBody>
                    <a:bodyPr/>
                    <a:lstStyle/>
                    <a:p>
                      <a:pPr algn="l" fontAlgn="t"/>
                      <a:r>
                        <a:rPr lang="ru-RU" sz="1100" b="1" u="none" strike="noStrike" dirty="0">
                          <a:effectLst/>
                        </a:rPr>
                        <a:t>Муниципальная программа «Здравоохранение»</a:t>
                      </a:r>
                      <a:endParaRPr lang="ru-RU" sz="1100" b="1" i="0" u="none" strike="noStrike" dirty="0">
                        <a:solidFill>
                          <a:srgbClr val="000000"/>
                        </a:solidFill>
                        <a:effectLst/>
                        <a:latin typeface="Arial" panose="020B0604020202020204" pitchFamily="34" charset="0"/>
                      </a:endParaRPr>
                    </a:p>
                  </a:txBody>
                  <a:tcPr marL="3523" marR="3523" marT="3523" marB="0"/>
                </a:tc>
                <a:tc hMerge="1">
                  <a:txBody>
                    <a:bodyPr/>
                    <a:lstStyle/>
                    <a:p>
                      <a:endParaRPr lang="ru-RU"/>
                    </a:p>
                  </a:txBody>
                  <a:tcP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3523" marR="3523" marT="3523" marB="0" anchor="b"/>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3523" marR="3523" marT="3523" marB="0" anchor="b"/>
                </a:tc>
              </a:tr>
              <a:tr h="1598967">
                <a:tc>
                  <a:txBody>
                    <a:bodyPr/>
                    <a:lstStyle/>
                    <a:p>
                      <a:pPr algn="ctr" fontAlgn="t"/>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3523" marR="3523" marT="3523" marB="0"/>
                </a:tc>
                <a:tc>
                  <a:txBody>
                    <a:bodyPr/>
                    <a:lstStyle/>
                    <a:p>
                      <a:pPr algn="just" fontAlgn="t"/>
                      <a:r>
                        <a:rPr lang="ru-RU" sz="1100" u="none" strike="noStrike">
                          <a:effectLst/>
                        </a:rPr>
                        <a:t>Диспансеризация определенных групп взрослого населения Московской области</a:t>
                      </a:r>
                      <a:endParaRPr lang="ru-RU" sz="1100" b="0" i="0" u="none" strike="noStrike">
                        <a:solidFill>
                          <a:srgbClr val="000000"/>
                        </a:solidFill>
                        <a:effectLst/>
                        <a:latin typeface="Arial" panose="020B0604020202020204" pitchFamily="34" charset="0"/>
                      </a:endParaRPr>
                    </a:p>
                  </a:txBody>
                  <a:tcPr marL="3523" marR="3523" marT="3523"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95.93</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95.9</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l" fontAlgn="b"/>
                      <a:r>
                        <a:rPr lang="ru-RU" sz="1100" u="none" strike="noStrike" dirty="0" smtClean="0">
                          <a:effectLst/>
                        </a:rPr>
                        <a:t>По </a:t>
                      </a:r>
                      <a:r>
                        <a:rPr lang="ru-RU" sz="1100" u="none" strike="noStrike" dirty="0">
                          <a:effectLst/>
                        </a:rPr>
                        <a:t>состоянию на начало 2023 года общее число граждан в возрасте 18 лет и</a:t>
                      </a:r>
                      <a:br>
                        <a:rPr lang="ru-RU" sz="1100" u="none" strike="noStrike" dirty="0">
                          <a:effectLst/>
                        </a:rPr>
                      </a:br>
                      <a:r>
                        <a:rPr lang="ru-RU" sz="1100" u="none" strike="noStrike" dirty="0">
                          <a:effectLst/>
                        </a:rPr>
                        <a:t>старше, подлежащих диспансеризации в 2023 году (план) составляло 17445 чел., но в</a:t>
                      </a:r>
                      <a:br>
                        <a:rPr lang="ru-RU" sz="1100" u="none" strike="noStrike" dirty="0">
                          <a:effectLst/>
                        </a:rPr>
                      </a:br>
                      <a:r>
                        <a:rPr lang="ru-RU" sz="1100" u="none" strike="noStrike" dirty="0">
                          <a:effectLst/>
                        </a:rPr>
                        <a:t>октябре 2023 года доведена иная численность (изменилась в сторону увеличения),</a:t>
                      </a:r>
                      <a:br>
                        <a:rPr lang="ru-RU" sz="1100" u="none" strike="noStrike" dirty="0">
                          <a:effectLst/>
                        </a:rPr>
                      </a:br>
                      <a:r>
                        <a:rPr lang="ru-RU" sz="1100" u="none" strike="noStrike" dirty="0">
                          <a:effectLst/>
                        </a:rPr>
                        <a:t>которая составила 20487 человек. В связи с чем показатель не достиг 100%. Также</a:t>
                      </a:r>
                      <a:br>
                        <a:rPr lang="ru-RU" sz="1100" u="none" strike="noStrike" dirty="0">
                          <a:effectLst/>
                        </a:rPr>
                      </a:br>
                      <a:r>
                        <a:rPr lang="ru-RU" sz="1100" u="none" strike="noStrike" dirty="0">
                          <a:effectLst/>
                        </a:rPr>
                        <a:t>причиной невыполнения показателя послужил тот факт, что многие жители,</a:t>
                      </a:r>
                      <a:br>
                        <a:rPr lang="ru-RU" sz="1100" u="none" strike="noStrike" dirty="0">
                          <a:effectLst/>
                        </a:rPr>
                      </a:br>
                      <a:r>
                        <a:rPr lang="ru-RU" sz="1100" u="none" strike="noStrike" dirty="0">
                          <a:effectLst/>
                        </a:rPr>
                        <a:t>зарегистрированные в городском округе Зарайск, и прикрепленные к ГБУЗ МО</a:t>
                      </a:r>
                      <a:br>
                        <a:rPr lang="ru-RU" sz="1100" u="none" strike="noStrike" dirty="0">
                          <a:effectLst/>
                        </a:rPr>
                      </a:br>
                      <a:r>
                        <a:rPr lang="ru-RU" sz="1100" u="none" strike="noStrike" dirty="0">
                          <a:effectLst/>
                        </a:rPr>
                        <a:t>«Зарайская больница» фактически проживают и работаю в Москве и других городах, тем</a:t>
                      </a:r>
                      <a:br>
                        <a:rPr lang="ru-RU" sz="1100" u="none" strike="noStrike" dirty="0">
                          <a:effectLst/>
                        </a:rPr>
                      </a:br>
                      <a:r>
                        <a:rPr lang="ru-RU" sz="1100" u="none" strike="noStrike" dirty="0">
                          <a:effectLst/>
                        </a:rPr>
                        <a:t>самым уменьшается численность населения, прошедших диспансеризацию.</a:t>
                      </a:r>
                      <a:br>
                        <a:rPr lang="ru-RU" sz="1100" u="none" strike="noStrike" dirty="0">
                          <a:effectLst/>
                        </a:rPr>
                      </a:br>
                      <a:endParaRPr lang="ru-RU" sz="1100" b="0" i="0" u="none" strike="noStrike" dirty="0">
                        <a:solidFill>
                          <a:srgbClr val="000000"/>
                        </a:solidFill>
                        <a:effectLst/>
                        <a:latin typeface="Arial" panose="020B0604020202020204" pitchFamily="34" charset="0"/>
                      </a:endParaRPr>
                    </a:p>
                  </a:txBody>
                  <a:tcPr marL="3523" marR="3523" marT="3523" marB="0" anchor="b"/>
                </a:tc>
              </a:tr>
              <a:tr h="358223">
                <a:tc gridSpan="2">
                  <a:txBody>
                    <a:bodyPr/>
                    <a:lstStyle/>
                    <a:p>
                      <a:pPr algn="l" fontAlgn="t"/>
                      <a:r>
                        <a:rPr lang="ru-RU" sz="1100" b="1" u="none" strike="noStrike" dirty="0">
                          <a:effectLst/>
                        </a:rPr>
                        <a:t>Муниципальная программа «Культура и туризм»</a:t>
                      </a:r>
                      <a:endParaRPr lang="ru-RU" sz="1100" b="1" i="0" u="none" strike="noStrike" dirty="0">
                        <a:solidFill>
                          <a:srgbClr val="000000"/>
                        </a:solidFill>
                        <a:effectLst/>
                        <a:latin typeface="Arial" panose="020B0604020202020204" pitchFamily="34" charset="0"/>
                      </a:endParaRPr>
                    </a:p>
                  </a:txBody>
                  <a:tcPr marL="3523" marR="3523" marT="3523" marB="0"/>
                </a:tc>
                <a:tc hMerge="1">
                  <a:txBody>
                    <a:bodyPr/>
                    <a:lstStyle/>
                    <a:p>
                      <a:endParaRPr lang="ru-RU"/>
                    </a:p>
                  </a:txBody>
                  <a:tcP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3523" marR="3523" marT="3523" marB="0" anchor="b"/>
                </a:tc>
              </a:tr>
              <a:tr h="1776216">
                <a:tc>
                  <a:txBody>
                    <a:bodyPr/>
                    <a:lstStyle/>
                    <a:p>
                      <a:pPr algn="ctr" fontAlgn="t"/>
                      <a:r>
                        <a:rPr lang="ru-RU" sz="1100" u="none" strike="noStrike">
                          <a:effectLst/>
                        </a:rPr>
                        <a:t>3</a:t>
                      </a:r>
                      <a:endParaRPr lang="ru-RU" sz="1100" b="0" i="0" u="none" strike="noStrike">
                        <a:solidFill>
                          <a:srgbClr val="000000"/>
                        </a:solidFill>
                        <a:effectLst/>
                        <a:latin typeface="Arial" panose="020B0604020202020204" pitchFamily="34" charset="0"/>
                      </a:endParaRPr>
                    </a:p>
                  </a:txBody>
                  <a:tcPr marL="3523" marR="3523" marT="3523" marB="0"/>
                </a:tc>
                <a:tc>
                  <a:txBody>
                    <a:bodyPr/>
                    <a:lstStyle/>
                    <a:p>
                      <a:pPr algn="l" fontAlgn="t"/>
                      <a:r>
                        <a:rPr lang="ru-RU" sz="1100" u="none" strike="noStrike">
                          <a:effectLst/>
                        </a:rPr>
                        <a:t>Увеличение доли объектов культурного наследия, находящихся в собственности муниципального образования, по которым проведены работы по сохранению, в общем количестве объектов культурного наследия, находящихся в собственности муниципальных образований, нуждающихся в указанных работах</a:t>
                      </a:r>
                      <a:endParaRPr lang="ru-RU" sz="1100" b="0" i="0" u="none" strike="noStrike">
                        <a:solidFill>
                          <a:srgbClr val="000000"/>
                        </a:solidFill>
                        <a:effectLst/>
                        <a:latin typeface="Arial" panose="020B0604020202020204" pitchFamily="34" charset="0"/>
                      </a:endParaRPr>
                    </a:p>
                  </a:txBody>
                  <a:tcPr marL="3523" marR="3523" marT="3523"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73.33</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73.33</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l" fontAlgn="b"/>
                      <a:r>
                        <a:rPr lang="ru-RU" sz="1100" u="none" strike="noStrike" dirty="0">
                          <a:effectLst/>
                        </a:rPr>
                        <a:t> </a:t>
                      </a:r>
                      <a:endParaRPr lang="ru-RU" sz="1100" b="0" i="0" u="none" strike="noStrike" dirty="0">
                        <a:solidFill>
                          <a:srgbClr val="000000"/>
                        </a:solidFill>
                        <a:effectLst/>
                        <a:latin typeface="Arial" panose="020B0604020202020204" pitchFamily="34" charset="0"/>
                      </a:endParaRPr>
                    </a:p>
                  </a:txBody>
                  <a:tcPr marL="3523" marR="3523" marT="3523" marB="0" anchor="b"/>
                </a:tc>
              </a:tr>
              <a:tr h="1067220">
                <a:tc>
                  <a:txBody>
                    <a:bodyPr/>
                    <a:lstStyle/>
                    <a:p>
                      <a:pPr algn="ctr" fontAlgn="t"/>
                      <a:r>
                        <a:rPr lang="ru-RU" sz="1100" u="none" strike="noStrike">
                          <a:effectLst/>
                        </a:rPr>
                        <a:t>4</a:t>
                      </a:r>
                      <a:endParaRPr lang="ru-RU" sz="1100" b="0" i="0" u="none" strike="noStrike">
                        <a:solidFill>
                          <a:srgbClr val="000000"/>
                        </a:solidFill>
                        <a:effectLst/>
                        <a:latin typeface="Arial" panose="020B0604020202020204" pitchFamily="34" charset="0"/>
                      </a:endParaRPr>
                    </a:p>
                  </a:txBody>
                  <a:tcPr marL="3523" marR="3523" marT="3523" marB="0"/>
                </a:tc>
                <a:tc>
                  <a:txBody>
                    <a:bodyPr/>
                    <a:lstStyle/>
                    <a:p>
                      <a:pPr algn="l" fontAlgn="t"/>
                      <a:r>
                        <a:rPr lang="ru-RU" sz="1100" u="none" strike="noStrike">
                          <a:effectLst/>
                        </a:rPr>
                        <a:t>Количество объектов культурного наследия, находящихся в собственности муниципальных образований, по которым в текущем году разработана проектная документация</a:t>
                      </a:r>
                      <a:endParaRPr lang="ru-RU" sz="1100" b="0" i="0" u="none" strike="noStrike">
                        <a:solidFill>
                          <a:srgbClr val="000000"/>
                        </a:solidFill>
                        <a:effectLst/>
                        <a:latin typeface="Arial" panose="020B0604020202020204" pitchFamily="34" charset="0"/>
                      </a:endParaRPr>
                    </a:p>
                  </a:txBody>
                  <a:tcPr marL="3523" marR="3523" marT="3523" marB="0"/>
                </a:tc>
                <a:tc>
                  <a:txBody>
                    <a:bodyPr/>
                    <a:lstStyle/>
                    <a:p>
                      <a:pPr algn="ctr" fontAlgn="ctr"/>
                      <a:r>
                        <a:rPr lang="ru-RU" sz="1100" u="none" strike="noStrike">
                          <a:effectLst/>
                        </a:rPr>
                        <a:t>Единиц </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3</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3</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3523" marR="3523" marT="3523" marB="0" anchor="ctr"/>
                </a:tc>
                <a:tc>
                  <a:txBody>
                    <a:bodyPr/>
                    <a:lstStyle/>
                    <a:p>
                      <a:pPr algn="l" fontAlgn="b"/>
                      <a:r>
                        <a:rPr lang="ru-RU" sz="1100" u="none" strike="noStrike" dirty="0">
                          <a:effectLst/>
                        </a:rPr>
                        <a:t> </a:t>
                      </a:r>
                      <a:endParaRPr lang="ru-RU" sz="1100" b="0" i="0" u="none" strike="noStrike" dirty="0">
                        <a:solidFill>
                          <a:srgbClr val="000000"/>
                        </a:solidFill>
                        <a:effectLst/>
                        <a:latin typeface="Arial" panose="020B0604020202020204" pitchFamily="34" charset="0"/>
                      </a:endParaRPr>
                    </a:p>
                  </a:txBody>
                  <a:tcPr marL="3523" marR="3523" marT="3523" marB="0" anchor="b"/>
                </a:tc>
              </a:tr>
            </a:tbl>
          </a:graphicData>
        </a:graphic>
      </p:graphicFrame>
    </p:spTree>
    <p:extLst>
      <p:ext uri="{BB962C8B-B14F-4D97-AF65-F5344CB8AC3E}">
        <p14:creationId xmlns:p14="http://schemas.microsoft.com/office/powerpoint/2010/main" val="24956737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4" name="Таблица 3"/>
          <p:cNvGraphicFramePr>
            <a:graphicFrameLocks noGrp="1"/>
          </p:cNvGraphicFramePr>
          <p:nvPr>
            <p:extLst>
              <p:ext uri="{D42A27DB-BD31-4B8C-83A1-F6EECF244321}">
                <p14:modId xmlns:p14="http://schemas.microsoft.com/office/powerpoint/2010/main" val="3775102819"/>
              </p:ext>
            </p:extLst>
          </p:nvPr>
        </p:nvGraphicFramePr>
        <p:xfrm>
          <a:off x="0" y="304800"/>
          <a:ext cx="12192000" cy="6553199"/>
        </p:xfrm>
        <a:graphic>
          <a:graphicData uri="http://schemas.openxmlformats.org/drawingml/2006/table">
            <a:tbl>
              <a:tblPr>
                <a:tableStyleId>{5C22544A-7EE6-4342-B048-85BDC9FD1C3A}</a:tableStyleId>
              </a:tblPr>
              <a:tblGrid>
                <a:gridCol w="570943"/>
                <a:gridCol w="4853011"/>
                <a:gridCol w="1022938"/>
                <a:gridCol w="1022938"/>
                <a:gridCol w="1022938"/>
                <a:gridCol w="1439251"/>
                <a:gridCol w="2259981"/>
              </a:tblGrid>
              <a:tr h="4924919">
                <a:tc>
                  <a:txBody>
                    <a:bodyPr/>
                    <a:lstStyle/>
                    <a:p>
                      <a:pPr algn="ctr" fontAlgn="t"/>
                      <a:r>
                        <a:rPr lang="ru-RU" sz="1050" u="none" strike="noStrike">
                          <a:effectLst/>
                        </a:rPr>
                        <a:t>6</a:t>
                      </a:r>
                      <a:endParaRPr lang="ru-RU" sz="105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050" u="none" strike="noStrike">
                          <a:effectLst/>
                        </a:rPr>
                        <a:t>Обеспечение роста числа пользователей муниципальных библиотек Московской области</a:t>
                      </a:r>
                      <a:endParaRPr lang="ru-RU" sz="105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050" u="none" strike="noStrike">
                          <a:effectLst/>
                        </a:rPr>
                        <a:t>Человек</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17550</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16163</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92.1</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050" u="none" strike="noStrike">
                          <a:effectLst/>
                        </a:rPr>
                        <a:t>Причина не достижения</a:t>
                      </a:r>
                      <a:br>
                        <a:rPr lang="ru-RU" sz="1050" u="none" strike="noStrike">
                          <a:effectLst/>
                        </a:rPr>
                      </a:br>
                      <a:r>
                        <a:rPr lang="ru-RU" sz="1050" u="none" strike="noStrike">
                          <a:effectLst/>
                        </a:rPr>
                        <a:t>показателя состоит в следующем: в соответствии с постановлением главы городского округа</a:t>
                      </a:r>
                      <a:br>
                        <a:rPr lang="ru-RU" sz="1050" u="none" strike="noStrike">
                          <a:effectLst/>
                        </a:rPr>
                      </a:br>
                      <a:r>
                        <a:rPr lang="ru-RU" sz="1050" u="none" strike="noStrike">
                          <a:effectLst/>
                        </a:rPr>
                        <a:t>Зарайск Московской области от 06.02.2023 № 132/2 «О внесении изменений в Устав</a:t>
                      </a:r>
                      <a:br>
                        <a:rPr lang="ru-RU" sz="1050" u="none" strike="noStrike">
                          <a:effectLst/>
                        </a:rPr>
                      </a:br>
                      <a:r>
                        <a:rPr lang="ru-RU" sz="1050" u="none" strike="noStrike">
                          <a:effectLst/>
                        </a:rPr>
                        <a:t>муниципального бюджетного учреждения культуры «Централизованная библиотечная система</a:t>
                      </a:r>
                      <a:br>
                        <a:rPr lang="ru-RU" sz="1050" u="none" strike="noStrike">
                          <a:effectLst/>
                        </a:rPr>
                      </a:br>
                      <a:r>
                        <a:rPr lang="ru-RU" sz="1050" u="none" strike="noStrike">
                          <a:effectLst/>
                        </a:rPr>
                        <a:t>городского округа Зарайск» и приказа от 05.12.2022 № 82 «О ликвидации части сельских</a:t>
                      </a:r>
                      <a:br>
                        <a:rPr lang="ru-RU" sz="1050" u="none" strike="noStrike">
                          <a:effectLst/>
                        </a:rPr>
                      </a:br>
                      <a:r>
                        <a:rPr lang="ru-RU" sz="1050" u="none" strike="noStrike">
                          <a:effectLst/>
                        </a:rPr>
                        <a:t>библиотек-филиалов МБУК «ЦБС г.о. Зарайск» 10 сельских библиотек перешли из статуса</a:t>
                      </a:r>
                      <a:br>
                        <a:rPr lang="ru-RU" sz="1050" u="none" strike="noStrike">
                          <a:effectLst/>
                        </a:rPr>
                      </a:br>
                      <a:r>
                        <a:rPr lang="ru-RU" sz="1050" u="none" strike="noStrike">
                          <a:effectLst/>
                        </a:rPr>
                        <a:t>«филиал» в «пункт книговыдачи». В связи с этим уменьшилась нагрузка на данные пункты</a:t>
                      </a:r>
                      <a:br>
                        <a:rPr lang="ru-RU" sz="1050" u="none" strike="noStrike">
                          <a:effectLst/>
                        </a:rPr>
                      </a:br>
                      <a:r>
                        <a:rPr lang="ru-RU" sz="1050" u="none" strike="noStrike">
                          <a:effectLst/>
                        </a:rPr>
                        <a:t>книговыдачи. Также в 2023 году две библиотеки не работали (в Алферьевской сельской библиотеке</a:t>
                      </a:r>
                      <a:br>
                        <a:rPr lang="ru-RU" sz="1050" u="none" strike="noStrike">
                          <a:effectLst/>
                        </a:rPr>
                      </a:br>
                      <a:r>
                        <a:rPr lang="ru-RU" sz="1050" u="none" strike="noStrike">
                          <a:effectLst/>
                        </a:rPr>
                        <a:t>в течении 2023 года была вакансия. В деревне Ерново в сельском пункте книговыдачи с 01.01.2023</a:t>
                      </a:r>
                      <a:br>
                        <a:rPr lang="ru-RU" sz="1050" u="none" strike="noStrike">
                          <a:effectLst/>
                        </a:rPr>
                      </a:br>
                      <a:r>
                        <a:rPr lang="ru-RU" sz="1050" u="none" strike="noStrike">
                          <a:effectLst/>
                        </a:rPr>
                        <a:t>по 01.08.2023 ведущий библиотекарь был на больничном</a:t>
                      </a:r>
                      <a:endParaRPr lang="ru-RU" sz="1050" b="0" i="0" u="none" strike="noStrike">
                        <a:solidFill>
                          <a:srgbClr val="000000"/>
                        </a:solidFill>
                        <a:effectLst/>
                        <a:latin typeface="Arial" panose="020B0604020202020204" pitchFamily="34" charset="0"/>
                      </a:endParaRPr>
                    </a:p>
                  </a:txBody>
                  <a:tcPr marL="6155" marR="6155" marT="6155" marB="0" anchor="b"/>
                </a:tc>
              </a:tr>
              <a:tr h="358053">
                <a:tc>
                  <a:txBody>
                    <a:bodyPr/>
                    <a:lstStyle/>
                    <a:p>
                      <a:pPr algn="ctr" fontAlgn="t"/>
                      <a:r>
                        <a:rPr lang="ru-RU" sz="1050" u="none" strike="noStrike">
                          <a:effectLst/>
                        </a:rPr>
                        <a:t>7</a:t>
                      </a:r>
                      <a:endParaRPr lang="ru-RU" sz="105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050" u="none" strike="noStrike">
                          <a:effectLst/>
                        </a:rPr>
                        <a:t>Количество посещений организаций культуры по отношению к уровню 2017 года (в части посещений библиотек)</a:t>
                      </a:r>
                      <a:endParaRPr lang="ru-RU" sz="105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131.5</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131.5</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100.0</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55" marR="6155" marT="6155" marB="0" anchor="b"/>
                </a:tc>
              </a:tr>
              <a:tr h="182405">
                <a:tc>
                  <a:txBody>
                    <a:bodyPr/>
                    <a:lstStyle/>
                    <a:p>
                      <a:pPr algn="ctr" fontAlgn="t"/>
                      <a:r>
                        <a:rPr lang="ru-RU" sz="1050" u="none" strike="noStrike">
                          <a:effectLst/>
                        </a:rPr>
                        <a:t>9</a:t>
                      </a:r>
                      <a:endParaRPr lang="ru-RU" sz="105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050" u="none" strike="noStrike">
                          <a:effectLst/>
                        </a:rPr>
                        <a:t>Число посещений культурных мероприятий</a:t>
                      </a:r>
                      <a:endParaRPr lang="ru-RU" sz="105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050" u="none" strike="noStrike">
                          <a:effectLst/>
                        </a:rPr>
                        <a:t>Тысяча единиц</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712.661</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730.441</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102.5</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55" marR="6155" marT="6155" marB="0" anchor="b"/>
                </a:tc>
              </a:tr>
              <a:tr h="310807">
                <a:tc>
                  <a:txBody>
                    <a:bodyPr/>
                    <a:lstStyle/>
                    <a:p>
                      <a:pPr algn="ctr" fontAlgn="t"/>
                      <a:r>
                        <a:rPr lang="ru-RU" sz="1050" u="none" strike="noStrike">
                          <a:effectLst/>
                        </a:rPr>
                        <a:t>12</a:t>
                      </a:r>
                      <a:endParaRPr lang="ru-RU" sz="105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050" u="none" strike="noStrike">
                          <a:effectLst/>
                        </a:rPr>
                        <a:t>Количество граждан, принимающих участие в добровольческой деятельности</a:t>
                      </a:r>
                      <a:endParaRPr lang="ru-RU" sz="105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050" u="none" strike="noStrike">
                          <a:effectLst/>
                        </a:rPr>
                        <a:t>Единиц</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21</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226</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1076.2</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55" marR="6155" marT="6155" marB="0" anchor="b"/>
                </a:tc>
              </a:tr>
              <a:tr h="777015">
                <a:tc>
                  <a:txBody>
                    <a:bodyPr/>
                    <a:lstStyle/>
                    <a:p>
                      <a:pPr algn="ctr" fontAlgn="t"/>
                      <a:r>
                        <a:rPr lang="ru-RU" sz="1050" u="none" strike="noStrike">
                          <a:effectLst/>
                        </a:rPr>
                        <a:t>16</a:t>
                      </a:r>
                      <a:endParaRPr lang="ru-RU" sz="105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050" u="none" strike="noStrike">
                          <a:effectLst/>
                        </a:rPr>
                        <a:t>Доля приоритетных объектов, доступных для инвалидов и других маломобильных групп населения в сфере культуры и дополнительного образования сферы культуры, в общем количестве приоритетных объектов в сфере культуры и дополнительного образования сферы культуры в Московской области</a:t>
                      </a:r>
                      <a:endParaRPr lang="ru-RU" sz="105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55.56</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55.56</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050" u="none" strike="noStrike">
                          <a:effectLst/>
                        </a:rPr>
                        <a:t>100.0</a:t>
                      </a:r>
                      <a:endParaRPr lang="ru-RU" sz="105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050" u="none" strike="noStrike" dirty="0">
                          <a:effectLst/>
                        </a:rPr>
                        <a:t> </a:t>
                      </a:r>
                      <a:endParaRPr lang="ru-RU" sz="1050" b="0" i="0" u="none" strike="noStrike" dirty="0">
                        <a:solidFill>
                          <a:srgbClr val="000000"/>
                        </a:solidFill>
                        <a:effectLst/>
                        <a:latin typeface="Arial" panose="020B0604020202020204" pitchFamily="34" charset="0"/>
                      </a:endParaRPr>
                    </a:p>
                  </a:txBody>
                  <a:tcPr marL="6155" marR="6155" marT="6155" marB="0" anchor="b"/>
                </a:tc>
              </a:tr>
            </a:tbl>
          </a:graphicData>
        </a:graphic>
      </p:graphicFrame>
    </p:spTree>
    <p:extLst>
      <p:ext uri="{BB962C8B-B14F-4D97-AF65-F5344CB8AC3E}">
        <p14:creationId xmlns:p14="http://schemas.microsoft.com/office/powerpoint/2010/main" val="13912580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3" name="Таблица 2"/>
          <p:cNvGraphicFramePr>
            <a:graphicFrameLocks noGrp="1"/>
          </p:cNvGraphicFramePr>
          <p:nvPr>
            <p:extLst>
              <p:ext uri="{D42A27DB-BD31-4B8C-83A1-F6EECF244321}">
                <p14:modId xmlns:p14="http://schemas.microsoft.com/office/powerpoint/2010/main" val="1350529366"/>
              </p:ext>
            </p:extLst>
          </p:nvPr>
        </p:nvGraphicFramePr>
        <p:xfrm>
          <a:off x="33020" y="304800"/>
          <a:ext cx="12158981" cy="6553199"/>
        </p:xfrm>
        <a:graphic>
          <a:graphicData uri="http://schemas.openxmlformats.org/drawingml/2006/table">
            <a:tbl>
              <a:tblPr>
                <a:tableStyleId>{5C22544A-7EE6-4342-B048-85BDC9FD1C3A}</a:tableStyleId>
              </a:tblPr>
              <a:tblGrid>
                <a:gridCol w="569396"/>
                <a:gridCol w="4839868"/>
                <a:gridCol w="1020168"/>
                <a:gridCol w="1020168"/>
                <a:gridCol w="1020168"/>
                <a:gridCol w="1435353"/>
                <a:gridCol w="2253860"/>
              </a:tblGrid>
              <a:tr h="4997800">
                <a:tc>
                  <a:txBody>
                    <a:bodyPr/>
                    <a:lstStyle/>
                    <a:p>
                      <a:pPr algn="ctr" fontAlgn="t"/>
                      <a:r>
                        <a:rPr lang="ru-RU" sz="1100" u="none" strike="noStrike">
                          <a:effectLst/>
                        </a:rPr>
                        <a:t>17</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100" u="none" strike="noStrike">
                          <a:effectLst/>
                        </a:rPr>
                        <a:t>Доля детей в возрасте от 5 до 18 лет, охваченных дополнительным образованием сферы культуры </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15.2</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12.37</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81.4</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100" u="none" strike="noStrike">
                          <a:effectLst/>
                        </a:rPr>
                        <a:t>Показатель не достигнут в связи с тем, что в соответствии с постановлением главы</a:t>
                      </a:r>
                      <a:br>
                        <a:rPr lang="ru-RU" sz="1100" u="none" strike="noStrike">
                          <a:effectLst/>
                        </a:rPr>
                      </a:br>
                      <a:r>
                        <a:rPr lang="ru-RU" sz="1100" u="none" strike="noStrike">
                          <a:effectLst/>
                        </a:rPr>
                        <a:t>городского округа Зарайск Московской области от 21.07.2023 г. № 1095/7 «О приостановке</a:t>
                      </a:r>
                      <a:br>
                        <a:rPr lang="ru-RU" sz="1100" u="none" strike="noStrike">
                          <a:effectLst/>
                        </a:rPr>
                      </a:br>
                      <a:r>
                        <a:rPr lang="ru-RU" sz="1100" u="none" strike="noStrike">
                          <a:effectLst/>
                        </a:rPr>
                        <a:t>эксплуатации здания муниципального бюджетного учреждения дополнительного образования</a:t>
                      </a:r>
                      <a:br>
                        <a:rPr lang="ru-RU" sz="1100" u="none" strike="noStrike">
                          <a:effectLst/>
                        </a:rPr>
                      </a:br>
                      <a:r>
                        <a:rPr lang="ru-RU" sz="1100" u="none" strike="noStrike">
                          <a:effectLst/>
                        </a:rPr>
                        <a:t>«Детская школа искусств имени А.С. Голубкиной», расположенного по адресу: Московская</a:t>
                      </a:r>
                      <a:br>
                        <a:rPr lang="ru-RU" sz="1100" u="none" strike="noStrike">
                          <a:effectLst/>
                        </a:rPr>
                      </a:br>
                      <a:r>
                        <a:rPr lang="ru-RU" sz="1100" u="none" strike="noStrike">
                          <a:effectLst/>
                        </a:rPr>
                        <a:t>область, г. Зарайск, ул. К. Маркса, д. 42» в МБОУ ДО «ДШИ им. А.С. Голубкиной» было закрыто</a:t>
                      </a:r>
                      <a:br>
                        <a:rPr lang="ru-RU" sz="1100" u="none" strike="noStrike">
                          <a:effectLst/>
                        </a:rPr>
                      </a:br>
                      <a:r>
                        <a:rPr lang="ru-RU" sz="1100" u="none" strike="noStrike">
                          <a:effectLst/>
                        </a:rPr>
                        <a:t>одно отделение (музыкальное) на капитальный ремонт. В этой связи обучающиеся были</a:t>
                      </a:r>
                      <a:br>
                        <a:rPr lang="ru-RU" sz="1100" u="none" strike="noStrike">
                          <a:effectLst/>
                        </a:rPr>
                      </a:br>
                      <a:r>
                        <a:rPr lang="ru-RU" sz="1100" u="none" strike="noStrike">
                          <a:effectLst/>
                        </a:rPr>
                        <a:t>переведены в здание художественного отделения. Это повлекло большую нагрузку на</a:t>
                      </a:r>
                      <a:br>
                        <a:rPr lang="ru-RU" sz="1100" u="none" strike="noStrike">
                          <a:effectLst/>
                        </a:rPr>
                      </a:br>
                      <a:r>
                        <a:rPr lang="ru-RU" sz="1100" u="none" strike="noStrike">
                          <a:effectLst/>
                        </a:rPr>
                        <a:t>наполняемость кабинетов обучающимися школы. Дополнительный набор обучающихся</a:t>
                      </a:r>
                      <a:br>
                        <a:rPr lang="ru-RU" sz="1100" u="none" strike="noStrike">
                          <a:effectLst/>
                        </a:rPr>
                      </a:br>
                      <a:r>
                        <a:rPr lang="ru-RU" sz="1100" u="none" strike="noStrike">
                          <a:effectLst/>
                        </a:rPr>
                        <a:t>проводился в течение года, но не позволил достичь результата до запланированного значения.</a:t>
                      </a:r>
                      <a:endParaRPr lang="ru-RU" sz="1100" b="0" i="0" u="none" strike="noStrike">
                        <a:solidFill>
                          <a:srgbClr val="000000"/>
                        </a:solidFill>
                        <a:effectLst/>
                        <a:latin typeface="Arial" panose="020B0604020202020204" pitchFamily="34" charset="0"/>
                      </a:endParaRPr>
                    </a:p>
                  </a:txBody>
                  <a:tcPr marL="6155" marR="6155" marT="6155" marB="0" anchor="b"/>
                </a:tc>
              </a:tr>
              <a:tr h="1555399">
                <a:tc>
                  <a:txBody>
                    <a:bodyPr/>
                    <a:lstStyle/>
                    <a:p>
                      <a:pPr algn="ctr" fontAlgn="t"/>
                      <a:r>
                        <a:rPr lang="ru-RU" sz="1100" u="none" strike="noStrike">
                          <a:effectLst/>
                        </a:rPr>
                        <a:t>18</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100" u="none" strike="noStrike">
                          <a:effectLst/>
                        </a:rPr>
                        <a:t>Доля детей,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8.3</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6.95</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83.7</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100" u="none" strike="noStrike" dirty="0">
                          <a:effectLst/>
                        </a:rPr>
                        <a:t> Показатель не</a:t>
                      </a:r>
                      <a:br>
                        <a:rPr lang="ru-RU" sz="1100" u="none" strike="noStrike" dirty="0">
                          <a:effectLst/>
                        </a:rPr>
                      </a:br>
                      <a:r>
                        <a:rPr lang="ru-RU" sz="1100" u="none" strike="noStrike" dirty="0">
                          <a:effectLst/>
                        </a:rPr>
                        <a:t>достигнут в связи с недопустимостью перевода обучающихся в середине учебного года 2023-2024</a:t>
                      </a:r>
                      <a:br>
                        <a:rPr lang="ru-RU" sz="1100" u="none" strike="noStrike" dirty="0">
                          <a:effectLst/>
                        </a:rPr>
                      </a:br>
                      <a:r>
                        <a:rPr lang="ru-RU" sz="1100" u="none" strike="noStrike" dirty="0">
                          <a:effectLst/>
                        </a:rPr>
                        <a:t>с общеобразовательных программ на предпрофессиональные программы. Перевод будет</a:t>
                      </a:r>
                      <a:br>
                        <a:rPr lang="ru-RU" sz="1100" u="none" strike="noStrike" dirty="0">
                          <a:effectLst/>
                        </a:rPr>
                      </a:br>
                      <a:r>
                        <a:rPr lang="ru-RU" sz="1100" u="none" strike="noStrike" dirty="0">
                          <a:effectLst/>
                        </a:rPr>
                        <a:t>осуществлен только к началу нового учебного года 2024-2025.</a:t>
                      </a:r>
                      <a:endParaRPr lang="ru-RU" sz="1100" b="0" i="0" u="none" strike="noStrike" dirty="0">
                        <a:solidFill>
                          <a:srgbClr val="000000"/>
                        </a:solidFill>
                        <a:effectLst/>
                        <a:latin typeface="Arial" panose="020B0604020202020204" pitchFamily="34" charset="0"/>
                      </a:endParaRPr>
                    </a:p>
                  </a:txBody>
                  <a:tcPr marL="6155" marR="6155" marT="6155" marB="0" anchor="b"/>
                </a:tc>
              </a:tr>
            </a:tbl>
          </a:graphicData>
        </a:graphic>
      </p:graphicFrame>
    </p:spTree>
    <p:extLst>
      <p:ext uri="{BB962C8B-B14F-4D97-AF65-F5344CB8AC3E}">
        <p14:creationId xmlns:p14="http://schemas.microsoft.com/office/powerpoint/2010/main" val="12460106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5" name="Таблица 4"/>
          <p:cNvGraphicFramePr>
            <a:graphicFrameLocks noGrp="1"/>
          </p:cNvGraphicFramePr>
          <p:nvPr>
            <p:extLst>
              <p:ext uri="{D42A27DB-BD31-4B8C-83A1-F6EECF244321}">
                <p14:modId xmlns:p14="http://schemas.microsoft.com/office/powerpoint/2010/main" val="2546979354"/>
              </p:ext>
            </p:extLst>
          </p:nvPr>
        </p:nvGraphicFramePr>
        <p:xfrm>
          <a:off x="0" y="314960"/>
          <a:ext cx="12192000" cy="6543039"/>
        </p:xfrm>
        <a:graphic>
          <a:graphicData uri="http://schemas.openxmlformats.org/drawingml/2006/table">
            <a:tbl>
              <a:tblPr>
                <a:tableStyleId>{5C22544A-7EE6-4342-B048-85BDC9FD1C3A}</a:tableStyleId>
              </a:tblPr>
              <a:tblGrid>
                <a:gridCol w="570943"/>
                <a:gridCol w="4853011"/>
                <a:gridCol w="1022938"/>
                <a:gridCol w="1022938"/>
                <a:gridCol w="1022938"/>
                <a:gridCol w="1439251"/>
                <a:gridCol w="2259981"/>
              </a:tblGrid>
              <a:tr h="541304">
                <a:tc>
                  <a:txBody>
                    <a:bodyPr/>
                    <a:lstStyle/>
                    <a:p>
                      <a:pPr algn="ctr" fontAlgn="t"/>
                      <a:r>
                        <a:rPr lang="ru-RU" sz="1200" u="none" strike="noStrike" dirty="0">
                          <a:effectLst/>
                        </a:rPr>
                        <a:t>22</a:t>
                      </a:r>
                      <a:endParaRPr lang="ru-RU" sz="1200" b="0" i="0" u="none" strike="noStrike" dirty="0">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Туристский поток в городском округе Зарайск Московской области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Миллион человек</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0.0073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0.0073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541304">
                <a:tc>
                  <a:txBody>
                    <a:bodyPr/>
                    <a:lstStyle/>
                    <a:p>
                      <a:pPr algn="ctr" fontAlgn="t"/>
                      <a:r>
                        <a:rPr lang="ru-RU" sz="1200" u="none" strike="noStrike">
                          <a:effectLst/>
                        </a:rPr>
                        <a:t>23</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Объем платных туристских услуг, оказанных населению</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Миллион рублей</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0.25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0.085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34.0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1605994">
                <a:tc>
                  <a:txBody>
                    <a:bodyPr/>
                    <a:lstStyle/>
                    <a:p>
                      <a:pPr algn="ctr" fontAlgn="t"/>
                      <a:r>
                        <a:rPr lang="ru-RU" sz="1200" u="none" strike="noStrike">
                          <a:effectLst/>
                        </a:rPr>
                        <a:t>24</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Достижение соотношения средней заработной платы работников учреждений культуры без учёта внешних совместителей и среднемесячной начисленной заработной платы наёмных работников в организациях, у индивидуальных предпринимателей и физических лиц (среднемесячному доходу от трудовой деятельности) в Московской области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96</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91.71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95.5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Причины недостижения показателя: в марте 2023 года из МКУ «ЦВД</a:t>
                      </a:r>
                      <a:br>
                        <a:rPr lang="ru-RU" sz="1200" u="none" strike="noStrike">
                          <a:effectLst/>
                        </a:rPr>
                      </a:br>
                      <a:r>
                        <a:rPr lang="ru-RU" sz="1200" u="none" strike="noStrike">
                          <a:effectLst/>
                        </a:rPr>
                        <a:t>г.о. Зарайск» был переведен технический персонал в штат учреждений культуры.</a:t>
                      </a:r>
                      <a:endParaRPr lang="ru-RU" sz="1200" b="0" i="0" u="none" strike="noStrike">
                        <a:solidFill>
                          <a:srgbClr val="000000"/>
                        </a:solidFill>
                        <a:effectLst/>
                        <a:latin typeface="Arial" panose="020B0604020202020204" pitchFamily="34" charset="0"/>
                      </a:endParaRPr>
                    </a:p>
                  </a:txBody>
                  <a:tcPr marL="6155" marR="6155" marT="6155" marB="0" anchor="b"/>
                </a:tc>
              </a:tr>
              <a:tr h="358359">
                <a:tc gridSpan="2">
                  <a:txBody>
                    <a:bodyPr/>
                    <a:lstStyle/>
                    <a:p>
                      <a:pPr algn="l" fontAlgn="t"/>
                      <a:r>
                        <a:rPr lang="ru-RU" sz="1200" b="1" u="none" strike="noStrike" dirty="0">
                          <a:effectLst/>
                        </a:rPr>
                        <a:t>Муниципальная программа «Образование»</a:t>
                      </a:r>
                      <a:endParaRPr lang="ru-RU" sz="1200" b="1" i="0" u="none" strike="noStrike" dirty="0">
                        <a:solidFill>
                          <a:srgbClr val="000000"/>
                        </a:solidFill>
                        <a:effectLst/>
                        <a:latin typeface="Arial" panose="020B0604020202020204" pitchFamily="34" charset="0"/>
                      </a:endParaRPr>
                    </a:p>
                  </a:txBody>
                  <a:tcPr marL="6155" marR="6155" marT="6155" marB="0"/>
                </a:tc>
                <a:tc hMerge="1">
                  <a:txBody>
                    <a:bodyPr/>
                    <a:lstStyle/>
                    <a:p>
                      <a:endParaRPr lang="ru-RU"/>
                    </a:p>
                  </a:txBody>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541304">
                <a:tc>
                  <a:txBody>
                    <a:bodyPr/>
                    <a:lstStyle/>
                    <a:p>
                      <a:pPr algn="ctr" fontAlgn="t"/>
                      <a:r>
                        <a:rPr lang="ru-RU" sz="1200" u="none" strike="noStrike">
                          <a:effectLst/>
                        </a:rPr>
                        <a:t>25</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Доступность дошкольного образования для детей в возрасте от трех до семи лет</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807476">
                <a:tc>
                  <a:txBody>
                    <a:bodyPr/>
                    <a:lstStyle/>
                    <a:p>
                      <a:pPr algn="ctr" fontAlgn="t"/>
                      <a:r>
                        <a:rPr lang="ru-RU" sz="1200" u="none" strike="noStrike">
                          <a:effectLst/>
                        </a:rPr>
                        <a:t>26</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95.95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96.0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Недостаточное финансирование для выплат стимулирующего характера</a:t>
                      </a:r>
                      <a:endParaRPr lang="ru-RU" sz="1200" b="0" i="0" u="none" strike="noStrike">
                        <a:solidFill>
                          <a:srgbClr val="000000"/>
                        </a:solidFill>
                        <a:effectLst/>
                        <a:latin typeface="Arial" panose="020B0604020202020204" pitchFamily="34" charset="0"/>
                      </a:endParaRPr>
                    </a:p>
                  </a:txBody>
                  <a:tcPr marL="6155" marR="6155" marT="6155" marB="0" anchor="b"/>
                </a:tc>
              </a:tr>
              <a:tr h="807476">
                <a:tc>
                  <a:txBody>
                    <a:bodyPr/>
                    <a:lstStyle/>
                    <a:p>
                      <a:pPr algn="ctr" fontAlgn="t"/>
                      <a:r>
                        <a:rPr lang="ru-RU" sz="1200" u="none" strike="noStrike">
                          <a:effectLst/>
                        </a:rPr>
                        <a:t>27</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116.2</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115.9</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1339822">
                <a:tc>
                  <a:txBody>
                    <a:bodyPr/>
                    <a:lstStyle/>
                    <a:p>
                      <a:pPr algn="ctr" fontAlgn="t"/>
                      <a:r>
                        <a:rPr lang="ru-RU" sz="1200" u="none" strike="noStrike">
                          <a:effectLst/>
                        </a:rPr>
                        <a:t>28</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Доля обучающихся, получающих начальное общее образование в государственных и муниципальных образовательных организациях, получающих бесплатное горячее питание, к общему количеству обучающихся, получающих начальное общее образование в государственных и муниципальных образовательных организациях</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6155" marR="6155" marT="6155" marB="0" anchor="b"/>
                </a:tc>
              </a:tr>
            </a:tbl>
          </a:graphicData>
        </a:graphic>
      </p:graphicFrame>
    </p:spTree>
    <p:extLst>
      <p:ext uri="{BB962C8B-B14F-4D97-AF65-F5344CB8AC3E}">
        <p14:creationId xmlns:p14="http://schemas.microsoft.com/office/powerpoint/2010/main" val="30645505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3" name="Таблица 2"/>
          <p:cNvGraphicFramePr>
            <a:graphicFrameLocks noGrp="1"/>
          </p:cNvGraphicFramePr>
          <p:nvPr>
            <p:extLst>
              <p:ext uri="{D42A27DB-BD31-4B8C-83A1-F6EECF244321}">
                <p14:modId xmlns:p14="http://schemas.microsoft.com/office/powerpoint/2010/main" val="1146546421"/>
              </p:ext>
            </p:extLst>
          </p:nvPr>
        </p:nvGraphicFramePr>
        <p:xfrm>
          <a:off x="0" y="304801"/>
          <a:ext cx="12192000" cy="6553199"/>
        </p:xfrm>
        <a:graphic>
          <a:graphicData uri="http://schemas.openxmlformats.org/drawingml/2006/table">
            <a:tbl>
              <a:tblPr>
                <a:tableStyleId>{5C22544A-7EE6-4342-B048-85BDC9FD1C3A}</a:tableStyleId>
              </a:tblPr>
              <a:tblGrid>
                <a:gridCol w="570943"/>
                <a:gridCol w="4853012"/>
                <a:gridCol w="1022938"/>
                <a:gridCol w="1022938"/>
                <a:gridCol w="1022938"/>
                <a:gridCol w="1439251"/>
                <a:gridCol w="2259980"/>
              </a:tblGrid>
              <a:tr h="839355">
                <a:tc>
                  <a:txBody>
                    <a:bodyPr/>
                    <a:lstStyle/>
                    <a:p>
                      <a:pPr algn="ctr" fontAlgn="t"/>
                      <a:r>
                        <a:rPr lang="ru-RU" sz="1100" u="none" strike="noStrike">
                          <a:effectLst/>
                        </a:rPr>
                        <a:t>29</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100" u="none" strike="noStrike">
                          <a:effectLst/>
                        </a:rPr>
                        <a:t>Доля выпускников текущего года, набравших 250 баллов и более по 3 предметам, к общему количеству выпускников текущего года, сдававших ЕГЭ по 3 и более предметам</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12.49</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8.54</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68.4</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100" u="none" strike="noStrike">
                          <a:effectLst/>
                        </a:rPr>
                        <a:t>Высокая заболеваемость выпускников.Проведение урокрв в дистанционном формате.</a:t>
                      </a:r>
                      <a:br>
                        <a:rPr lang="ru-RU" sz="1100" u="none" strike="noStrike">
                          <a:effectLst/>
                        </a:rPr>
                      </a:br>
                      <a:endParaRPr lang="ru-RU" sz="1100" b="0" i="0" u="none" strike="noStrike">
                        <a:solidFill>
                          <a:srgbClr val="000000"/>
                        </a:solidFill>
                        <a:effectLst/>
                        <a:latin typeface="Arial" panose="020B0604020202020204" pitchFamily="34" charset="0"/>
                      </a:endParaRPr>
                    </a:p>
                  </a:txBody>
                  <a:tcPr marL="6155" marR="6155" marT="6155" marB="0" anchor="b"/>
                </a:tc>
              </a:tr>
              <a:tr h="215564">
                <a:tc>
                  <a:txBody>
                    <a:bodyPr/>
                    <a:lstStyle/>
                    <a:p>
                      <a:pPr algn="ctr" fontAlgn="t"/>
                      <a:r>
                        <a:rPr lang="ru-RU" sz="1100" u="none" strike="noStrike">
                          <a:effectLst/>
                        </a:rPr>
                        <a:t>30</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100" u="none" strike="noStrike">
                          <a:effectLst/>
                        </a:rPr>
                        <a:t>Количество отремонтированных дошкольных образовательных организаций</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100" u="none" strike="noStrike">
                          <a:effectLst/>
                        </a:rPr>
                        <a:t>штука</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155" marR="6155" marT="6155" marB="0" anchor="b"/>
                </a:tc>
              </a:tr>
              <a:tr h="631425">
                <a:tc>
                  <a:txBody>
                    <a:bodyPr/>
                    <a:lstStyle/>
                    <a:p>
                      <a:pPr algn="ctr" fontAlgn="t"/>
                      <a:r>
                        <a:rPr lang="ru-RU" sz="1100" u="none" strike="noStrike">
                          <a:effectLst/>
                        </a:rPr>
                        <a:t>31</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100" u="none" strike="noStrike">
                          <a:effectLst/>
                        </a:rPr>
                        <a:t>В общеобразовательных организациях, расположенных в сельской местности и малых городах, созданы и функционируют центры образования естественно-научной и технологической направленностей</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155" marR="6155" marT="6155" marB="0" anchor="b"/>
                </a:tc>
              </a:tr>
              <a:tr h="878009">
                <a:tc>
                  <a:txBody>
                    <a:bodyPr/>
                    <a:lstStyle/>
                    <a:p>
                      <a:pPr algn="ctr" fontAlgn="t"/>
                      <a:r>
                        <a:rPr lang="ru-RU" sz="1100" u="none" strike="noStrike">
                          <a:effectLst/>
                        </a:rPr>
                        <a:t>32</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100" u="none" strike="noStrike">
                          <a:effectLst/>
                        </a:rPr>
                        <a:t>Поддержка образования для детей с ограниченными возможностями здоровья. Обновление материально - технической базы в организациях, осуществляющих образовательную деятельность исключительно по адаптированным основным общеобразовательным программам (нарастающим итогом)</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155" marR="6155" marT="6155" marB="0" anchor="b"/>
                </a:tc>
              </a:tr>
              <a:tr h="215564">
                <a:tc>
                  <a:txBody>
                    <a:bodyPr/>
                    <a:lstStyle/>
                    <a:p>
                      <a:pPr algn="ctr" fontAlgn="t"/>
                      <a:r>
                        <a:rPr lang="ru-RU" sz="1100" u="none" strike="noStrike">
                          <a:effectLst/>
                        </a:rPr>
                        <a:t>33</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100" u="none" strike="noStrike">
                          <a:effectLst/>
                        </a:rPr>
                        <a:t>Доступность дошкольного образования для детей в возрасте до 3-х лет</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155" marR="6155" marT="6155" marB="0" anchor="b"/>
                </a:tc>
              </a:tr>
              <a:tr h="1463146">
                <a:tc>
                  <a:txBody>
                    <a:bodyPr/>
                    <a:lstStyle/>
                    <a:p>
                      <a:pPr algn="ctr" fontAlgn="t"/>
                      <a:r>
                        <a:rPr lang="ru-RU" sz="1100" u="none" strike="noStrike">
                          <a:effectLst/>
                        </a:rPr>
                        <a:t>34</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100" u="none" strike="noStrike">
                          <a:effectLst/>
                        </a:rPr>
                        <a:t>Созданы дополнительные места в субъектах Российской Федерации для детей в возрасте от 1,5 до 3 лет любой направленности в организациях, осуществляющих образовательную деятельность (за исключением государственных и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100" u="none" strike="noStrike">
                          <a:effectLst/>
                        </a:rPr>
                        <a:t>место</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155" marR="6155" marT="6155" marB="0" anchor="b"/>
                </a:tc>
              </a:tr>
              <a:tr h="1463146">
                <a:tc>
                  <a:txBody>
                    <a:bodyPr/>
                    <a:lstStyle/>
                    <a:p>
                      <a:pPr algn="ctr" fontAlgn="t"/>
                      <a:r>
                        <a:rPr lang="ru-RU" sz="1100" u="none" strike="noStrike">
                          <a:effectLst/>
                        </a:rPr>
                        <a:t>35</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100" u="none" strike="noStrike">
                          <a:effectLst/>
                        </a:rPr>
                        <a:t>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96.43</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96.4</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100" u="none" strike="noStrike">
                          <a:effectLst/>
                        </a:rPr>
                        <a:t>Недостаточная нагрузка педоагогических работников в учреждениях дополнительного образования (должна быть 1.5- 1.7 ст. на одно физическое лицо для выполнения показателя,а по факту 1 - 1.3 ст.)</a:t>
                      </a:r>
                      <a:endParaRPr lang="ru-RU" sz="1100" b="0" i="0" u="none" strike="noStrike">
                        <a:solidFill>
                          <a:srgbClr val="000000"/>
                        </a:solidFill>
                        <a:effectLst/>
                        <a:latin typeface="Arial" panose="020B0604020202020204" pitchFamily="34" charset="0"/>
                      </a:endParaRPr>
                    </a:p>
                  </a:txBody>
                  <a:tcPr marL="6155" marR="6155" marT="6155" marB="0" anchor="b"/>
                </a:tc>
              </a:tr>
              <a:tr h="423495">
                <a:tc>
                  <a:txBody>
                    <a:bodyPr/>
                    <a:lstStyle/>
                    <a:p>
                      <a:pPr algn="ctr" fontAlgn="t"/>
                      <a:r>
                        <a:rPr lang="ru-RU" sz="1100" u="none" strike="noStrike">
                          <a:effectLst/>
                        </a:rPr>
                        <a:t>36</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100" u="none" strike="noStrike">
                          <a:effectLst/>
                        </a:rPr>
                        <a:t>Доля детей в возрасте от 5 до 18 лет, охваченных дополнительным образованием</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85</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94.3</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110.9</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155" marR="6155" marT="6155" marB="0" anchor="b"/>
                </a:tc>
              </a:tr>
              <a:tr h="423495">
                <a:tc>
                  <a:txBody>
                    <a:bodyPr/>
                    <a:lstStyle/>
                    <a:p>
                      <a:pPr algn="ctr" fontAlgn="t"/>
                      <a:r>
                        <a:rPr lang="ru-RU" sz="1100" u="none" strike="noStrike">
                          <a:effectLst/>
                        </a:rPr>
                        <a:t>37</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100" u="none" strike="noStrike">
                          <a:effectLst/>
                        </a:rPr>
                        <a:t>Доля детей в возрасте от 5 до 18 лет, использующих сертификаты дополнительного образования</a:t>
                      </a:r>
                      <a:endParaRPr lang="ru-RU" sz="11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30</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30</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100" u="none" strike="noStrike" dirty="0">
                          <a:effectLst/>
                        </a:rPr>
                        <a:t> </a:t>
                      </a:r>
                      <a:endParaRPr lang="ru-RU" sz="1100" b="0" i="0" u="none" strike="noStrike" dirty="0">
                        <a:solidFill>
                          <a:srgbClr val="000000"/>
                        </a:solidFill>
                        <a:effectLst/>
                        <a:latin typeface="Arial" panose="020B0604020202020204" pitchFamily="34" charset="0"/>
                      </a:endParaRPr>
                    </a:p>
                  </a:txBody>
                  <a:tcPr marL="6155" marR="6155" marT="6155" marB="0" anchor="b"/>
                </a:tc>
              </a:tr>
            </a:tbl>
          </a:graphicData>
        </a:graphic>
      </p:graphicFrame>
    </p:spTree>
    <p:extLst>
      <p:ext uri="{BB962C8B-B14F-4D97-AF65-F5344CB8AC3E}">
        <p14:creationId xmlns:p14="http://schemas.microsoft.com/office/powerpoint/2010/main" val="26564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515600" cy="1325563"/>
          </a:xfrm>
        </p:spPr>
        <p:txBody>
          <a:bodyPr>
            <a:normAutofit/>
          </a:bodyPr>
          <a:lstStyle/>
          <a:p>
            <a:pPr algn="ctr"/>
            <a:r>
              <a:rPr lang="ru-RU" sz="2400" b="1" u="sng" dirty="0" smtClean="0"/>
              <a:t>Структура доходов бюджета городского округа Зарайск в 2023 году</a:t>
            </a:r>
            <a:endParaRPr lang="ru-RU" sz="2400" b="1" u="sng" dirty="0"/>
          </a:p>
        </p:txBody>
      </p:sp>
      <p:graphicFrame>
        <p:nvGraphicFramePr>
          <p:cNvPr id="7" name="Объект 6"/>
          <p:cNvGraphicFramePr>
            <a:graphicFrameLocks noGrp="1"/>
          </p:cNvGraphicFramePr>
          <p:nvPr>
            <p:ph idx="1"/>
            <p:extLst>
              <p:ext uri="{D42A27DB-BD31-4B8C-83A1-F6EECF244321}">
                <p14:modId xmlns:p14="http://schemas.microsoft.com/office/powerpoint/2010/main" val="2494809668"/>
              </p:ext>
            </p:extLst>
          </p:nvPr>
        </p:nvGraphicFramePr>
        <p:xfrm>
          <a:off x="-1066800" y="995680"/>
          <a:ext cx="11582400" cy="586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87576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4" name="Таблица 3"/>
          <p:cNvGraphicFramePr>
            <a:graphicFrameLocks noGrp="1"/>
          </p:cNvGraphicFramePr>
          <p:nvPr>
            <p:extLst>
              <p:ext uri="{D42A27DB-BD31-4B8C-83A1-F6EECF244321}">
                <p14:modId xmlns:p14="http://schemas.microsoft.com/office/powerpoint/2010/main" val="3975865969"/>
              </p:ext>
            </p:extLst>
          </p:nvPr>
        </p:nvGraphicFramePr>
        <p:xfrm>
          <a:off x="1" y="304801"/>
          <a:ext cx="12192000" cy="6553198"/>
        </p:xfrm>
        <a:graphic>
          <a:graphicData uri="http://schemas.openxmlformats.org/drawingml/2006/table">
            <a:tbl>
              <a:tblPr>
                <a:tableStyleId>{5C22544A-7EE6-4342-B048-85BDC9FD1C3A}</a:tableStyleId>
              </a:tblPr>
              <a:tblGrid>
                <a:gridCol w="570943"/>
                <a:gridCol w="4853012"/>
                <a:gridCol w="1022938"/>
                <a:gridCol w="1022938"/>
                <a:gridCol w="1022938"/>
                <a:gridCol w="1439251"/>
                <a:gridCol w="2259980"/>
              </a:tblGrid>
              <a:tr h="221566">
                <a:tc gridSpan="2">
                  <a:txBody>
                    <a:bodyPr/>
                    <a:lstStyle/>
                    <a:p>
                      <a:pPr algn="l" fontAlgn="t"/>
                      <a:r>
                        <a:rPr lang="ru-RU" sz="1200" b="1" u="none" strike="noStrike" dirty="0">
                          <a:effectLst/>
                        </a:rPr>
                        <a:t>Муниципальная программа «Социальная защита населения»</a:t>
                      </a:r>
                      <a:endParaRPr lang="ru-RU" sz="1200" b="1" i="0" u="none" strike="noStrike" dirty="0">
                        <a:solidFill>
                          <a:srgbClr val="000000"/>
                        </a:solidFill>
                        <a:effectLst/>
                        <a:latin typeface="Arial" panose="020B0604020202020204" pitchFamily="34" charset="0"/>
                      </a:endParaRPr>
                    </a:p>
                  </a:txBody>
                  <a:tcPr marL="6155" marR="6155" marT="6155" marB="0"/>
                </a:tc>
                <a:tc hMerge="1">
                  <a:txBody>
                    <a:bodyPr/>
                    <a:lstStyle/>
                    <a:p>
                      <a:endParaRPr lang="ru-RU"/>
                    </a:p>
                  </a:txBody>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35918">
                <a:tc>
                  <a:txBody>
                    <a:bodyPr/>
                    <a:lstStyle/>
                    <a:p>
                      <a:pPr algn="ctr" fontAlgn="t"/>
                      <a:r>
                        <a:rPr lang="ru-RU" sz="1200" u="none" strike="noStrike">
                          <a:effectLst/>
                        </a:rPr>
                        <a:t>38</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Доля детей-сирот и детей, оставшихся без попечения родителей, лиц из их числа, обеспеченных мерами социальной поддержки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35918">
                <a:tc>
                  <a:txBody>
                    <a:bodyPr/>
                    <a:lstStyle/>
                    <a:p>
                      <a:pPr algn="ctr" fontAlgn="t"/>
                      <a:r>
                        <a:rPr lang="ru-RU" sz="1200" u="none" strike="noStrike">
                          <a:effectLst/>
                        </a:rPr>
                        <a:t>39</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Увеличение числа граждан старшего возраста, ведущих активный образ жизни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Человек</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1614</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1627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35918">
                <a:tc>
                  <a:txBody>
                    <a:bodyPr/>
                    <a:lstStyle/>
                    <a:p>
                      <a:pPr algn="ctr" fontAlgn="t"/>
                      <a:r>
                        <a:rPr lang="ru-RU" sz="1200" u="none" strike="noStrike">
                          <a:effectLst/>
                        </a:rPr>
                        <a:t>40</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Доля детей, охваченных отдыхом и оздоровлением, в общей численности детей в возрасте от 7 до 15 лет, подлежащих оздоровлению</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62.5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63.99</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102.4</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864622">
                <a:tc>
                  <a:txBody>
                    <a:bodyPr/>
                    <a:lstStyle/>
                    <a:p>
                      <a:pPr algn="ctr" fontAlgn="t"/>
                      <a:r>
                        <a:rPr lang="ru-RU" sz="1200" u="none" strike="noStrike">
                          <a:effectLst/>
                        </a:rPr>
                        <a:t>41</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Доля детей, находящихся в трудной жизненной ситуации, охваченных отдыхом и оздоровлением, в общей численности детей в возрасте от 7 до 15 лет, находящихся в трудной жизненной ситуации, подлежащих оздоровлению</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56.5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68.48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121.2</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35918">
                <a:tc>
                  <a:txBody>
                    <a:bodyPr/>
                    <a:lstStyle/>
                    <a:p>
                      <a:pPr algn="ctr" fontAlgn="t"/>
                      <a:r>
                        <a:rPr lang="ru-RU" sz="1200" u="none" strike="noStrike">
                          <a:effectLst/>
                        </a:rPr>
                        <a:t>42</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Количество СО НКО, которым оказана поддержка органами местного самоуправления</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Единиц</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21566">
                <a:tc>
                  <a:txBody>
                    <a:bodyPr/>
                    <a:lstStyle/>
                    <a:p>
                      <a:pPr algn="ctr" fontAlgn="t"/>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в сфере социальной защиты населения</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х</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21566">
                <a:tc>
                  <a:txBody>
                    <a:bodyPr/>
                    <a:lstStyle/>
                    <a:p>
                      <a:pPr algn="ctr" fontAlgn="t"/>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в сфере культуры</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х</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21566">
                <a:tc>
                  <a:txBody>
                    <a:bodyPr/>
                    <a:lstStyle/>
                    <a:p>
                      <a:pPr algn="ctr" fontAlgn="t"/>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в сфере физической культуры и спорта</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х</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650270">
                <a:tc>
                  <a:txBody>
                    <a:bodyPr/>
                    <a:lstStyle/>
                    <a:p>
                      <a:pPr algn="ctr" fontAlgn="t"/>
                      <a:r>
                        <a:rPr lang="ru-RU" sz="1200" u="none" strike="noStrike">
                          <a:effectLst/>
                        </a:rPr>
                        <a:t>43</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Доля расходов бюджета муниципального образования Московской области на социальную сферу, направляемых на предоставление субсидий СО НКО</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21566">
                <a:tc>
                  <a:txBody>
                    <a:bodyPr/>
                    <a:lstStyle/>
                    <a:p>
                      <a:pPr algn="ctr" fontAlgn="t"/>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в сфере социальной защиты населения</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х</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35918">
                <a:tc>
                  <a:txBody>
                    <a:bodyPr/>
                    <a:lstStyle/>
                    <a:p>
                      <a:pPr algn="ctr" fontAlgn="t"/>
                      <a:r>
                        <a:rPr lang="ru-RU" sz="1200" u="none" strike="noStrike">
                          <a:effectLst/>
                        </a:rPr>
                        <a:t>44</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Доля СО НКО на территории муниципального образования, получивших статус исполнителя общественно полезных услуг</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35918">
                <a:tc>
                  <a:txBody>
                    <a:bodyPr/>
                    <a:lstStyle/>
                    <a:p>
                      <a:pPr algn="ctr" fontAlgn="t"/>
                      <a:r>
                        <a:rPr lang="ru-RU" sz="1200" u="none" strike="noStrike">
                          <a:effectLst/>
                        </a:rPr>
                        <a:t>45</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Органами местного самоуправления оказана финансовая поддержка СО НКО</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Единиц</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35918">
                <a:tc>
                  <a:txBody>
                    <a:bodyPr/>
                    <a:lstStyle/>
                    <a:p>
                      <a:pPr algn="ctr" fontAlgn="t"/>
                      <a:r>
                        <a:rPr lang="ru-RU" sz="1200" u="none" strike="noStrike">
                          <a:effectLst/>
                        </a:rPr>
                        <a:t>46</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Органами местного самоуправления оказана имущественная поддержка СО НКО</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Единиц</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21566">
                <a:tc>
                  <a:txBody>
                    <a:bodyPr/>
                    <a:lstStyle/>
                    <a:p>
                      <a:pPr algn="ctr" fontAlgn="t"/>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в сфере социальной защиты</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х</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21566">
                <a:tc>
                  <a:txBody>
                    <a:bodyPr/>
                    <a:lstStyle/>
                    <a:p>
                      <a:pPr algn="ctr" fontAlgn="t"/>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в сфере культуры</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х</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35918">
                <a:tc>
                  <a:txBody>
                    <a:bodyPr/>
                    <a:lstStyle/>
                    <a:p>
                      <a:pPr algn="ctr" fontAlgn="t"/>
                      <a:r>
                        <a:rPr lang="ru-RU" sz="1200" u="none" strike="noStrike">
                          <a:effectLst/>
                        </a:rPr>
                        <a:t>47</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Органами местного самоуправления предоставлены площади на льготных условиях или в безвозмездное пользование СО НКО</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Кв. метров</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211.9</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211.9</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6155" marR="6155" marT="6155" marB="0" anchor="b"/>
                </a:tc>
              </a:tr>
            </a:tbl>
          </a:graphicData>
        </a:graphic>
      </p:graphicFrame>
    </p:spTree>
    <p:extLst>
      <p:ext uri="{BB962C8B-B14F-4D97-AF65-F5344CB8AC3E}">
        <p14:creationId xmlns:p14="http://schemas.microsoft.com/office/powerpoint/2010/main" val="37709959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3" name="Таблица 2"/>
          <p:cNvGraphicFramePr>
            <a:graphicFrameLocks noGrp="1"/>
          </p:cNvGraphicFramePr>
          <p:nvPr>
            <p:extLst>
              <p:ext uri="{D42A27DB-BD31-4B8C-83A1-F6EECF244321}">
                <p14:modId xmlns:p14="http://schemas.microsoft.com/office/powerpoint/2010/main" val="2863514946"/>
              </p:ext>
            </p:extLst>
          </p:nvPr>
        </p:nvGraphicFramePr>
        <p:xfrm>
          <a:off x="1" y="304802"/>
          <a:ext cx="12192000" cy="6553197"/>
        </p:xfrm>
        <a:graphic>
          <a:graphicData uri="http://schemas.openxmlformats.org/drawingml/2006/table">
            <a:tbl>
              <a:tblPr>
                <a:tableStyleId>{5C22544A-7EE6-4342-B048-85BDC9FD1C3A}</a:tableStyleId>
              </a:tblPr>
              <a:tblGrid>
                <a:gridCol w="570943"/>
                <a:gridCol w="4853012"/>
                <a:gridCol w="1022938"/>
                <a:gridCol w="1022938"/>
                <a:gridCol w="1022938"/>
                <a:gridCol w="1439251"/>
                <a:gridCol w="2259980"/>
              </a:tblGrid>
              <a:tr h="246263">
                <a:tc>
                  <a:txBody>
                    <a:bodyPr/>
                    <a:lstStyle/>
                    <a:p>
                      <a:pPr algn="ctr" fontAlgn="t"/>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в сфере социальной защиты</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х</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195.2</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195.2</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46263">
                <a:tc>
                  <a:txBody>
                    <a:bodyPr/>
                    <a:lstStyle/>
                    <a:p>
                      <a:pPr algn="ctr" fontAlgn="t"/>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в сфере культуры</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х</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16.7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16.7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84507">
                <a:tc>
                  <a:txBody>
                    <a:bodyPr/>
                    <a:lstStyle/>
                    <a:p>
                      <a:pPr algn="ctr" fontAlgn="t"/>
                      <a:r>
                        <a:rPr lang="ru-RU" sz="1200" u="none" strike="noStrike">
                          <a:effectLst/>
                        </a:rPr>
                        <a:t>48</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Органами местного самоуправления оказана консультационная поддержка СО НКО</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Единиц</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84507">
                <a:tc>
                  <a:txBody>
                    <a:bodyPr/>
                    <a:lstStyle/>
                    <a:p>
                      <a:pPr algn="ctr" fontAlgn="t"/>
                      <a:r>
                        <a:rPr lang="ru-RU" sz="1200" u="none" strike="noStrike">
                          <a:effectLst/>
                        </a:rPr>
                        <a:t>49</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Граждане приняли участие в просветительских мероприятиях по вопросам деятельности СО НКО</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Человек</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20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20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84507">
                <a:tc>
                  <a:txBody>
                    <a:bodyPr/>
                    <a:lstStyle/>
                    <a:p>
                      <a:pPr algn="ctr" fontAlgn="t"/>
                      <a:r>
                        <a:rPr lang="ru-RU" sz="1200" u="none" strike="noStrike">
                          <a:effectLst/>
                        </a:rPr>
                        <a:t>50</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Органами местного самоуправления проведены просветительские мероприятия по вопросам деятельности СО НКО</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Единиц</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4</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4</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22752">
                <a:tc>
                  <a:txBody>
                    <a:bodyPr/>
                    <a:lstStyle/>
                    <a:p>
                      <a:pPr algn="ctr" fontAlgn="t"/>
                      <a:r>
                        <a:rPr lang="ru-RU" sz="1200" u="none" strike="noStrike">
                          <a:effectLst/>
                        </a:rPr>
                        <a:t>51</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Доля доступных для инвалидов и других маломобильных групп населения муниципальных объектов инфраструктуры в общем количестве муниципальных объектов</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81.8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81.8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70640">
                <a:tc gridSpan="2">
                  <a:txBody>
                    <a:bodyPr/>
                    <a:lstStyle/>
                    <a:p>
                      <a:pPr algn="l" fontAlgn="t"/>
                      <a:r>
                        <a:rPr lang="ru-RU" sz="1200" b="1" u="none" strike="noStrike" dirty="0">
                          <a:effectLst/>
                        </a:rPr>
                        <a:t>Муниципальная программа «Спорт»</a:t>
                      </a:r>
                      <a:endParaRPr lang="ru-RU" sz="1200" b="1" i="0" u="none" strike="noStrike" dirty="0">
                        <a:solidFill>
                          <a:srgbClr val="000000"/>
                        </a:solidFill>
                        <a:effectLst/>
                        <a:latin typeface="Arial" panose="020B0604020202020204" pitchFamily="34" charset="0"/>
                      </a:endParaRPr>
                    </a:p>
                  </a:txBody>
                  <a:tcPr marL="6155" marR="6155" marT="6155" marB="0"/>
                </a:tc>
                <a:tc hMerge="1">
                  <a:txBody>
                    <a:bodyPr/>
                    <a:lstStyle/>
                    <a:p>
                      <a:endParaRPr lang="ru-RU"/>
                    </a:p>
                  </a:txBody>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84507">
                <a:tc>
                  <a:txBody>
                    <a:bodyPr/>
                    <a:lstStyle/>
                    <a:p>
                      <a:pPr algn="ctr" fontAlgn="t"/>
                      <a:r>
                        <a:rPr lang="ru-RU" sz="1200" u="none" strike="noStrike">
                          <a:effectLst/>
                        </a:rPr>
                        <a:t>52</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Доля граждан, систематически занимающихся физической культурой и спортом</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55.77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59</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105.8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6155" marR="6155" marT="6155" marB="0" anchor="b"/>
                </a:tc>
              </a:tr>
              <a:tr h="484507">
                <a:tc>
                  <a:txBody>
                    <a:bodyPr/>
                    <a:lstStyle/>
                    <a:p>
                      <a:pPr algn="ctr" fontAlgn="t"/>
                      <a:r>
                        <a:rPr lang="ru-RU" sz="1200" u="none" strike="noStrike">
                          <a:effectLst/>
                        </a:rPr>
                        <a:t>53</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Уровень обеспеченности граждан спортивными сооружениями исходя из единовременной пропускной способности объектов спорта</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53.16</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53.16</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960996">
                <a:tc>
                  <a:txBody>
                    <a:bodyPr/>
                    <a:lstStyle/>
                    <a:p>
                      <a:pPr algn="ctr" fontAlgn="t"/>
                      <a:r>
                        <a:rPr lang="ru-RU" sz="1200" u="none" strike="noStrike">
                          <a:effectLst/>
                        </a:rPr>
                        <a:t>54</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dirty="0">
                          <a:effectLst/>
                        </a:rPr>
                        <a:t>Доля жителей муниципального образования, выполнивших нормативы испытаний (тестов) Всероссийского комплекса «Готов к труду и обороне» (ГТО), в общей численности населения, принявшего участие в испытаниях (тестах)</a:t>
                      </a:r>
                      <a:endParaRPr lang="ru-RU" sz="1200" b="0" i="0" u="none" strike="noStrike" dirty="0">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31.3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32.8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104.8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960996">
                <a:tc>
                  <a:txBody>
                    <a:bodyPr/>
                    <a:lstStyle/>
                    <a:p>
                      <a:pPr algn="ctr" fontAlgn="t"/>
                      <a:r>
                        <a:rPr lang="ru-RU" sz="1200" u="none" strike="noStrike">
                          <a:effectLst/>
                        </a:rPr>
                        <a:t>55</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Доля лиц с ограниченными возможностями здоровья и инвалидов, систематически занимающихся физической культурой и спортом, в общей численности указанной категории населения, проживающего в муниципальном образовании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16.5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22.88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138.7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22752">
                <a:tc>
                  <a:txBody>
                    <a:bodyPr/>
                    <a:lstStyle/>
                    <a:p>
                      <a:pPr algn="ctr" fontAlgn="t"/>
                      <a:r>
                        <a:rPr lang="ru-RU" sz="1200" u="none" strike="noStrike">
                          <a:effectLst/>
                        </a:rPr>
                        <a:t>56</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Эффективность использования существующих объектов спорта (отношение фактической посещаемости к нормативной пропускной способности)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6155" marR="6155" marT="6155" marB="0" anchor="b"/>
                </a:tc>
              </a:tr>
            </a:tbl>
          </a:graphicData>
        </a:graphic>
      </p:graphicFrame>
    </p:spTree>
    <p:extLst>
      <p:ext uri="{BB962C8B-B14F-4D97-AF65-F5344CB8AC3E}">
        <p14:creationId xmlns:p14="http://schemas.microsoft.com/office/powerpoint/2010/main" val="20510073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4" name="Таблица 3"/>
          <p:cNvGraphicFramePr>
            <a:graphicFrameLocks noGrp="1"/>
          </p:cNvGraphicFramePr>
          <p:nvPr>
            <p:extLst>
              <p:ext uri="{D42A27DB-BD31-4B8C-83A1-F6EECF244321}">
                <p14:modId xmlns:p14="http://schemas.microsoft.com/office/powerpoint/2010/main" val="181840233"/>
              </p:ext>
            </p:extLst>
          </p:nvPr>
        </p:nvGraphicFramePr>
        <p:xfrm>
          <a:off x="5080" y="284484"/>
          <a:ext cx="12186918" cy="6573515"/>
        </p:xfrm>
        <a:graphic>
          <a:graphicData uri="http://schemas.openxmlformats.org/drawingml/2006/table">
            <a:tbl>
              <a:tblPr>
                <a:tableStyleId>{5C22544A-7EE6-4342-B048-85BDC9FD1C3A}</a:tableStyleId>
              </a:tblPr>
              <a:tblGrid>
                <a:gridCol w="985959"/>
                <a:gridCol w="4677577"/>
                <a:gridCol w="985959"/>
                <a:gridCol w="985959"/>
                <a:gridCol w="985959"/>
                <a:gridCol w="1387222"/>
                <a:gridCol w="2178283"/>
              </a:tblGrid>
              <a:tr h="209030">
                <a:tc gridSpan="2">
                  <a:txBody>
                    <a:bodyPr/>
                    <a:lstStyle/>
                    <a:p>
                      <a:pPr algn="l" fontAlgn="t"/>
                      <a:r>
                        <a:rPr lang="ru-RU" sz="1100" b="1" u="none" strike="noStrike" dirty="0">
                          <a:effectLst/>
                        </a:rPr>
                        <a:t>Муниципальная программа «Развитие сельского хозяйства»</a:t>
                      </a:r>
                      <a:endParaRPr lang="ru-RU" sz="1100" b="1" i="0" u="none" strike="noStrike" dirty="0">
                        <a:solidFill>
                          <a:srgbClr val="000000"/>
                        </a:solidFill>
                        <a:effectLst/>
                        <a:latin typeface="Arial" panose="020B0604020202020204" pitchFamily="34" charset="0"/>
                      </a:endParaRPr>
                    </a:p>
                  </a:txBody>
                  <a:tcPr marL="5994" marR="5994" marT="5994" marB="0"/>
                </a:tc>
                <a:tc hMerge="1">
                  <a:txBody>
                    <a:bodyPr/>
                    <a:lstStyle/>
                    <a:p>
                      <a:endParaRPr lang="ru-RU"/>
                    </a:p>
                  </a:txBody>
                  <a:tcP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410845">
                <a:tc>
                  <a:txBody>
                    <a:bodyPr/>
                    <a:lstStyle/>
                    <a:p>
                      <a:pPr algn="ctr" fontAlgn="t"/>
                      <a:r>
                        <a:rPr lang="ru-RU" sz="1100" u="none" strike="noStrike">
                          <a:effectLst/>
                        </a:rPr>
                        <a:t>57</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just" fontAlgn="t"/>
                      <a:r>
                        <a:rPr lang="ru-RU" sz="1100" u="none" strike="noStrike">
                          <a:effectLst/>
                        </a:rPr>
                        <a:t>Индекс производства продукции сельского хозяйства в хозяйствах всех категорий (в сопоставимых ценах) к предыдущему году</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107</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115.5</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107.9</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209030">
                <a:tc>
                  <a:txBody>
                    <a:bodyPr/>
                    <a:lstStyle/>
                    <a:p>
                      <a:pPr algn="ctr" fontAlgn="t"/>
                      <a:r>
                        <a:rPr lang="ru-RU" sz="1100" u="none" strike="noStrike">
                          <a:effectLst/>
                        </a:rPr>
                        <a:t>58</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just" fontAlgn="t"/>
                      <a:r>
                        <a:rPr lang="ru-RU" sz="1100" u="none" strike="noStrike">
                          <a:effectLst/>
                        </a:rPr>
                        <a:t>Доля сельского населения в общей численности населения</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44.1</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43.8</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99.3</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209030">
                <a:tc gridSpan="2">
                  <a:txBody>
                    <a:bodyPr/>
                    <a:lstStyle/>
                    <a:p>
                      <a:pPr algn="l" fontAlgn="t"/>
                      <a:r>
                        <a:rPr lang="ru-RU" sz="1100" u="none" strike="noStrike">
                          <a:effectLst/>
                        </a:rPr>
                        <a:t>Муниципальная программа «Экология и окружающая среда»</a:t>
                      </a:r>
                      <a:endParaRPr lang="ru-RU" sz="1100" b="1" i="0" u="none" strike="noStrike">
                        <a:solidFill>
                          <a:srgbClr val="000000"/>
                        </a:solidFill>
                        <a:effectLst/>
                        <a:latin typeface="Arial" panose="020B0604020202020204" pitchFamily="34" charset="0"/>
                      </a:endParaRPr>
                    </a:p>
                  </a:txBody>
                  <a:tcPr marL="5994" marR="5994" marT="5994" marB="0"/>
                </a:tc>
                <a:tc hMerge="1">
                  <a:txBody>
                    <a:bodyPr/>
                    <a:lstStyle/>
                    <a:p>
                      <a:endParaRPr lang="ru-RU"/>
                    </a:p>
                  </a:txBody>
                  <a:tcP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612659">
                <a:tc>
                  <a:txBody>
                    <a:bodyPr/>
                    <a:lstStyle/>
                    <a:p>
                      <a:pPr algn="ctr" fontAlgn="t"/>
                      <a:r>
                        <a:rPr lang="ru-RU" sz="1100" u="none" strike="noStrike">
                          <a:effectLst/>
                        </a:rPr>
                        <a:t>59</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l" fontAlgn="t"/>
                      <a:r>
                        <a:rPr lang="ru-RU" sz="1100" u="none" strike="noStrike">
                          <a:effectLst/>
                        </a:rPr>
                        <a:t>Доля ликвидированных отходов, на лесных участках в составе земель лесного фонда, не предоставленных гражданам и юридическим лицам, в общем объеме обнаруженных отходов</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209030">
                <a:tc>
                  <a:txBody>
                    <a:bodyPr/>
                    <a:lstStyle/>
                    <a:p>
                      <a:pPr algn="ctr" fontAlgn="t"/>
                      <a:r>
                        <a:rPr lang="ru-RU" sz="1100" u="none" strike="noStrike">
                          <a:effectLst/>
                        </a:rPr>
                        <a:t>60</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just" fontAlgn="t"/>
                      <a:r>
                        <a:rPr lang="ru-RU" sz="1100" u="none" strike="noStrike">
                          <a:effectLst/>
                        </a:rPr>
                        <a:t>Количество проведенных исследований состояния окружающей среды</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4</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4</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612659">
                <a:tc>
                  <a:txBody>
                    <a:bodyPr/>
                    <a:lstStyle/>
                    <a:p>
                      <a:pPr algn="ctr" fontAlgn="t"/>
                      <a:r>
                        <a:rPr lang="ru-RU" sz="1100" u="none" strike="noStrike">
                          <a:effectLst/>
                        </a:rPr>
                        <a:t>61</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just" fontAlgn="t"/>
                      <a:r>
                        <a:rPr lang="ru-RU" sz="1100" u="none" strike="noStrike">
                          <a:effectLst/>
                        </a:rPr>
                        <a:t>Доля гидротехнических сооружений с неудовлетворительным и опасным уровнем безопасности, приведенных в безопасное техническое состояние и поддерживаемых в безаварийном режиме работы</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1.92</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1.92</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612659">
                <a:tc>
                  <a:txBody>
                    <a:bodyPr/>
                    <a:lstStyle/>
                    <a:p>
                      <a:pPr algn="ctr" fontAlgn="t"/>
                      <a:r>
                        <a:rPr lang="ru-RU" sz="1100" u="none" strike="noStrike">
                          <a:effectLst/>
                        </a:rPr>
                        <a:t>62</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l" fontAlgn="t"/>
                      <a:r>
                        <a:rPr lang="ru-RU" sz="1100" u="none" strike="noStrike">
                          <a:effectLst/>
                        </a:rPr>
                        <a:t>Численность населения, участвующего в мероприятиях по формированию экологической культуры и образования населения в сфере защиты окружающей среды</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человек</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200</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200</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410845">
                <a:tc>
                  <a:txBody>
                    <a:bodyPr/>
                    <a:lstStyle/>
                    <a:p>
                      <a:pPr algn="ctr" fontAlgn="t"/>
                      <a:r>
                        <a:rPr lang="ru-RU" sz="1100" u="none" strike="noStrike">
                          <a:effectLst/>
                        </a:rPr>
                        <a:t>63</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just" fontAlgn="t"/>
                      <a:r>
                        <a:rPr lang="ru-RU" sz="1100" u="none" strike="noStrike">
                          <a:effectLst/>
                        </a:rPr>
                        <a:t>Количество водных объектов, на которых выполнены комплексы мероприятий по ликвидации последствий засорения</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штука</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410845">
                <a:tc gridSpan="2">
                  <a:txBody>
                    <a:bodyPr/>
                    <a:lstStyle/>
                    <a:p>
                      <a:pPr algn="l" fontAlgn="t"/>
                      <a:r>
                        <a:rPr lang="ru-RU" sz="1100" b="1" u="none" strike="noStrike" dirty="0">
                          <a:effectLst/>
                        </a:rPr>
                        <a:t>Муниципальная программа «Безопасность и обеспечение безопасности жизнедеятельности населения»</a:t>
                      </a:r>
                      <a:endParaRPr lang="ru-RU" sz="1100" b="1" i="0" u="none" strike="noStrike" dirty="0">
                        <a:solidFill>
                          <a:srgbClr val="000000"/>
                        </a:solidFill>
                        <a:effectLst/>
                        <a:latin typeface="Arial" panose="020B0604020202020204" pitchFamily="34" charset="0"/>
                      </a:endParaRPr>
                    </a:p>
                  </a:txBody>
                  <a:tcPr marL="5994" marR="5994" marT="5994" marB="0"/>
                </a:tc>
                <a:tc hMerge="1">
                  <a:txBody>
                    <a:bodyPr/>
                    <a:lstStyle/>
                    <a:p>
                      <a:endParaRPr lang="ru-RU"/>
                    </a:p>
                  </a:txBody>
                  <a:tcP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209030">
                <a:tc rowSpan="2">
                  <a:txBody>
                    <a:bodyPr/>
                    <a:lstStyle/>
                    <a:p>
                      <a:pPr algn="ctr" fontAlgn="t"/>
                      <a:r>
                        <a:rPr lang="ru-RU" sz="1100" u="none" strike="noStrike">
                          <a:effectLst/>
                        </a:rPr>
                        <a:t>64</a:t>
                      </a:r>
                      <a:endParaRPr lang="ru-RU" sz="1100" b="0" i="0" u="none" strike="noStrike">
                        <a:solidFill>
                          <a:srgbClr val="000000"/>
                        </a:solidFill>
                        <a:effectLst/>
                        <a:latin typeface="Arial" panose="020B0604020202020204" pitchFamily="34" charset="0"/>
                      </a:endParaRPr>
                    </a:p>
                  </a:txBody>
                  <a:tcPr marL="5994" marR="5994" marT="5994" marB="0"/>
                </a:tc>
                <a:tc rowSpan="2">
                  <a:txBody>
                    <a:bodyPr/>
                    <a:lstStyle/>
                    <a:p>
                      <a:pPr algn="l" fontAlgn="t"/>
                      <a:r>
                        <a:rPr lang="ru-RU" sz="1100" u="none" strike="noStrike">
                          <a:effectLst/>
                        </a:rPr>
                        <a:t>Снижение общего количества преступлений, совершенных на территории муниципального образования, не менее чем на 3% ежегодно</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кол-во</a:t>
                      </a:r>
                      <a:endParaRPr lang="ru-RU" sz="1100" b="0" i="0" u="none" strike="noStrike">
                        <a:solidFill>
                          <a:srgbClr val="000000"/>
                        </a:solidFill>
                        <a:effectLst/>
                        <a:latin typeface="Arial" panose="020B0604020202020204" pitchFamily="34" charset="0"/>
                      </a:endParaRPr>
                    </a:p>
                  </a:txBody>
                  <a:tcPr marL="5994" marR="5994" marT="5994" marB="0" anchor="ctr"/>
                </a:tc>
                <a:tc rowSpan="2">
                  <a:txBody>
                    <a:bodyPr/>
                    <a:lstStyle/>
                    <a:p>
                      <a:pPr algn="ctr" fontAlgn="ctr"/>
                      <a:r>
                        <a:rPr lang="ru-RU" sz="1100" u="none" strike="noStrike">
                          <a:effectLst/>
                        </a:rPr>
                        <a:t>411</a:t>
                      </a:r>
                      <a:endParaRPr lang="ru-RU" sz="1100" b="0" i="0" u="none" strike="noStrike">
                        <a:solidFill>
                          <a:srgbClr val="000000"/>
                        </a:solidFill>
                        <a:effectLst/>
                        <a:latin typeface="Arial" panose="020B0604020202020204" pitchFamily="34" charset="0"/>
                      </a:endParaRPr>
                    </a:p>
                  </a:txBody>
                  <a:tcPr marL="5994" marR="5994" marT="5994" marB="0" anchor="ctr"/>
                </a:tc>
                <a:tc rowSpan="2">
                  <a:txBody>
                    <a:bodyPr/>
                    <a:lstStyle/>
                    <a:p>
                      <a:pPr algn="ctr" fontAlgn="ctr"/>
                      <a:r>
                        <a:rPr lang="ru-RU" sz="1100" u="none" strike="noStrike">
                          <a:effectLst/>
                        </a:rPr>
                        <a:t>442</a:t>
                      </a:r>
                      <a:endParaRPr lang="ru-RU" sz="1100" b="0" i="0" u="none" strike="noStrike">
                        <a:solidFill>
                          <a:srgbClr val="000000"/>
                        </a:solidFill>
                        <a:effectLst/>
                        <a:latin typeface="Arial" panose="020B0604020202020204" pitchFamily="34" charset="0"/>
                      </a:endParaRPr>
                    </a:p>
                  </a:txBody>
                  <a:tcPr marL="5994" marR="5994" marT="5994" marB="0" anchor="ctr"/>
                </a:tc>
                <a:tc rowSpan="2">
                  <a:txBody>
                    <a:bodyPr/>
                    <a:lstStyle/>
                    <a:p>
                      <a:pPr algn="ctr" fontAlgn="ctr"/>
                      <a:r>
                        <a:rPr lang="ru-RU" sz="1100" u="none" strike="noStrike">
                          <a:effectLst/>
                        </a:rPr>
                        <a:t>107.5</a:t>
                      </a:r>
                      <a:endParaRPr lang="ru-RU" sz="1100" b="0" i="0" u="none" strike="noStrike">
                        <a:solidFill>
                          <a:srgbClr val="000000"/>
                        </a:solidFill>
                        <a:effectLst/>
                        <a:latin typeface="Arial" panose="020B0604020202020204" pitchFamily="34" charset="0"/>
                      </a:endParaRPr>
                    </a:p>
                  </a:txBody>
                  <a:tcPr marL="5994" marR="5994" marT="5994" marB="0" anchor="ctr"/>
                </a:tc>
                <a:tc rowSpan="2">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209030">
                <a:tc vMerge="1">
                  <a:txBody>
                    <a:bodyPr/>
                    <a:lstStyle/>
                    <a:p>
                      <a:endParaRPr lang="ru-RU"/>
                    </a:p>
                  </a:txBody>
                  <a:tcPr/>
                </a:tc>
                <a:tc vMerge="1">
                  <a:txBody>
                    <a:bodyPr/>
                    <a:lstStyle/>
                    <a:p>
                      <a:endParaRPr lang="ru-RU"/>
                    </a:p>
                  </a:txBody>
                  <a:tcPr/>
                </a:tc>
                <a:tc>
                  <a:txBody>
                    <a:bodyPr/>
                    <a:lstStyle/>
                    <a:p>
                      <a:pPr algn="ctr" fontAlgn="ctr"/>
                      <a:r>
                        <a:rPr lang="ru-RU" sz="1100" u="none" strike="noStrike">
                          <a:effectLst/>
                        </a:rPr>
                        <a:t>преступлений</a:t>
                      </a:r>
                      <a:endParaRPr lang="ru-RU" sz="1100" b="0" i="0" u="none" strike="noStrike">
                        <a:solidFill>
                          <a:srgbClr val="000000"/>
                        </a:solidFill>
                        <a:effectLst/>
                        <a:latin typeface="Arial" panose="020B0604020202020204" pitchFamily="34" charset="0"/>
                      </a:endParaRPr>
                    </a:p>
                  </a:txBody>
                  <a:tcPr marL="5994" marR="5994" marT="5994" marB="0" anchor="ct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814474">
                <a:tc>
                  <a:txBody>
                    <a:bodyPr/>
                    <a:lstStyle/>
                    <a:p>
                      <a:pPr algn="ctr" fontAlgn="t"/>
                      <a:r>
                        <a:rPr lang="ru-RU" sz="1100" u="none" strike="noStrike">
                          <a:effectLst/>
                        </a:rPr>
                        <a:t>65</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l" fontAlgn="t"/>
                      <a:r>
                        <a:rPr lang="ru-RU" sz="1100" u="none" strike="noStrike">
                          <a:effectLst/>
                        </a:rPr>
                        <a:t>Увеличение общего количества видеокамер, введенных в эксплуатацию в систему технологического обеспечения региональной общественной безопасности и оперативного управления «Безопасный регион», не менее чем на 5%ежегодно</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единицы</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784</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806</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102.8</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410845">
                <a:tc>
                  <a:txBody>
                    <a:bodyPr/>
                    <a:lstStyle/>
                    <a:p>
                      <a:pPr algn="ctr" fontAlgn="t"/>
                      <a:r>
                        <a:rPr lang="ru-RU" sz="1100" u="none" strike="noStrike">
                          <a:effectLst/>
                        </a:rPr>
                        <a:t>66</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l" fontAlgn="t"/>
                      <a:r>
                        <a:rPr lang="ru-RU" sz="1100" u="none" strike="noStrike">
                          <a:effectLst/>
                        </a:rPr>
                        <a:t>Снижение уровня вовлеченности населения в незаконный оборот наркотиков на 100 тыс. населения</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человек на 100 тыс. населения</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56.5</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65.69</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116.3</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410845">
                <a:tc>
                  <a:txBody>
                    <a:bodyPr/>
                    <a:lstStyle/>
                    <a:p>
                      <a:pPr algn="ctr" fontAlgn="t"/>
                      <a:r>
                        <a:rPr lang="ru-RU" sz="1100" u="none" strike="noStrike">
                          <a:effectLst/>
                        </a:rPr>
                        <a:t>67</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l" fontAlgn="t"/>
                      <a:r>
                        <a:rPr lang="ru-RU" sz="1100" u="none" strike="noStrike">
                          <a:effectLst/>
                        </a:rPr>
                        <a:t>Снижение уровня криминогенности наркомании на 100 тыс. человек</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человек на 100 тыс. населения</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52.2</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62.96</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120.6</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994" marR="5994" marT="5994" marB="0" anchor="b"/>
                </a:tc>
              </a:tr>
              <a:tr h="612659">
                <a:tc>
                  <a:txBody>
                    <a:bodyPr/>
                    <a:lstStyle/>
                    <a:p>
                      <a:pPr algn="ctr" fontAlgn="t"/>
                      <a:r>
                        <a:rPr lang="ru-RU" sz="1100" u="none" strike="noStrike">
                          <a:effectLst/>
                        </a:rPr>
                        <a:t>68</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l" fontAlgn="t"/>
                      <a:r>
                        <a:rPr lang="ru-RU" sz="1100" u="none" strike="noStrike">
                          <a:effectLst/>
                        </a:rPr>
                        <a:t>Доля кладбищ, соответствующих требованиям Регионального стандарта</a:t>
                      </a:r>
                      <a:endParaRPr lang="ru-RU" sz="1100" b="0" i="0" u="none" strike="noStrike">
                        <a:solidFill>
                          <a:srgbClr val="000000"/>
                        </a:solidFill>
                        <a:effectLst/>
                        <a:latin typeface="Arial" panose="020B0604020202020204" pitchFamily="34" charset="0"/>
                      </a:endParaRPr>
                    </a:p>
                  </a:txBody>
                  <a:tcPr marL="5994" marR="5994" marT="5994"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35.9</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33.33</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ctr"/>
                      <a:r>
                        <a:rPr lang="ru-RU" sz="1100" u="none" strike="noStrike">
                          <a:effectLst/>
                        </a:rPr>
                        <a:t>92.8</a:t>
                      </a:r>
                      <a:endParaRPr lang="ru-RU" sz="1100" b="0" i="0" u="none" strike="noStrike">
                        <a:solidFill>
                          <a:srgbClr val="000000"/>
                        </a:solidFill>
                        <a:effectLst/>
                        <a:latin typeface="Arial" panose="020B0604020202020204" pitchFamily="34" charset="0"/>
                      </a:endParaRPr>
                    </a:p>
                  </a:txBody>
                  <a:tcPr marL="5994" marR="5994" marT="5994" marB="0" anchor="ctr"/>
                </a:tc>
                <a:tc>
                  <a:txBody>
                    <a:bodyPr/>
                    <a:lstStyle/>
                    <a:p>
                      <a:pPr algn="ctr" fontAlgn="b"/>
                      <a:r>
                        <a:rPr lang="ru-RU" sz="1100" u="none" strike="noStrike" dirty="0">
                          <a:effectLst/>
                        </a:rPr>
                        <a:t> Причиной </a:t>
                      </a:r>
                      <a:r>
                        <a:rPr lang="ru-RU" sz="1100" u="none" strike="noStrike" dirty="0" smtClean="0">
                          <a:effectLst/>
                        </a:rPr>
                        <a:t>не достижения </a:t>
                      </a:r>
                      <a:r>
                        <a:rPr lang="ru-RU" sz="1100" u="none" strike="noStrike" dirty="0">
                          <a:effectLst/>
                        </a:rPr>
                        <a:t>показателя является недостаточное</a:t>
                      </a:r>
                      <a:br>
                        <a:rPr lang="ru-RU" sz="1100" u="none" strike="noStrike" dirty="0">
                          <a:effectLst/>
                        </a:rPr>
                      </a:br>
                      <a:r>
                        <a:rPr lang="ru-RU" sz="1100" u="none" strike="noStrike" dirty="0">
                          <a:effectLst/>
                        </a:rPr>
                        <a:t>финансирование</a:t>
                      </a:r>
                      <a:endParaRPr lang="ru-RU" sz="1100" b="0" i="0" u="none" strike="noStrike" dirty="0">
                        <a:solidFill>
                          <a:srgbClr val="000000"/>
                        </a:solidFill>
                        <a:effectLst/>
                        <a:latin typeface="Arial" panose="020B0604020202020204" pitchFamily="34" charset="0"/>
                      </a:endParaRPr>
                    </a:p>
                  </a:txBody>
                  <a:tcPr marL="5994" marR="5994" marT="5994" marB="0" anchor="b"/>
                </a:tc>
              </a:tr>
            </a:tbl>
          </a:graphicData>
        </a:graphic>
      </p:graphicFrame>
    </p:spTree>
    <p:extLst>
      <p:ext uri="{BB962C8B-B14F-4D97-AF65-F5344CB8AC3E}">
        <p14:creationId xmlns:p14="http://schemas.microsoft.com/office/powerpoint/2010/main" val="20287389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3" name="Таблица 2"/>
          <p:cNvGraphicFramePr>
            <a:graphicFrameLocks noGrp="1"/>
          </p:cNvGraphicFramePr>
          <p:nvPr>
            <p:extLst>
              <p:ext uri="{D42A27DB-BD31-4B8C-83A1-F6EECF244321}">
                <p14:modId xmlns:p14="http://schemas.microsoft.com/office/powerpoint/2010/main" val="2950662707"/>
              </p:ext>
            </p:extLst>
          </p:nvPr>
        </p:nvGraphicFramePr>
        <p:xfrm>
          <a:off x="0" y="335281"/>
          <a:ext cx="12192000" cy="6522718"/>
        </p:xfrm>
        <a:graphic>
          <a:graphicData uri="http://schemas.openxmlformats.org/drawingml/2006/table">
            <a:tbl>
              <a:tblPr>
                <a:tableStyleId>{5C22544A-7EE6-4342-B048-85BDC9FD1C3A}</a:tableStyleId>
              </a:tblPr>
              <a:tblGrid>
                <a:gridCol w="570943"/>
                <a:gridCol w="4853011"/>
                <a:gridCol w="1022938"/>
                <a:gridCol w="1022938"/>
                <a:gridCol w="1022938"/>
                <a:gridCol w="1439251"/>
                <a:gridCol w="2259981"/>
              </a:tblGrid>
              <a:tr h="1085610">
                <a:tc>
                  <a:txBody>
                    <a:bodyPr/>
                    <a:lstStyle/>
                    <a:p>
                      <a:pPr algn="ctr" fontAlgn="t"/>
                      <a:r>
                        <a:rPr lang="ru-RU" sz="1200" u="none" strike="noStrike">
                          <a:effectLst/>
                        </a:rPr>
                        <a:t>69</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Сокращение среднего времени совместного реагирования нескольких экстренных оперативных служб на обращения населения по единому номеру «112» на территории муниципального образования Московской области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минуты</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42</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53.53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127.5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1085610">
                <a:tc>
                  <a:txBody>
                    <a:bodyPr/>
                    <a:lstStyle/>
                    <a:p>
                      <a:pPr algn="ctr" fontAlgn="t"/>
                      <a:r>
                        <a:rPr lang="ru-RU" sz="1200" u="none" strike="noStrike">
                          <a:effectLst/>
                        </a:rPr>
                        <a:t>70</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Укомплектованность резервов материальных ресурсов для ликвидации чрезвычайных ситуаций муниципального характера</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61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5.7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dirty="0">
                          <a:effectLst/>
                        </a:rPr>
                        <a:t>Причиной </a:t>
                      </a:r>
                      <a:r>
                        <a:rPr lang="ru-RU" sz="1200" u="none" strike="noStrike" dirty="0" smtClean="0">
                          <a:effectLst/>
                        </a:rPr>
                        <a:t>не достижения </a:t>
                      </a:r>
                      <a:r>
                        <a:rPr lang="ru-RU" sz="1200" u="none" strike="noStrike" dirty="0">
                          <a:effectLst/>
                        </a:rPr>
                        <a:t>показателя является недостаточное</a:t>
                      </a:r>
                      <a:br>
                        <a:rPr lang="ru-RU" sz="1200" u="none" strike="noStrike" dirty="0">
                          <a:effectLst/>
                        </a:rPr>
                      </a:br>
                      <a:r>
                        <a:rPr lang="ru-RU" sz="1200" u="none" strike="noStrike" dirty="0">
                          <a:effectLst/>
                        </a:rPr>
                        <a:t>финансирование</a:t>
                      </a:r>
                      <a:endParaRPr lang="ru-RU" sz="1200" b="0" i="0" u="none" strike="noStrike" dirty="0">
                        <a:solidFill>
                          <a:srgbClr val="000000"/>
                        </a:solidFill>
                        <a:effectLst/>
                        <a:latin typeface="Arial" panose="020B0604020202020204" pitchFamily="34" charset="0"/>
                      </a:endParaRPr>
                    </a:p>
                  </a:txBody>
                  <a:tcPr marL="6155" marR="6155" marT="6155" marB="0" anchor="b"/>
                </a:tc>
              </a:tr>
              <a:tr h="1623886">
                <a:tc>
                  <a:txBody>
                    <a:bodyPr/>
                    <a:lstStyle/>
                    <a:p>
                      <a:pPr algn="ctr" fontAlgn="t"/>
                      <a:r>
                        <a:rPr lang="ru-RU" sz="1200" u="none" strike="noStrike">
                          <a:effectLst/>
                        </a:rPr>
                        <a:t>71</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Доля населения, проживающего или осуществляющего хозяйственную деятельность в границах зоны действия технических средств оповещения (электрических, электронных сирен и мощных акустических систем) муниципальной автоматизированной системы централизованного  оповещения</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85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80.07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94.2</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dirty="0">
                          <a:effectLst/>
                        </a:rPr>
                        <a:t>Причиной </a:t>
                      </a:r>
                      <a:r>
                        <a:rPr lang="ru-RU" sz="1200" u="none" strike="noStrike" dirty="0" smtClean="0">
                          <a:effectLst/>
                        </a:rPr>
                        <a:t>не достижения </a:t>
                      </a:r>
                      <a:r>
                        <a:rPr lang="ru-RU" sz="1200" u="none" strike="noStrike" dirty="0">
                          <a:effectLst/>
                        </a:rPr>
                        <a:t>показателя отсутствие сопряжение сирены С-40 с</a:t>
                      </a:r>
                      <a:br>
                        <a:rPr lang="ru-RU" sz="1200" u="none" strike="noStrike" dirty="0">
                          <a:effectLst/>
                        </a:rPr>
                      </a:br>
                      <a:r>
                        <a:rPr lang="ru-RU" sz="1200" u="none" strike="noStrike" dirty="0">
                          <a:effectLst/>
                        </a:rPr>
                        <a:t>системой МАСЦО. Окончание работ запланировано на май 2024 года.</a:t>
                      </a:r>
                      <a:endParaRPr lang="ru-RU" sz="1200" b="0" i="0" u="none" strike="noStrike" dirty="0">
                        <a:solidFill>
                          <a:srgbClr val="000000"/>
                        </a:solidFill>
                        <a:effectLst/>
                        <a:latin typeface="Arial" panose="020B0604020202020204" pitchFamily="34" charset="0"/>
                      </a:endParaRPr>
                    </a:p>
                  </a:txBody>
                  <a:tcPr marL="6155" marR="6155" marT="6155" marB="0" anchor="b"/>
                </a:tc>
              </a:tr>
              <a:tr h="1354748">
                <a:tc>
                  <a:txBody>
                    <a:bodyPr/>
                    <a:lstStyle/>
                    <a:p>
                      <a:pPr algn="ctr" fontAlgn="t"/>
                      <a:r>
                        <a:rPr lang="ru-RU" sz="1200" u="none" strike="noStrike">
                          <a:effectLst/>
                        </a:rPr>
                        <a:t>72</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Обеспеченность населения средствами индивидуальной защиты, медицинскими средствами индивидуальной защиты</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80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dirty="0">
                          <a:effectLst/>
                        </a:rPr>
                        <a:t>Показатель не достигнут ввиду</a:t>
                      </a:r>
                      <a:br>
                        <a:rPr lang="ru-RU" sz="1200" u="none" strike="noStrike" dirty="0">
                          <a:effectLst/>
                        </a:rPr>
                      </a:br>
                      <a:r>
                        <a:rPr lang="ru-RU" sz="1200" u="none" strike="noStrike" dirty="0">
                          <a:effectLst/>
                        </a:rPr>
                        <a:t>отсутствия складских помещений с материально-техническими, медицинскими</a:t>
                      </a:r>
                      <a:br>
                        <a:rPr lang="ru-RU" sz="1200" u="none" strike="noStrike" dirty="0">
                          <a:effectLst/>
                        </a:rPr>
                      </a:br>
                      <a:r>
                        <a:rPr lang="ru-RU" sz="1200" u="none" strike="noStrike" dirty="0">
                          <a:effectLst/>
                        </a:rPr>
                        <a:t>и продовольственными запасами. </a:t>
                      </a:r>
                      <a:endParaRPr lang="ru-RU" sz="1200" b="0" i="0" u="none" strike="noStrike" dirty="0">
                        <a:solidFill>
                          <a:srgbClr val="000000"/>
                        </a:solidFill>
                        <a:effectLst/>
                        <a:latin typeface="Arial" panose="020B0604020202020204" pitchFamily="34" charset="0"/>
                      </a:endParaRPr>
                    </a:p>
                  </a:txBody>
                  <a:tcPr marL="6155" marR="6155" marT="6155" marB="0" anchor="b"/>
                </a:tc>
              </a:tr>
              <a:tr h="547334">
                <a:tc>
                  <a:txBody>
                    <a:bodyPr/>
                    <a:lstStyle/>
                    <a:p>
                      <a:pPr algn="ctr" fontAlgn="t"/>
                      <a:r>
                        <a:rPr lang="ru-RU" sz="1200" u="none" strike="noStrike">
                          <a:effectLst/>
                        </a:rPr>
                        <a:t>73</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Обеспеченность населения защитными сооружениями гражданской обороны</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16</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92.14</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575.9</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78196">
                <a:tc>
                  <a:txBody>
                    <a:bodyPr/>
                    <a:lstStyle/>
                    <a:p>
                      <a:pPr algn="ctr" fontAlgn="t"/>
                      <a:r>
                        <a:rPr lang="ru-RU" sz="1200" u="none" strike="noStrike">
                          <a:effectLst/>
                        </a:rPr>
                        <a:t>74</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Снижение числа погибших при пожарах</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92.5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108.1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547334">
                <a:tc>
                  <a:txBody>
                    <a:bodyPr/>
                    <a:lstStyle/>
                    <a:p>
                      <a:pPr algn="ctr" fontAlgn="t"/>
                      <a:r>
                        <a:rPr lang="ru-RU" sz="1200" u="none" strike="noStrike">
                          <a:effectLst/>
                        </a:rPr>
                        <a:t>75</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Прирост уровня безопасности людей на водных объектах, расположенных на территории Московской области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24</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33.25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138.5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6155" marR="6155" marT="6155" marB="0" anchor="b"/>
                </a:tc>
              </a:tr>
            </a:tbl>
          </a:graphicData>
        </a:graphic>
      </p:graphicFrame>
    </p:spTree>
    <p:extLst>
      <p:ext uri="{BB962C8B-B14F-4D97-AF65-F5344CB8AC3E}">
        <p14:creationId xmlns:p14="http://schemas.microsoft.com/office/powerpoint/2010/main" val="144005363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4" name="Таблица 3"/>
          <p:cNvGraphicFramePr>
            <a:graphicFrameLocks noGrp="1"/>
          </p:cNvGraphicFramePr>
          <p:nvPr>
            <p:extLst>
              <p:ext uri="{D42A27DB-BD31-4B8C-83A1-F6EECF244321}">
                <p14:modId xmlns:p14="http://schemas.microsoft.com/office/powerpoint/2010/main" val="2606981783"/>
              </p:ext>
            </p:extLst>
          </p:nvPr>
        </p:nvGraphicFramePr>
        <p:xfrm>
          <a:off x="0" y="381000"/>
          <a:ext cx="12192000" cy="6477001"/>
        </p:xfrm>
        <a:graphic>
          <a:graphicData uri="http://schemas.openxmlformats.org/drawingml/2006/table">
            <a:tbl>
              <a:tblPr>
                <a:tableStyleId>{5C22544A-7EE6-4342-B048-85BDC9FD1C3A}</a:tableStyleId>
              </a:tblPr>
              <a:tblGrid>
                <a:gridCol w="570943"/>
                <a:gridCol w="4853011"/>
                <a:gridCol w="1022938"/>
                <a:gridCol w="1022938"/>
                <a:gridCol w="1022938"/>
                <a:gridCol w="1439251"/>
                <a:gridCol w="2259981"/>
              </a:tblGrid>
              <a:tr h="239604">
                <a:tc gridSpan="2">
                  <a:txBody>
                    <a:bodyPr/>
                    <a:lstStyle/>
                    <a:p>
                      <a:pPr algn="l" fontAlgn="t"/>
                      <a:r>
                        <a:rPr lang="ru-RU" sz="1200" b="1" u="none" strike="noStrike" dirty="0">
                          <a:effectLst/>
                        </a:rPr>
                        <a:t>Муниципальная программа «Жилище»</a:t>
                      </a:r>
                      <a:endParaRPr lang="ru-RU" sz="1200" b="1" i="0" u="none" strike="noStrike" dirty="0">
                        <a:solidFill>
                          <a:srgbClr val="000000"/>
                        </a:solidFill>
                        <a:effectLst/>
                        <a:latin typeface="Arial" panose="020B0604020202020204" pitchFamily="34" charset="0"/>
                      </a:endParaRPr>
                    </a:p>
                  </a:txBody>
                  <a:tcPr marL="6155" marR="6155" marT="6155" marB="0"/>
                </a:tc>
                <a:tc hMerge="1">
                  <a:txBody>
                    <a:bodyPr/>
                    <a:lstStyle/>
                    <a:p>
                      <a:endParaRPr lang="ru-RU"/>
                    </a:p>
                  </a:txBody>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39604">
                <a:tc>
                  <a:txBody>
                    <a:bodyPr/>
                    <a:lstStyle/>
                    <a:p>
                      <a:pPr algn="ctr" fontAlgn="t"/>
                      <a:r>
                        <a:rPr lang="ru-RU" sz="1200" u="none" strike="noStrike">
                          <a:effectLst/>
                        </a:rPr>
                        <a:t>76</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Объем жилищного строительства</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млн. кв. м.</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0.016</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0.016427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102.7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39604">
                <a:tc>
                  <a:txBody>
                    <a:bodyPr/>
                    <a:lstStyle/>
                    <a:p>
                      <a:pPr algn="ctr" fontAlgn="t"/>
                      <a:r>
                        <a:rPr lang="ru-RU" sz="1200" u="none" strike="noStrike">
                          <a:effectLst/>
                        </a:rPr>
                        <a:t>77</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Количество семей, улучшивших жилищные условия</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Тысяча семей</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0.013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0.013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596129">
                <a:tc gridSpan="2">
                  <a:txBody>
                    <a:bodyPr/>
                    <a:lstStyle/>
                    <a:p>
                      <a:pPr algn="l" fontAlgn="t"/>
                      <a:r>
                        <a:rPr lang="ru-RU" sz="1200" u="none" strike="noStrike">
                          <a:effectLst/>
                        </a:rPr>
                        <a:t>Муниципальная программа «Развитие инженерной инфраструктуры, энергоэффективности и отрасли обращения с отходами»</a:t>
                      </a:r>
                      <a:endParaRPr lang="ru-RU" sz="1200" b="1" i="0" u="none" strike="noStrike">
                        <a:solidFill>
                          <a:srgbClr val="000000"/>
                        </a:solidFill>
                        <a:effectLst/>
                        <a:latin typeface="Arial" panose="020B0604020202020204" pitchFamily="34" charset="0"/>
                      </a:endParaRPr>
                    </a:p>
                  </a:txBody>
                  <a:tcPr marL="6155" marR="6155" marT="6155" marB="0"/>
                </a:tc>
                <a:tc hMerge="1">
                  <a:txBody>
                    <a:bodyPr/>
                    <a:lstStyle/>
                    <a:p>
                      <a:endParaRPr lang="ru-RU"/>
                    </a:p>
                  </a:txBody>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03208">
                <a:tc>
                  <a:txBody>
                    <a:bodyPr/>
                    <a:lstStyle/>
                    <a:p>
                      <a:pPr algn="ctr" fontAlgn="t"/>
                      <a:r>
                        <a:rPr lang="ru-RU" sz="1200" u="none" strike="noStrike">
                          <a:effectLst/>
                        </a:rPr>
                        <a:t>78</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Увеличение доли населения, обеспеченного доброкачественной питьевой водой из централизованных источников водоснабжения</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%/чел.</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89,17/32443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84,18/30756</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94.8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Недостаток средств</a:t>
                      </a:r>
                      <a:br>
                        <a:rPr lang="ru-RU" sz="1200" u="none" strike="noStrike">
                          <a:effectLst/>
                        </a:rPr>
                      </a:br>
                      <a:r>
                        <a:rPr lang="ru-RU" sz="1200" u="none" strike="noStrike">
                          <a:effectLst/>
                        </a:rPr>
                        <a:t>у МУП «ЕСКХ</a:t>
                      </a:r>
                      <a:br>
                        <a:rPr lang="ru-RU" sz="1200" u="none" strike="noStrike">
                          <a:effectLst/>
                        </a:rPr>
                      </a:br>
                      <a:r>
                        <a:rPr lang="ru-RU" sz="1200" u="none" strike="noStrike">
                          <a:effectLst/>
                        </a:rPr>
                        <a:t>Зарайского района»</a:t>
                      </a:r>
                      <a:endParaRPr lang="ru-RU" sz="1200" b="0" i="0" u="none" strike="noStrike">
                        <a:solidFill>
                          <a:srgbClr val="000000"/>
                        </a:solidFill>
                        <a:effectLst/>
                        <a:latin typeface="Arial" panose="020B0604020202020204" pitchFamily="34" charset="0"/>
                      </a:endParaRPr>
                    </a:p>
                  </a:txBody>
                  <a:tcPr marL="6155" marR="6155" marT="6155" marB="0" anchor="b"/>
                </a:tc>
              </a:tr>
              <a:tr h="471406">
                <a:tc>
                  <a:txBody>
                    <a:bodyPr/>
                    <a:lstStyle/>
                    <a:p>
                      <a:pPr algn="ctr" fontAlgn="t"/>
                      <a:r>
                        <a:rPr lang="ru-RU" sz="1200" u="none" strike="noStrike">
                          <a:effectLst/>
                        </a:rPr>
                        <a:t>79</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Увеличение доли сточных вод, очищенных до нормативных значений, в общем объеме сточных вод, пропущенных через очистные сооружения</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471406">
                <a:tc>
                  <a:txBody>
                    <a:bodyPr/>
                    <a:lstStyle/>
                    <a:p>
                      <a:pPr algn="ctr" fontAlgn="t"/>
                      <a:r>
                        <a:rPr lang="ru-RU" sz="1200" u="none" strike="noStrike">
                          <a:effectLst/>
                        </a:rPr>
                        <a:t>80</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Количество созданных и восстановленных объектов коммунальной инфраструктуры</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единица</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03208">
                <a:tc>
                  <a:txBody>
                    <a:bodyPr/>
                    <a:lstStyle/>
                    <a:p>
                      <a:pPr algn="ctr" fontAlgn="t"/>
                      <a:r>
                        <a:rPr lang="ru-RU" sz="1200" u="none" strike="noStrike">
                          <a:effectLst/>
                        </a:rPr>
                        <a:t>81</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Доля актуальных схем теплоснабжения, водоснабжения и водоотведения, программ комплексного развития систем коммунальной инфраструктуры Московской области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03208">
                <a:tc>
                  <a:txBody>
                    <a:bodyPr/>
                    <a:lstStyle/>
                    <a:p>
                      <a:pPr algn="ctr" fontAlgn="t"/>
                      <a:r>
                        <a:rPr lang="ru-RU" sz="1200" u="none" strike="noStrike">
                          <a:effectLst/>
                        </a:rPr>
                        <a:t>82</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 Доля зданий, строений, сооружений муниципальной собственности, соответствующих нормальному уровню энергетической эффективности и выше (А, B, C, D).</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16.3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16.3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03208">
                <a:tc>
                  <a:txBody>
                    <a:bodyPr/>
                    <a:lstStyle/>
                    <a:p>
                      <a:pPr algn="ctr" fontAlgn="t"/>
                      <a:r>
                        <a:rPr lang="ru-RU" sz="1200" u="none" strike="noStrike">
                          <a:effectLst/>
                        </a:rPr>
                        <a:t>83</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Доля зданий, строений, сооружений органов местного самоуправления и муниципальных учреждений, оснащенных приборами учета потребляемых энергетических ресурсов</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03208">
                <a:tc>
                  <a:txBody>
                    <a:bodyPr/>
                    <a:lstStyle/>
                    <a:p>
                      <a:pPr algn="ctr" fontAlgn="t"/>
                      <a:r>
                        <a:rPr lang="ru-RU" sz="1200" u="none" strike="noStrike">
                          <a:effectLst/>
                        </a:rPr>
                        <a:t>84</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 Бережливый учет - оснащенность многоквартирных домов общедомовыми приборами учета</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30.77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14.35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46.6</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Недостаток средств</a:t>
                      </a:r>
                      <a:br>
                        <a:rPr lang="ru-RU" sz="1200" u="none" strike="noStrike">
                          <a:effectLst/>
                        </a:rPr>
                      </a:br>
                      <a:r>
                        <a:rPr lang="ru-RU" sz="1200" u="none" strike="noStrike">
                          <a:effectLst/>
                        </a:rPr>
                        <a:t>у МУП «ЕСКХ</a:t>
                      </a:r>
                      <a:br>
                        <a:rPr lang="ru-RU" sz="1200" u="none" strike="noStrike">
                          <a:effectLst/>
                        </a:rPr>
                      </a:br>
                      <a:r>
                        <a:rPr lang="ru-RU" sz="1200" u="none" strike="noStrike">
                          <a:effectLst/>
                        </a:rPr>
                        <a:t>Зарайского района»</a:t>
                      </a:r>
                      <a:endParaRPr lang="ru-RU" sz="1200" b="0" i="0" u="none" strike="noStrike">
                        <a:solidFill>
                          <a:srgbClr val="000000"/>
                        </a:solidFill>
                        <a:effectLst/>
                        <a:latin typeface="Arial" panose="020B0604020202020204" pitchFamily="34" charset="0"/>
                      </a:endParaRPr>
                    </a:p>
                  </a:txBody>
                  <a:tcPr marL="6155" marR="6155" marT="6155" marB="0" anchor="b"/>
                </a:tc>
              </a:tr>
              <a:tr h="703208">
                <a:tc>
                  <a:txBody>
                    <a:bodyPr/>
                    <a:lstStyle/>
                    <a:p>
                      <a:pPr algn="ctr" fontAlgn="t"/>
                      <a:r>
                        <a:rPr lang="ru-RU" sz="1200" u="none" strike="noStrike">
                          <a:effectLst/>
                        </a:rPr>
                        <a:t>85</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 Доля многоквартирных домов с присвоенными классами энергоэффективности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1.33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1.04</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78.2</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dirty="0">
                          <a:effectLst/>
                        </a:rPr>
                        <a:t>Недостаток средств</a:t>
                      </a:r>
                      <a:br>
                        <a:rPr lang="ru-RU" sz="1200" u="none" strike="noStrike" dirty="0">
                          <a:effectLst/>
                        </a:rPr>
                      </a:br>
                      <a:r>
                        <a:rPr lang="ru-RU" sz="1200" u="none" strike="noStrike" dirty="0">
                          <a:effectLst/>
                        </a:rPr>
                        <a:t>у МУП «ЕСКХ</a:t>
                      </a:r>
                      <a:br>
                        <a:rPr lang="ru-RU" sz="1200" u="none" strike="noStrike" dirty="0">
                          <a:effectLst/>
                        </a:rPr>
                      </a:br>
                      <a:r>
                        <a:rPr lang="ru-RU" sz="1200" u="none" strike="noStrike" dirty="0">
                          <a:effectLst/>
                        </a:rPr>
                        <a:t>Зарайского района»</a:t>
                      </a:r>
                      <a:endParaRPr lang="ru-RU" sz="1200" b="0" i="0" u="none" strike="noStrike" dirty="0">
                        <a:solidFill>
                          <a:srgbClr val="000000"/>
                        </a:solidFill>
                        <a:effectLst/>
                        <a:latin typeface="Arial" panose="020B0604020202020204" pitchFamily="34" charset="0"/>
                      </a:endParaRPr>
                    </a:p>
                  </a:txBody>
                  <a:tcPr marL="6155" marR="6155" marT="6155" marB="0" anchor="b"/>
                </a:tc>
              </a:tr>
            </a:tbl>
          </a:graphicData>
        </a:graphic>
      </p:graphicFrame>
    </p:spTree>
    <p:extLst>
      <p:ext uri="{BB962C8B-B14F-4D97-AF65-F5344CB8AC3E}">
        <p14:creationId xmlns:p14="http://schemas.microsoft.com/office/powerpoint/2010/main" val="23743698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3" name="Таблица 2"/>
          <p:cNvGraphicFramePr>
            <a:graphicFrameLocks noGrp="1"/>
          </p:cNvGraphicFramePr>
          <p:nvPr>
            <p:extLst>
              <p:ext uri="{D42A27DB-BD31-4B8C-83A1-F6EECF244321}">
                <p14:modId xmlns:p14="http://schemas.microsoft.com/office/powerpoint/2010/main" val="3552984642"/>
              </p:ext>
            </p:extLst>
          </p:nvPr>
        </p:nvGraphicFramePr>
        <p:xfrm>
          <a:off x="5080" y="269241"/>
          <a:ext cx="12186919" cy="6588758"/>
        </p:xfrm>
        <a:graphic>
          <a:graphicData uri="http://schemas.openxmlformats.org/drawingml/2006/table">
            <a:tbl>
              <a:tblPr>
                <a:tableStyleId>{5C22544A-7EE6-4342-B048-85BDC9FD1C3A}</a:tableStyleId>
              </a:tblPr>
              <a:tblGrid>
                <a:gridCol w="570704"/>
                <a:gridCol w="4850989"/>
                <a:gridCol w="1022512"/>
                <a:gridCol w="1022512"/>
                <a:gridCol w="1022512"/>
                <a:gridCol w="1438651"/>
                <a:gridCol w="2259039"/>
              </a:tblGrid>
              <a:tr h="203203">
                <a:tc gridSpan="2">
                  <a:txBody>
                    <a:bodyPr/>
                    <a:lstStyle/>
                    <a:p>
                      <a:pPr algn="l" fontAlgn="t"/>
                      <a:r>
                        <a:rPr lang="ru-RU" sz="1100" b="1" u="none" strike="noStrike" dirty="0">
                          <a:effectLst/>
                        </a:rPr>
                        <a:t>Муниципальная программа «Предпринимательство»</a:t>
                      </a:r>
                      <a:endParaRPr lang="ru-RU" sz="1100" b="1" i="0" u="none" strike="noStrike" dirty="0">
                        <a:solidFill>
                          <a:srgbClr val="000000"/>
                        </a:solidFill>
                        <a:effectLst/>
                        <a:latin typeface="Arial" panose="020B0604020202020204" pitchFamily="34" charset="0"/>
                      </a:endParaRPr>
                    </a:p>
                  </a:txBody>
                  <a:tcPr marL="5771" marR="5771" marT="5771" marB="0"/>
                </a:tc>
                <a:tc hMerge="1">
                  <a:txBody>
                    <a:bodyPr/>
                    <a:lstStyle/>
                    <a:p>
                      <a:endParaRPr lang="ru-RU"/>
                    </a:p>
                  </a:txBody>
                  <a:tcP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771" marR="5771" marT="5771" marB="0" anchor="b"/>
                </a:tc>
              </a:tr>
              <a:tr h="399643">
                <a:tc>
                  <a:txBody>
                    <a:bodyPr/>
                    <a:lstStyle/>
                    <a:p>
                      <a:pPr algn="ctr" fontAlgn="t"/>
                      <a:r>
                        <a:rPr lang="ru-RU" sz="1100" u="none" strike="noStrike">
                          <a:effectLst/>
                        </a:rPr>
                        <a:t>86</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just" fontAlgn="t"/>
                      <a:r>
                        <a:rPr lang="ru-RU" sz="1100" u="none" strike="noStrike">
                          <a:effectLst/>
                        </a:rPr>
                        <a:t>Увеличение среднемесячной заработной платы работников организаций, не относящихся к субъектам малого предпринимательства  </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102.2</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102.5</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100.3</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771" marR="5771" marT="5771" marB="0" anchor="b"/>
                </a:tc>
              </a:tr>
              <a:tr h="203203">
                <a:tc>
                  <a:txBody>
                    <a:bodyPr/>
                    <a:lstStyle/>
                    <a:p>
                      <a:pPr algn="ctr" fontAlgn="t"/>
                      <a:r>
                        <a:rPr lang="ru-RU" sz="1100" u="none" strike="noStrike">
                          <a:effectLst/>
                        </a:rPr>
                        <a:t>87</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just" fontAlgn="t"/>
                      <a:r>
                        <a:rPr lang="ru-RU" sz="1100" u="none" strike="noStrike">
                          <a:effectLst/>
                        </a:rPr>
                        <a:t>Количество созданных рабочих мест  </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117</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218</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186.3</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771" marR="5771" marT="5771" marB="0" anchor="b"/>
                </a:tc>
              </a:tr>
              <a:tr h="399643">
                <a:tc>
                  <a:txBody>
                    <a:bodyPr/>
                    <a:lstStyle/>
                    <a:p>
                      <a:pPr algn="ctr" fontAlgn="t"/>
                      <a:r>
                        <a:rPr lang="ru-RU" sz="1100" u="none" strike="noStrike">
                          <a:effectLst/>
                        </a:rPr>
                        <a:t>88</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just" fontAlgn="t"/>
                      <a:r>
                        <a:rPr lang="ru-RU" sz="1100" u="none" strike="noStrike">
                          <a:effectLst/>
                        </a:rPr>
                        <a:t>Объем инвестиций, привлеченных в основной капитал (без учета бюджетных инвестиций), на душу населения  </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ctr" fontAlgn="ctr"/>
                      <a:r>
                        <a:rPr lang="ru-RU" sz="1100" u="none" strike="noStrike">
                          <a:effectLst/>
                        </a:rPr>
                        <a:t>Тысяча рублей</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31.87</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40.18</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126.1</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771" marR="5771" marT="5771" marB="0" anchor="b"/>
                </a:tc>
              </a:tr>
              <a:tr h="399643">
                <a:tc>
                  <a:txBody>
                    <a:bodyPr/>
                    <a:lstStyle/>
                    <a:p>
                      <a:pPr algn="ctr" fontAlgn="t"/>
                      <a:r>
                        <a:rPr lang="ru-RU" sz="1100" u="none" strike="noStrike">
                          <a:effectLst/>
                        </a:rPr>
                        <a:t>89</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just" fontAlgn="t"/>
                      <a:r>
                        <a:rPr lang="ru-RU" sz="1100" u="none" strike="noStrike">
                          <a:effectLst/>
                        </a:rPr>
                        <a:t>Индекс совокупной результативности реализации мероприятий, направленных на развитие конкуренции  </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771" marR="5771" marT="5771" marB="0" anchor="b"/>
                </a:tc>
              </a:tr>
              <a:tr h="1578286">
                <a:tc>
                  <a:txBody>
                    <a:bodyPr/>
                    <a:lstStyle/>
                    <a:p>
                      <a:pPr algn="ctr" fontAlgn="t"/>
                      <a:r>
                        <a:rPr lang="ru-RU" sz="1100" u="none" strike="noStrike">
                          <a:effectLst/>
                        </a:rPr>
                        <a:t>90</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just" fontAlgn="t"/>
                      <a:r>
                        <a:rPr lang="ru-RU" sz="1100" u="none" strike="noStrike">
                          <a:effectLst/>
                        </a:rPr>
                        <a:t>Доля среднесписочной численности работников (без внешних совместителей) малых и средних предприятий в среднесписочной численности работников (без внешних совместителей) всех предприятий и организаций  </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18.62</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12.34</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66.3</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just" fontAlgn="b"/>
                      <a:r>
                        <a:rPr lang="ru-RU" sz="1100" u="none" strike="noStrike" dirty="0" smtClean="0">
                          <a:effectLst/>
                        </a:rPr>
                        <a:t>Внесена</a:t>
                      </a:r>
                      <a:r>
                        <a:rPr lang="ru-RU" sz="1100" u="none" strike="noStrike" baseline="0" dirty="0" smtClean="0">
                          <a:effectLst/>
                        </a:rPr>
                        <a:t> оценочная информация .Уточнение данных после поступления </a:t>
                      </a:r>
                      <a:r>
                        <a:rPr lang="ru-RU" sz="1100" u="none" strike="noStrike" baseline="0" dirty="0" err="1" smtClean="0">
                          <a:effectLst/>
                        </a:rPr>
                        <a:t>статиформации</a:t>
                      </a:r>
                      <a:r>
                        <a:rPr lang="ru-RU" sz="1100" u="none" strike="noStrike" baseline="0" dirty="0" smtClean="0">
                          <a:effectLst/>
                        </a:rPr>
                        <a:t>.</a:t>
                      </a:r>
                      <a:r>
                        <a:rPr lang="ru-RU" sz="1100" u="none" strike="noStrike" dirty="0">
                          <a:effectLst/>
                        </a:rPr>
                        <a:t/>
                      </a:r>
                      <a:br>
                        <a:rPr lang="ru-RU" sz="1100" u="none" strike="noStrike" dirty="0">
                          <a:effectLst/>
                        </a:rPr>
                      </a:br>
                      <a:endParaRPr lang="ru-RU" sz="1100" b="0" i="0" u="none" strike="noStrike" dirty="0">
                        <a:solidFill>
                          <a:srgbClr val="000000"/>
                        </a:solidFill>
                        <a:effectLst/>
                        <a:latin typeface="Arial" panose="020B0604020202020204" pitchFamily="34" charset="0"/>
                      </a:endParaRPr>
                    </a:p>
                  </a:txBody>
                  <a:tcPr marL="5771" marR="5771" marT="5771" marB="0" anchor="b"/>
                </a:tc>
              </a:tr>
              <a:tr h="203203">
                <a:tc>
                  <a:txBody>
                    <a:bodyPr/>
                    <a:lstStyle/>
                    <a:p>
                      <a:pPr algn="ctr" fontAlgn="t"/>
                      <a:r>
                        <a:rPr lang="ru-RU" sz="1100" u="none" strike="noStrike">
                          <a:effectLst/>
                        </a:rPr>
                        <a:t>91</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just" fontAlgn="t"/>
                      <a:r>
                        <a:rPr lang="ru-RU" sz="1100" u="none" strike="noStrike">
                          <a:effectLst/>
                        </a:rPr>
                        <a:t>Число субъектов МСП в расчете на 10 тыс. человек населения  </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262.02</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266.88</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101.9</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l" fontAlgn="b"/>
                      <a:r>
                        <a:rPr lang="ru-RU" sz="1100" u="none" strike="noStrike" dirty="0">
                          <a:effectLst/>
                        </a:rPr>
                        <a:t> </a:t>
                      </a:r>
                      <a:endParaRPr lang="ru-RU" sz="1100" b="0" i="0" u="none" strike="noStrike" dirty="0">
                        <a:solidFill>
                          <a:srgbClr val="000000"/>
                        </a:solidFill>
                        <a:effectLst/>
                        <a:latin typeface="Arial" panose="020B0604020202020204" pitchFamily="34" charset="0"/>
                      </a:endParaRPr>
                    </a:p>
                  </a:txBody>
                  <a:tcPr marL="5771" marR="5771" marT="5771" marB="0" anchor="b"/>
                </a:tc>
              </a:tr>
              <a:tr h="203203">
                <a:tc>
                  <a:txBody>
                    <a:bodyPr/>
                    <a:lstStyle/>
                    <a:p>
                      <a:pPr algn="ctr" fontAlgn="t"/>
                      <a:r>
                        <a:rPr lang="ru-RU" sz="1100" u="none" strike="noStrike">
                          <a:effectLst/>
                        </a:rPr>
                        <a:t>92</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just" fontAlgn="t"/>
                      <a:r>
                        <a:rPr lang="ru-RU" sz="1100" u="none" strike="noStrike">
                          <a:effectLst/>
                        </a:rPr>
                        <a:t>Количество вновь созданных субъектов малого и среднего бизнеса  </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130</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167</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128.5</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771" marR="5771" marT="5771" marB="0" anchor="b"/>
                </a:tc>
              </a:tr>
              <a:tr h="1381845">
                <a:tc>
                  <a:txBody>
                    <a:bodyPr/>
                    <a:lstStyle/>
                    <a:p>
                      <a:pPr algn="ctr" fontAlgn="t"/>
                      <a:r>
                        <a:rPr lang="ru-RU" sz="1100" u="none" strike="noStrike">
                          <a:effectLst/>
                        </a:rPr>
                        <a:t>93</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just" fontAlgn="t"/>
                      <a:r>
                        <a:rPr lang="ru-RU" sz="1100" u="none" strike="noStrike">
                          <a:effectLst/>
                        </a:rPr>
                        <a:t>Количество объектов недвижимого имущества, предоставленных субъектам  малого и среднего предпринимательства и физическим лицам, не являющимся индивидуальными предпринимателями и применяющим специальный налоговый режим «налог на профессиональный доход» в рамках оказания имущественной поддержи и (или) предоставления муниципальной преференции для поддержки субъектов малого и среднего предпринимательства  </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2</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200.0</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771" marR="5771" marT="5771" marB="0" anchor="b"/>
                </a:tc>
              </a:tr>
              <a:tr h="399643">
                <a:tc>
                  <a:txBody>
                    <a:bodyPr/>
                    <a:lstStyle/>
                    <a:p>
                      <a:pPr algn="ctr" fontAlgn="t"/>
                      <a:r>
                        <a:rPr lang="ru-RU" sz="1100" u="none" strike="noStrike">
                          <a:effectLst/>
                        </a:rPr>
                        <a:t>94</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just" fontAlgn="t"/>
                      <a:r>
                        <a:rPr lang="ru-RU" sz="1100" u="none" strike="noStrike">
                          <a:effectLst/>
                        </a:rPr>
                        <a:t>Обеспеченность населения площадью торговых объектов  </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ctr" fontAlgn="ctr"/>
                      <a:r>
                        <a:rPr lang="ru-RU" sz="1100" u="none" strike="noStrike">
                          <a:effectLst/>
                        </a:rPr>
                        <a:t>Кв. м. /на 1000 жителей</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1190.4</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1162.8</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97.7</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b"/>
                      <a:r>
                        <a:rPr lang="ru-RU" sz="1100" u="none" strike="noStrike">
                          <a:effectLst/>
                        </a:rPr>
                        <a:t>Открытие объектов торговли перенесено на 2024 год</a:t>
                      </a:r>
                      <a:endParaRPr lang="ru-RU" sz="1100" b="0" i="0" u="none" strike="noStrike">
                        <a:solidFill>
                          <a:srgbClr val="000000"/>
                        </a:solidFill>
                        <a:effectLst/>
                        <a:latin typeface="Arial" panose="020B0604020202020204" pitchFamily="34" charset="0"/>
                      </a:endParaRPr>
                    </a:p>
                  </a:txBody>
                  <a:tcPr marL="5771" marR="5771" marT="5771" marB="0" anchor="b"/>
                </a:tc>
              </a:tr>
              <a:tr h="549450">
                <a:tc>
                  <a:txBody>
                    <a:bodyPr/>
                    <a:lstStyle/>
                    <a:p>
                      <a:pPr algn="ctr" fontAlgn="t"/>
                      <a:r>
                        <a:rPr lang="ru-RU" sz="1100" u="none" strike="noStrike">
                          <a:effectLst/>
                        </a:rPr>
                        <a:t>95</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just" fontAlgn="t"/>
                      <a:r>
                        <a:rPr lang="ru-RU" sz="1100" u="none" strike="noStrike" dirty="0">
                          <a:effectLst/>
                        </a:rPr>
                        <a:t>Обеспеченность населения предприятиями общественного питания  </a:t>
                      </a:r>
                      <a:endParaRPr lang="ru-RU" sz="1100" b="0" i="0" u="none" strike="noStrike" dirty="0">
                        <a:solidFill>
                          <a:srgbClr val="000000"/>
                        </a:solidFill>
                        <a:effectLst/>
                        <a:latin typeface="Arial" panose="020B0604020202020204" pitchFamily="34" charset="0"/>
                      </a:endParaRPr>
                    </a:p>
                  </a:txBody>
                  <a:tcPr marL="5771" marR="5771" marT="5771" marB="0"/>
                </a:tc>
                <a:tc>
                  <a:txBody>
                    <a:bodyPr/>
                    <a:lstStyle/>
                    <a:p>
                      <a:pPr algn="ctr" fontAlgn="ctr"/>
                      <a:r>
                        <a:rPr lang="ru-RU" sz="1100" u="none" strike="noStrike">
                          <a:effectLst/>
                        </a:rPr>
                        <a:t>Пос. мест /на 1000 жите­лей</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41.17</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41.2</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100.1</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l" fontAlgn="b"/>
                      <a:r>
                        <a:rPr lang="ru-RU" sz="1100" u="none" strike="noStrike" dirty="0">
                          <a:effectLst/>
                        </a:rPr>
                        <a:t> </a:t>
                      </a:r>
                      <a:endParaRPr lang="ru-RU" sz="1100" b="0" i="0" u="none" strike="noStrike" dirty="0">
                        <a:solidFill>
                          <a:srgbClr val="000000"/>
                        </a:solidFill>
                        <a:effectLst/>
                        <a:latin typeface="Arial" panose="020B0604020202020204" pitchFamily="34" charset="0"/>
                      </a:endParaRPr>
                    </a:p>
                  </a:txBody>
                  <a:tcPr marL="5771" marR="5771" marT="5771" marB="0" anchor="b"/>
                </a:tc>
              </a:tr>
              <a:tr h="667793">
                <a:tc>
                  <a:txBody>
                    <a:bodyPr/>
                    <a:lstStyle/>
                    <a:p>
                      <a:pPr algn="ctr" fontAlgn="t"/>
                      <a:r>
                        <a:rPr lang="ru-RU" sz="1100" u="none" strike="noStrike">
                          <a:effectLst/>
                        </a:rPr>
                        <a:t>96</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just" fontAlgn="t"/>
                      <a:r>
                        <a:rPr lang="ru-RU" sz="1100" u="none" strike="noStrike">
                          <a:effectLst/>
                        </a:rPr>
                        <a:t>Обеспеченность населения предприятиями бытового обслуживания  </a:t>
                      </a:r>
                      <a:endParaRPr lang="ru-RU" sz="1100" b="0" i="0" u="none" strike="noStrike">
                        <a:solidFill>
                          <a:srgbClr val="000000"/>
                        </a:solidFill>
                        <a:effectLst/>
                        <a:latin typeface="Arial" panose="020B0604020202020204" pitchFamily="34" charset="0"/>
                      </a:endParaRPr>
                    </a:p>
                  </a:txBody>
                  <a:tcPr marL="5771" marR="5771" marT="5771" marB="0"/>
                </a:tc>
                <a:tc>
                  <a:txBody>
                    <a:bodyPr/>
                    <a:lstStyle/>
                    <a:p>
                      <a:pPr algn="ctr" fontAlgn="ctr"/>
                      <a:r>
                        <a:rPr lang="ru-RU" sz="1100" u="none" strike="noStrike">
                          <a:effectLst/>
                        </a:rPr>
                        <a:t>раб. мест /на 1000 жителей</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8.42</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8.45</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ctr" fontAlgn="ctr"/>
                      <a:r>
                        <a:rPr lang="ru-RU" sz="1100" u="none" strike="noStrike">
                          <a:effectLst/>
                        </a:rPr>
                        <a:t>100.4</a:t>
                      </a:r>
                      <a:endParaRPr lang="ru-RU" sz="1100" b="0" i="0" u="none" strike="noStrike">
                        <a:solidFill>
                          <a:srgbClr val="000000"/>
                        </a:solidFill>
                        <a:effectLst/>
                        <a:latin typeface="Arial" panose="020B0604020202020204" pitchFamily="34" charset="0"/>
                      </a:endParaRPr>
                    </a:p>
                  </a:txBody>
                  <a:tcPr marL="5771" marR="5771" marT="5771" marB="0" anchor="ctr"/>
                </a:tc>
                <a:tc>
                  <a:txBody>
                    <a:bodyPr/>
                    <a:lstStyle/>
                    <a:p>
                      <a:pPr algn="l" fontAlgn="b"/>
                      <a:r>
                        <a:rPr lang="ru-RU" sz="1100" u="none" strike="noStrike" dirty="0">
                          <a:effectLst/>
                        </a:rPr>
                        <a:t> </a:t>
                      </a:r>
                      <a:endParaRPr lang="ru-RU" sz="1100" b="0" i="0" u="none" strike="noStrike" dirty="0">
                        <a:solidFill>
                          <a:srgbClr val="000000"/>
                        </a:solidFill>
                        <a:effectLst/>
                        <a:latin typeface="Arial" panose="020B0604020202020204" pitchFamily="34" charset="0"/>
                      </a:endParaRPr>
                    </a:p>
                  </a:txBody>
                  <a:tcPr marL="5771" marR="5771" marT="5771" marB="0" anchor="b"/>
                </a:tc>
              </a:tr>
            </a:tbl>
          </a:graphicData>
        </a:graphic>
      </p:graphicFrame>
    </p:spTree>
    <p:extLst>
      <p:ext uri="{BB962C8B-B14F-4D97-AF65-F5344CB8AC3E}">
        <p14:creationId xmlns:p14="http://schemas.microsoft.com/office/powerpoint/2010/main" val="9897329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4" name="Таблица 3"/>
          <p:cNvGraphicFramePr>
            <a:graphicFrameLocks noGrp="1"/>
          </p:cNvGraphicFramePr>
          <p:nvPr>
            <p:extLst>
              <p:ext uri="{D42A27DB-BD31-4B8C-83A1-F6EECF244321}">
                <p14:modId xmlns:p14="http://schemas.microsoft.com/office/powerpoint/2010/main" val="3579449351"/>
              </p:ext>
            </p:extLst>
          </p:nvPr>
        </p:nvGraphicFramePr>
        <p:xfrm>
          <a:off x="0" y="304801"/>
          <a:ext cx="12192000" cy="6553199"/>
        </p:xfrm>
        <a:graphic>
          <a:graphicData uri="http://schemas.openxmlformats.org/drawingml/2006/table">
            <a:tbl>
              <a:tblPr>
                <a:tableStyleId>{5C22544A-7EE6-4342-B048-85BDC9FD1C3A}</a:tableStyleId>
              </a:tblPr>
              <a:tblGrid>
                <a:gridCol w="570943"/>
                <a:gridCol w="4853011"/>
                <a:gridCol w="1022938"/>
                <a:gridCol w="1022938"/>
                <a:gridCol w="1022938"/>
                <a:gridCol w="1439251"/>
                <a:gridCol w="2259981"/>
              </a:tblGrid>
              <a:tr h="708595">
                <a:tc gridSpan="2">
                  <a:txBody>
                    <a:bodyPr/>
                    <a:lstStyle/>
                    <a:p>
                      <a:pPr algn="l" fontAlgn="t"/>
                      <a:r>
                        <a:rPr lang="ru-RU" sz="1200" b="1" u="none" strike="noStrike" dirty="0">
                          <a:effectLst/>
                        </a:rPr>
                        <a:t>Муниципальная программа «Управление имуществом и муниципальными финансами»</a:t>
                      </a:r>
                      <a:endParaRPr lang="ru-RU" sz="1200" b="1" i="0" u="none" strike="noStrike" dirty="0">
                        <a:solidFill>
                          <a:srgbClr val="000000"/>
                        </a:solidFill>
                        <a:effectLst/>
                        <a:latin typeface="Arial" panose="020B0604020202020204" pitchFamily="34" charset="0"/>
                      </a:endParaRPr>
                    </a:p>
                  </a:txBody>
                  <a:tcPr marL="6155" marR="6155" marT="6155" marB="0"/>
                </a:tc>
                <a:tc hMerge="1">
                  <a:txBody>
                    <a:bodyPr/>
                    <a:lstStyle/>
                    <a:p>
                      <a:endParaRPr lang="ru-RU"/>
                    </a:p>
                  </a:txBody>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1057029">
                <a:tc>
                  <a:txBody>
                    <a:bodyPr/>
                    <a:lstStyle/>
                    <a:p>
                      <a:pPr algn="ctr" fontAlgn="t"/>
                      <a:r>
                        <a:rPr lang="ru-RU" sz="1200" u="none" strike="noStrike">
                          <a:effectLst/>
                        </a:rPr>
                        <a:t>98</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Эффективность работы по взысканию задолженности по арендной плате за земельные участки, государственная собственность на которые не разграничена</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106</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106.0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1953195">
                <a:tc>
                  <a:txBody>
                    <a:bodyPr/>
                    <a:lstStyle/>
                    <a:p>
                      <a:pPr algn="ctr" fontAlgn="t"/>
                      <a:r>
                        <a:rPr lang="ru-RU" sz="1200" u="none" strike="noStrike">
                          <a:effectLst/>
                        </a:rPr>
                        <a:t>99</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Эффективность работы по взысканию задолженности по арендной плате за муниципальное имущество и землю</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38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38.0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Исковое заявление о</a:t>
                      </a:r>
                      <a:br>
                        <a:rPr lang="ru-RU" sz="1200" u="none" strike="noStrike">
                          <a:effectLst/>
                        </a:rPr>
                      </a:br>
                      <a:r>
                        <a:rPr lang="ru-RU" sz="1200" u="none" strike="noStrike">
                          <a:effectLst/>
                        </a:rPr>
                        <a:t>расторжении</a:t>
                      </a:r>
                      <a:br>
                        <a:rPr lang="ru-RU" sz="1200" u="none" strike="noStrike">
                          <a:effectLst/>
                        </a:rPr>
                      </a:br>
                      <a:r>
                        <a:rPr lang="ru-RU" sz="1200" u="none" strike="noStrike">
                          <a:effectLst/>
                        </a:rPr>
                        <a:t>договора аренды и</a:t>
                      </a:r>
                      <a:br>
                        <a:rPr lang="ru-RU" sz="1200" u="none" strike="noStrike">
                          <a:effectLst/>
                        </a:rPr>
                      </a:br>
                      <a:r>
                        <a:rPr lang="ru-RU" sz="1200" u="none" strike="noStrike">
                          <a:effectLst/>
                        </a:rPr>
                        <a:t>взыскание</a:t>
                      </a:r>
                      <a:br>
                        <a:rPr lang="ru-RU" sz="1200" u="none" strike="noStrike">
                          <a:effectLst/>
                        </a:rPr>
                      </a:br>
                      <a:r>
                        <a:rPr lang="ru-RU" sz="1200" u="none" strike="noStrike">
                          <a:effectLst/>
                        </a:rPr>
                        <a:t>задолженности</a:t>
                      </a:r>
                      <a:br>
                        <a:rPr lang="ru-RU" sz="1200" u="none" strike="noStrike">
                          <a:effectLst/>
                        </a:rPr>
                      </a:br>
                      <a:r>
                        <a:rPr lang="ru-RU" sz="1200" u="none" strike="noStrike">
                          <a:effectLst/>
                        </a:rPr>
                        <a:t>находиться в</a:t>
                      </a:r>
                      <a:br>
                        <a:rPr lang="ru-RU" sz="1200" u="none" strike="noStrike">
                          <a:effectLst/>
                        </a:rPr>
                      </a:br>
                      <a:r>
                        <a:rPr lang="ru-RU" sz="1200" u="none" strike="noStrike">
                          <a:effectLst/>
                        </a:rPr>
                        <a:t>Арбитражном суде</a:t>
                      </a:r>
                      <a:br>
                        <a:rPr lang="ru-RU" sz="1200" u="none" strike="noStrike">
                          <a:effectLst/>
                        </a:rPr>
                      </a:br>
                      <a:r>
                        <a:rPr lang="ru-RU" sz="1200" u="none" strike="noStrike">
                          <a:effectLst/>
                        </a:rPr>
                        <a:t>Московской области,</a:t>
                      </a:r>
                      <a:br>
                        <a:rPr lang="ru-RU" sz="1200" u="none" strike="noStrike">
                          <a:effectLst/>
                        </a:rPr>
                      </a:br>
                      <a:r>
                        <a:rPr lang="ru-RU" sz="1200" u="none" strike="noStrike">
                          <a:effectLst/>
                        </a:rPr>
                        <a:t>решение не принято</a:t>
                      </a:r>
                      <a:endParaRPr lang="ru-RU" sz="1200" b="0" i="0" u="none" strike="noStrike">
                        <a:solidFill>
                          <a:srgbClr val="000000"/>
                        </a:solidFill>
                        <a:effectLst/>
                        <a:latin typeface="Arial" panose="020B0604020202020204" pitchFamily="34" charset="0"/>
                      </a:endParaRPr>
                    </a:p>
                  </a:txBody>
                  <a:tcPr marL="6155" marR="6155" marT="6155" marB="0" anchor="b"/>
                </a:tc>
              </a:tr>
              <a:tr h="1057029">
                <a:tc>
                  <a:txBody>
                    <a:bodyPr/>
                    <a:lstStyle/>
                    <a:p>
                      <a:pPr algn="ctr" fontAlgn="t"/>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Поступления доходов в бюджет муниципального образования от распоряжения земельными участками, государственная собственность на которые не разграничена</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102</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102.0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08595">
                <a:tc>
                  <a:txBody>
                    <a:bodyPr/>
                    <a:lstStyle/>
                    <a:p>
                      <a:pPr algn="ctr" fontAlgn="t"/>
                      <a:r>
                        <a:rPr lang="ru-RU" sz="1200" u="none" strike="noStrike">
                          <a:effectLst/>
                        </a:rPr>
                        <a:t>101</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Поступления доходов в бюджет муниципального образования от распоряжения муниципальным имуществом и землей</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101.0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08595">
                <a:tc>
                  <a:txBody>
                    <a:bodyPr/>
                    <a:lstStyle/>
                    <a:p>
                      <a:pPr algn="ctr" fontAlgn="t"/>
                      <a:r>
                        <a:rPr lang="ru-RU" sz="1200" u="none" strike="noStrike">
                          <a:effectLst/>
                        </a:rPr>
                        <a:t>102</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Предоставление земельных участков многодетным семьям</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Внесение изменений с списки очередников</a:t>
                      </a:r>
                      <a:endParaRPr lang="ru-RU" sz="1200" b="0" i="0" u="none" strike="noStrike">
                        <a:solidFill>
                          <a:srgbClr val="000000"/>
                        </a:solidFill>
                        <a:effectLst/>
                        <a:latin typeface="Arial" panose="020B0604020202020204" pitchFamily="34" charset="0"/>
                      </a:endParaRPr>
                    </a:p>
                  </a:txBody>
                  <a:tcPr marL="6155" marR="6155" marT="6155" marB="0" anchor="b"/>
                </a:tc>
              </a:tr>
              <a:tr h="360161">
                <a:tc>
                  <a:txBody>
                    <a:bodyPr/>
                    <a:lstStyle/>
                    <a:p>
                      <a:pPr algn="ctr" fontAlgn="t"/>
                      <a:r>
                        <a:rPr lang="ru-RU" sz="1200" u="none" strike="noStrike">
                          <a:effectLst/>
                        </a:rPr>
                        <a:t>103</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Проверка использования земель</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6155" marR="6155" marT="6155" marB="0" anchor="b"/>
                </a:tc>
              </a:tr>
            </a:tbl>
          </a:graphicData>
        </a:graphic>
      </p:graphicFrame>
    </p:spTree>
    <p:extLst>
      <p:ext uri="{BB962C8B-B14F-4D97-AF65-F5344CB8AC3E}">
        <p14:creationId xmlns:p14="http://schemas.microsoft.com/office/powerpoint/2010/main" val="38636288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3" name="Таблица 2"/>
          <p:cNvGraphicFramePr>
            <a:graphicFrameLocks noGrp="1"/>
          </p:cNvGraphicFramePr>
          <p:nvPr>
            <p:extLst>
              <p:ext uri="{D42A27DB-BD31-4B8C-83A1-F6EECF244321}">
                <p14:modId xmlns:p14="http://schemas.microsoft.com/office/powerpoint/2010/main" val="1102240200"/>
              </p:ext>
            </p:extLst>
          </p:nvPr>
        </p:nvGraphicFramePr>
        <p:xfrm>
          <a:off x="1" y="304799"/>
          <a:ext cx="12192000" cy="6553200"/>
        </p:xfrm>
        <a:graphic>
          <a:graphicData uri="http://schemas.openxmlformats.org/drawingml/2006/table">
            <a:tbl>
              <a:tblPr>
                <a:tableStyleId>{5C22544A-7EE6-4342-B048-85BDC9FD1C3A}</a:tableStyleId>
              </a:tblPr>
              <a:tblGrid>
                <a:gridCol w="570943"/>
                <a:gridCol w="4853012"/>
                <a:gridCol w="1022938"/>
                <a:gridCol w="1022938"/>
                <a:gridCol w="1022938"/>
                <a:gridCol w="1439251"/>
                <a:gridCol w="2259980"/>
              </a:tblGrid>
              <a:tr h="525997">
                <a:tc>
                  <a:txBody>
                    <a:bodyPr/>
                    <a:lstStyle/>
                    <a:p>
                      <a:pPr algn="ctr" fontAlgn="t"/>
                      <a:r>
                        <a:rPr lang="ru-RU" sz="1200" u="none" strike="noStrike">
                          <a:effectLst/>
                        </a:rPr>
                        <a:t>104</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Доля незарегистрированных объектов недвижимого имущества, вовлеченных в налоговый оборот по результатам МЗК</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111.1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67351">
                <a:tc>
                  <a:txBody>
                    <a:bodyPr/>
                    <a:lstStyle/>
                    <a:p>
                      <a:pPr algn="ctr" fontAlgn="t"/>
                      <a:r>
                        <a:rPr lang="ru-RU" sz="1200" u="none" strike="noStrike">
                          <a:effectLst/>
                        </a:rPr>
                        <a:t>105</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Прирост земельного налога</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113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113.0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84643">
                <a:tc>
                  <a:txBody>
                    <a:bodyPr/>
                    <a:lstStyle/>
                    <a:p>
                      <a:pPr algn="ctr" fontAlgn="t"/>
                      <a:r>
                        <a:rPr lang="ru-RU" sz="1200" u="none" strike="noStrike">
                          <a:effectLst/>
                        </a:rPr>
                        <a:t>106</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20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15.0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Отсутствие потенциальных арендаторов</a:t>
                      </a:r>
                      <a:endParaRPr lang="ru-RU" sz="1200" b="0" i="0" u="none" strike="noStrike">
                        <a:solidFill>
                          <a:srgbClr val="000000"/>
                        </a:solidFill>
                        <a:effectLst/>
                        <a:latin typeface="Arial" panose="020B0604020202020204" pitchFamily="34" charset="0"/>
                      </a:endParaRPr>
                    </a:p>
                  </a:txBody>
                  <a:tcPr marL="6155" marR="6155" marT="6155" marB="0" anchor="b"/>
                </a:tc>
              </a:tr>
              <a:tr h="784643">
                <a:tc>
                  <a:txBody>
                    <a:bodyPr/>
                    <a:lstStyle/>
                    <a:p>
                      <a:pPr algn="ctr" fontAlgn="t"/>
                      <a:r>
                        <a:rPr lang="ru-RU" sz="1200" u="none" strike="noStrike">
                          <a:effectLst/>
                        </a:rPr>
                        <a:t>107</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just" fontAlgn="t"/>
                      <a:r>
                        <a:rPr lang="ru-RU" sz="1200" u="none" strike="noStrike">
                          <a:effectLst/>
                        </a:rPr>
                        <a:t>Эффективность работы по расторжению договоров аренды земельных участков и размещению на Инвестиционном портале Московской области</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90.0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84643">
                <a:tc gridSpan="2">
                  <a:txBody>
                    <a:bodyPr/>
                    <a:lstStyle/>
                    <a:p>
                      <a:pPr algn="l" fontAlgn="t"/>
                      <a:r>
                        <a:rPr lang="ru-RU" sz="1200" b="1" u="none" strike="noStrike" dirty="0">
                          <a:effectLst/>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endParaRPr lang="ru-RU" sz="1200" b="1" i="0" u="none" strike="noStrike" dirty="0">
                        <a:solidFill>
                          <a:srgbClr val="000000"/>
                        </a:solidFill>
                        <a:effectLst/>
                        <a:latin typeface="Arial" panose="020B0604020202020204" pitchFamily="34" charset="0"/>
                      </a:endParaRPr>
                    </a:p>
                  </a:txBody>
                  <a:tcPr marL="6155" marR="6155" marT="6155" marB="0"/>
                </a:tc>
                <a:tc hMerge="1">
                  <a:txBody>
                    <a:bodyPr/>
                    <a:lstStyle/>
                    <a:p>
                      <a:endParaRPr lang="ru-RU"/>
                    </a:p>
                  </a:txBody>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525997">
                <a:tc>
                  <a:txBody>
                    <a:bodyPr/>
                    <a:lstStyle/>
                    <a:p>
                      <a:pPr algn="ctr" fontAlgn="t"/>
                      <a:r>
                        <a:rPr lang="ru-RU" sz="1200" u="none" strike="noStrike">
                          <a:effectLst/>
                        </a:rPr>
                        <a:t>112</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Информирование населения в средствах массовой информации и социальных сетях</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167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750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449.1</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267351">
                <a:tc>
                  <a:txBody>
                    <a:bodyPr/>
                    <a:lstStyle/>
                    <a:p>
                      <a:pPr algn="ctr" fontAlgn="t"/>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784643">
                <a:tc>
                  <a:txBody>
                    <a:bodyPr/>
                    <a:lstStyle/>
                    <a:p>
                      <a:pPr algn="ctr" fontAlgn="t"/>
                      <a:r>
                        <a:rPr lang="ru-RU" sz="1200" u="none" strike="noStrike">
                          <a:effectLst/>
                        </a:rPr>
                        <a:t>114</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Количество проектов, реализованных на основании заявок жителей городского округа Зарайск Московской области в рамках практик инициативного бюджетирования</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Единиц</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2</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2</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525997">
                <a:tc>
                  <a:txBody>
                    <a:bodyPr/>
                    <a:lstStyle/>
                    <a:p>
                      <a:pPr algn="ctr" fontAlgn="t"/>
                      <a:r>
                        <a:rPr lang="ru-RU" sz="1200" u="none" strike="noStrike">
                          <a:effectLst/>
                        </a:rPr>
                        <a:t>115</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Доля молодежи, задействованной в мероприятиях по вовлечению в творческую деятельность</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42</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65</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154.8</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155" marR="6155" marT="6155" marB="0" anchor="b"/>
                </a:tc>
              </a:tr>
              <a:tr h="1301935">
                <a:tc>
                  <a:txBody>
                    <a:bodyPr/>
                    <a:lstStyle/>
                    <a:p>
                      <a:pPr algn="ctr" fontAlgn="t"/>
                      <a:r>
                        <a:rPr lang="ru-RU" sz="1200" u="none" strike="noStrike">
                          <a:effectLst/>
                        </a:rPr>
                        <a:t>116</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l" fontAlgn="t"/>
                      <a:r>
                        <a:rPr lang="ru-RU" sz="1200" u="none" strike="noStrike">
                          <a:effectLst/>
                        </a:rPr>
                        <a:t>Общая численность граждан Российской Федерации, вовлеченных центрами (сообществами, объединениями) поддержки добровольчества (волонтерства) на базе образовательных организаций, некоммерческих организаций, государственных и муниципальных учреждений, в добровольческую (волонтерскую) деятельность</a:t>
                      </a:r>
                      <a:endParaRPr lang="ru-RU" sz="1200" b="0" i="0" u="none" strike="noStrike">
                        <a:solidFill>
                          <a:srgbClr val="000000"/>
                        </a:solidFill>
                        <a:effectLst/>
                        <a:latin typeface="Arial" panose="020B0604020202020204" pitchFamily="34" charset="0"/>
                      </a:endParaRPr>
                    </a:p>
                  </a:txBody>
                  <a:tcPr marL="6155" marR="6155" marT="6155" marB="0"/>
                </a:tc>
                <a:tc>
                  <a:txBody>
                    <a:bodyPr/>
                    <a:lstStyle/>
                    <a:p>
                      <a:pPr algn="ctr" fontAlgn="ctr"/>
                      <a:r>
                        <a:rPr lang="ru-RU" sz="1200" u="none" strike="noStrike">
                          <a:effectLst/>
                        </a:rPr>
                        <a:t>Млн. чел.</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0.005576</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0.00587</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ctr" fontAlgn="ctr"/>
                      <a:r>
                        <a:rPr lang="ru-RU" sz="1200" u="none" strike="noStrike">
                          <a:effectLst/>
                        </a:rPr>
                        <a:t>105.3</a:t>
                      </a:r>
                      <a:endParaRPr lang="ru-RU" sz="1200" b="0" i="0" u="none" strike="noStrike">
                        <a:solidFill>
                          <a:srgbClr val="000000"/>
                        </a:solidFill>
                        <a:effectLst/>
                        <a:latin typeface="Arial" panose="020B0604020202020204" pitchFamily="34" charset="0"/>
                      </a:endParaRPr>
                    </a:p>
                  </a:txBody>
                  <a:tcPr marL="6155" marR="6155" marT="6155" marB="0" anchor="ctr"/>
                </a:tc>
                <a:tc>
                  <a:txBody>
                    <a:bodyPr/>
                    <a:lstStyle/>
                    <a:p>
                      <a:pPr algn="l" fontAlgn="b"/>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6155" marR="6155" marT="6155" marB="0" anchor="b"/>
                </a:tc>
              </a:tr>
            </a:tbl>
          </a:graphicData>
        </a:graphic>
      </p:graphicFrame>
    </p:spTree>
    <p:extLst>
      <p:ext uri="{BB962C8B-B14F-4D97-AF65-F5344CB8AC3E}">
        <p14:creationId xmlns:p14="http://schemas.microsoft.com/office/powerpoint/2010/main" val="7633269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4" name="Таблица 3"/>
          <p:cNvGraphicFramePr>
            <a:graphicFrameLocks noGrp="1"/>
          </p:cNvGraphicFramePr>
          <p:nvPr>
            <p:extLst>
              <p:ext uri="{D42A27DB-BD31-4B8C-83A1-F6EECF244321}">
                <p14:modId xmlns:p14="http://schemas.microsoft.com/office/powerpoint/2010/main" val="391384345"/>
              </p:ext>
            </p:extLst>
          </p:nvPr>
        </p:nvGraphicFramePr>
        <p:xfrm>
          <a:off x="0" y="304800"/>
          <a:ext cx="12192001" cy="6553199"/>
        </p:xfrm>
        <a:graphic>
          <a:graphicData uri="http://schemas.openxmlformats.org/drawingml/2006/table">
            <a:tbl>
              <a:tblPr>
                <a:tableStyleId>{5C22544A-7EE6-4342-B048-85BDC9FD1C3A}</a:tableStyleId>
              </a:tblPr>
              <a:tblGrid>
                <a:gridCol w="570942"/>
                <a:gridCol w="4853010"/>
                <a:gridCol w="1022939"/>
                <a:gridCol w="1022939"/>
                <a:gridCol w="1022939"/>
                <a:gridCol w="1439251"/>
                <a:gridCol w="2259981"/>
              </a:tblGrid>
              <a:tr h="417830">
                <a:tc gridSpan="2">
                  <a:txBody>
                    <a:bodyPr/>
                    <a:lstStyle/>
                    <a:p>
                      <a:pPr algn="l" fontAlgn="t"/>
                      <a:r>
                        <a:rPr lang="ru-RU" sz="1100" b="1" u="none" strike="noStrike" dirty="0">
                          <a:effectLst/>
                        </a:rPr>
                        <a:t>Муниципальная программа «Развитие и функционирование дорожно-транспортного комплекса»</a:t>
                      </a:r>
                      <a:endParaRPr lang="ru-RU" sz="1100" b="1" i="0" u="none" strike="noStrike" dirty="0">
                        <a:solidFill>
                          <a:srgbClr val="000000"/>
                        </a:solidFill>
                        <a:effectLst/>
                        <a:latin typeface="Arial" panose="020B0604020202020204" pitchFamily="34" charset="0"/>
                      </a:endParaRPr>
                    </a:p>
                  </a:txBody>
                  <a:tcPr marL="5150" marR="5150" marT="5150" marB="0"/>
                </a:tc>
                <a:tc hMerge="1">
                  <a:txBody>
                    <a:bodyPr/>
                    <a:lstStyle/>
                    <a:p>
                      <a:endParaRPr lang="ru-RU"/>
                    </a:p>
                  </a:txBody>
                  <a:tcPr/>
                </a:tc>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b"/>
                </a:tc>
              </a:tr>
              <a:tr h="1131468">
                <a:tc>
                  <a:txBody>
                    <a:bodyPr/>
                    <a:lstStyle/>
                    <a:p>
                      <a:pPr algn="ctr" fontAlgn="t"/>
                      <a:r>
                        <a:rPr lang="ru-RU" sz="1100" u="none" strike="noStrike">
                          <a:effectLst/>
                        </a:rPr>
                        <a:t>117</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just" fontAlgn="t"/>
                      <a:r>
                        <a:rPr lang="ru-RU" sz="1100" u="none" strike="noStrike">
                          <a:effectLst/>
                        </a:rPr>
                        <a:t>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 включенных в Перечень маршрутов регулярных перевозок по регулируемым тарифам, на которых отдельным категориям граждан предоставляются меры социальной поддержки, утверждаемый Правительством Московской области</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90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111.1</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b"/>
                </a:tc>
              </a:tr>
              <a:tr h="380998">
                <a:tc>
                  <a:txBody>
                    <a:bodyPr/>
                    <a:lstStyle/>
                    <a:p>
                      <a:pPr algn="ctr" fontAlgn="t"/>
                      <a:r>
                        <a:rPr lang="ru-RU" sz="1100" u="none" strike="noStrike">
                          <a:effectLst/>
                        </a:rPr>
                        <a:t>118</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just" fontAlgn="t"/>
                      <a:r>
                        <a:rPr lang="ru-RU" sz="1100" u="none" strike="noStrike">
                          <a:effectLst/>
                        </a:rPr>
                        <a:t>Количество погибших в дорожно-транспортных происшествиях, человек на 100 тыс. населения</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ctr" fontAlgn="ctr"/>
                      <a:r>
                        <a:rPr lang="ru-RU" sz="1100" u="none" strike="noStrike">
                          <a:effectLst/>
                        </a:rPr>
                        <a:t>чел./100 тыс. населения</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1.85</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10.95</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591.9</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b"/>
                </a:tc>
              </a:tr>
              <a:tr h="380998">
                <a:tc>
                  <a:txBody>
                    <a:bodyPr/>
                    <a:lstStyle/>
                    <a:p>
                      <a:pPr algn="ctr" fontAlgn="t"/>
                      <a:r>
                        <a:rPr lang="ru-RU" sz="1100" u="none" strike="noStrike">
                          <a:effectLst/>
                        </a:rPr>
                        <a:t>119</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just" fontAlgn="t"/>
                      <a:r>
                        <a:rPr lang="ru-RU" sz="1100" u="none" strike="noStrike">
                          <a:effectLst/>
                        </a:rPr>
                        <a:t>Доля автомобильных дорог местного значения, соответствующих нормативным требованиям</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24.96</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24.96</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b"/>
                </a:tc>
              </a:tr>
              <a:tr h="244934">
                <a:tc gridSpan="2">
                  <a:txBody>
                    <a:bodyPr/>
                    <a:lstStyle/>
                    <a:p>
                      <a:pPr algn="l" fontAlgn="t"/>
                      <a:r>
                        <a:rPr lang="ru-RU" sz="1100" b="1" u="none" strike="noStrike" dirty="0">
                          <a:effectLst/>
                        </a:rPr>
                        <a:t>Муниципальная программа «Цифровое муниципальное образование»</a:t>
                      </a:r>
                      <a:endParaRPr lang="ru-RU" sz="1100" b="1" i="0" u="none" strike="noStrike" dirty="0">
                        <a:solidFill>
                          <a:srgbClr val="000000"/>
                        </a:solidFill>
                        <a:effectLst/>
                        <a:latin typeface="Arial" panose="020B0604020202020204" pitchFamily="34" charset="0"/>
                      </a:endParaRPr>
                    </a:p>
                  </a:txBody>
                  <a:tcPr marL="5150" marR="5150" marT="5150" marB="0"/>
                </a:tc>
                <a:tc hMerge="1">
                  <a:txBody>
                    <a:bodyPr/>
                    <a:lstStyle/>
                    <a:p>
                      <a:endParaRPr lang="ru-RU"/>
                    </a:p>
                  </a:txBody>
                  <a:tcP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b"/>
                </a:tc>
              </a:tr>
              <a:tr h="193381">
                <a:tc>
                  <a:txBody>
                    <a:bodyPr/>
                    <a:lstStyle/>
                    <a:p>
                      <a:pPr algn="ctr" fontAlgn="t"/>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just" fontAlgn="t"/>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b"/>
                </a:tc>
              </a:tr>
              <a:tr h="568616">
                <a:tc>
                  <a:txBody>
                    <a:bodyPr/>
                    <a:lstStyle/>
                    <a:p>
                      <a:pPr algn="ctr" fontAlgn="t"/>
                      <a:r>
                        <a:rPr lang="ru-RU" sz="1100" u="none" strike="noStrike">
                          <a:effectLst/>
                        </a:rPr>
                        <a:t>121</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just" fontAlgn="t"/>
                      <a:r>
                        <a:rPr lang="ru-RU" sz="1100" u="none" strike="noStrike">
                          <a:effectLst/>
                        </a:rPr>
                        <a:t>Доля рабочих мест, обеспеченных необходимым компьютерным оборудованием и услугами связи в соответствии с требованиями нормативных правовых актов Московской области</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b"/>
                </a:tc>
              </a:tr>
              <a:tr h="397658">
                <a:tc>
                  <a:txBody>
                    <a:bodyPr/>
                    <a:lstStyle/>
                    <a:p>
                      <a:pPr algn="ctr" fontAlgn="t"/>
                      <a:r>
                        <a:rPr lang="ru-RU" sz="1100" u="none" strike="noStrike">
                          <a:effectLst/>
                        </a:rPr>
                        <a:t>122</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just" fontAlgn="t"/>
                      <a:r>
                        <a:rPr lang="ru-RU" sz="1100" u="none" strike="noStrike">
                          <a:effectLst/>
                        </a:rPr>
                        <a:t>Стоимостная доля закупаемого и (или) арендуемого ОМСУ муниципального образования Московской области отечественного программного обеспечения</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75</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133.3</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b"/>
                </a:tc>
              </a:tr>
              <a:tr h="1131468">
                <a:tc>
                  <a:txBody>
                    <a:bodyPr/>
                    <a:lstStyle/>
                    <a:p>
                      <a:pPr algn="ctr" fontAlgn="t"/>
                      <a:r>
                        <a:rPr lang="ru-RU" sz="1100" u="none" strike="noStrike">
                          <a:effectLst/>
                        </a:rPr>
                        <a:t>123</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just" fontAlgn="t"/>
                      <a:r>
                        <a:rPr lang="ru-RU" sz="1100" u="none" strike="noStrike">
                          <a:effectLst/>
                        </a:rPr>
                        <a:t>Увеличение доли защищенных по требованиям безопасности информации информационных систем, используемых ОМСУ муниципального образования Московской области, в соответствии с категорией обрабатываемой информации, а также персональных компьютеров, используемых на рабочих местах работников, обеспеченных антивирусным программным обеспечением с регулярным обновлением соответствующих баз</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b"/>
                </a:tc>
              </a:tr>
              <a:tr h="568616">
                <a:tc>
                  <a:txBody>
                    <a:bodyPr/>
                    <a:lstStyle/>
                    <a:p>
                      <a:pPr algn="ctr" fontAlgn="t"/>
                      <a:r>
                        <a:rPr lang="ru-RU" sz="1100" u="none" strike="noStrike">
                          <a:effectLst/>
                        </a:rPr>
                        <a:t>124</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just" fontAlgn="t"/>
                      <a:r>
                        <a:rPr lang="ru-RU" sz="1100" u="none" strike="noStrike">
                          <a:effectLst/>
                        </a:rPr>
                        <a:t>Доля работников ОМСУ муниципального образования Московской области, обеспеченных средствами электронной подписи в соответствии с установленными требованиями</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b"/>
                </a:tc>
              </a:tr>
              <a:tr h="568616">
                <a:tc>
                  <a:txBody>
                    <a:bodyPr/>
                    <a:lstStyle/>
                    <a:p>
                      <a:pPr algn="ctr" fontAlgn="t"/>
                      <a:r>
                        <a:rPr lang="ru-RU" sz="1100" u="none" strike="noStrike">
                          <a:effectLst/>
                        </a:rPr>
                        <a:t>125</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just" fontAlgn="t"/>
                      <a:r>
                        <a:rPr lang="ru-RU" sz="1100" u="none" strike="noStrike">
                          <a:effectLst/>
                        </a:rPr>
                        <a:t>Доля электронного юридически значимого документооборота в органах местного самоуправления и подведомственных им учреждениях в Московской области</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150" marR="5150" marT="5150" marB="0" anchor="b"/>
                </a:tc>
              </a:tr>
              <a:tr h="568616">
                <a:tc>
                  <a:txBody>
                    <a:bodyPr/>
                    <a:lstStyle/>
                    <a:p>
                      <a:pPr algn="ctr" fontAlgn="t"/>
                      <a:r>
                        <a:rPr lang="ru-RU" sz="1100" u="none" strike="noStrike">
                          <a:effectLst/>
                        </a:rPr>
                        <a:t>126</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just" fontAlgn="t"/>
                      <a:r>
                        <a:rPr lang="ru-RU" sz="1100" u="none" strike="noStrike">
                          <a:effectLst/>
                        </a:rPr>
                        <a:t>Доля муниципальных (государственных) услуг, предоставленных без нарушения регламентного срока при оказании услуг в электронном виде на региональном портале государственных услуг</a:t>
                      </a:r>
                      <a:endParaRPr lang="ru-RU" sz="1100" b="0" i="0" u="none" strike="noStrike">
                        <a:solidFill>
                          <a:srgbClr val="000000"/>
                        </a:solidFill>
                        <a:effectLst/>
                        <a:latin typeface="Arial" panose="020B0604020202020204" pitchFamily="34" charset="0"/>
                      </a:endParaRPr>
                    </a:p>
                  </a:txBody>
                  <a:tcPr marL="5150" marR="5150" marT="5150"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98</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99.95</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ctr" fontAlgn="ctr"/>
                      <a:r>
                        <a:rPr lang="ru-RU" sz="1100" u="none" strike="noStrike">
                          <a:effectLst/>
                        </a:rPr>
                        <a:t>102.0</a:t>
                      </a:r>
                      <a:endParaRPr lang="ru-RU" sz="1100" b="0" i="0" u="none" strike="noStrike">
                        <a:solidFill>
                          <a:srgbClr val="000000"/>
                        </a:solidFill>
                        <a:effectLst/>
                        <a:latin typeface="Arial" panose="020B0604020202020204" pitchFamily="34" charset="0"/>
                      </a:endParaRPr>
                    </a:p>
                  </a:txBody>
                  <a:tcPr marL="5150" marR="5150" marT="5150" marB="0" anchor="ctr"/>
                </a:tc>
                <a:tc>
                  <a:txBody>
                    <a:bodyPr/>
                    <a:lstStyle/>
                    <a:p>
                      <a:pPr algn="l" fontAlgn="b"/>
                      <a:r>
                        <a:rPr lang="ru-RU" sz="1100" u="none" strike="noStrike" dirty="0">
                          <a:effectLst/>
                        </a:rPr>
                        <a:t> </a:t>
                      </a:r>
                      <a:endParaRPr lang="ru-RU" sz="1100" b="0" i="0" u="none" strike="noStrike" dirty="0">
                        <a:solidFill>
                          <a:srgbClr val="000000"/>
                        </a:solidFill>
                        <a:effectLst/>
                        <a:latin typeface="Arial" panose="020B0604020202020204" pitchFamily="34" charset="0"/>
                      </a:endParaRPr>
                    </a:p>
                  </a:txBody>
                  <a:tcPr marL="5150" marR="5150" marT="5150" marB="0" anchor="b"/>
                </a:tc>
              </a:tr>
            </a:tbl>
          </a:graphicData>
        </a:graphic>
      </p:graphicFrame>
    </p:spTree>
    <p:extLst>
      <p:ext uri="{BB962C8B-B14F-4D97-AF65-F5344CB8AC3E}">
        <p14:creationId xmlns:p14="http://schemas.microsoft.com/office/powerpoint/2010/main" val="38454768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3" name="Таблица 2"/>
          <p:cNvGraphicFramePr>
            <a:graphicFrameLocks noGrp="1"/>
          </p:cNvGraphicFramePr>
          <p:nvPr>
            <p:extLst>
              <p:ext uri="{D42A27DB-BD31-4B8C-83A1-F6EECF244321}">
                <p14:modId xmlns:p14="http://schemas.microsoft.com/office/powerpoint/2010/main" val="997874398"/>
              </p:ext>
            </p:extLst>
          </p:nvPr>
        </p:nvGraphicFramePr>
        <p:xfrm>
          <a:off x="25400" y="304801"/>
          <a:ext cx="12166601" cy="6553200"/>
        </p:xfrm>
        <a:graphic>
          <a:graphicData uri="http://schemas.openxmlformats.org/drawingml/2006/table">
            <a:tbl>
              <a:tblPr>
                <a:tableStyleId>{5C22544A-7EE6-4342-B048-85BDC9FD1C3A}</a:tableStyleId>
              </a:tblPr>
              <a:tblGrid>
                <a:gridCol w="569753"/>
                <a:gridCol w="4842899"/>
                <a:gridCol w="1020808"/>
                <a:gridCol w="1020808"/>
                <a:gridCol w="1020808"/>
                <a:gridCol w="1436253"/>
                <a:gridCol w="2255272"/>
              </a:tblGrid>
              <a:tr h="1508794">
                <a:tc>
                  <a:txBody>
                    <a:bodyPr/>
                    <a:lstStyle/>
                    <a:p>
                      <a:pPr algn="ctr" fontAlgn="t"/>
                      <a:r>
                        <a:rPr lang="ru-RU" sz="1200" u="none" strike="noStrike">
                          <a:effectLst/>
                        </a:rPr>
                        <a:t>127</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just" fontAlgn="t"/>
                      <a:r>
                        <a:rPr lang="ru-RU" sz="1200" u="none" strike="noStrike">
                          <a:effectLst/>
                        </a:rPr>
                        <a:t>Доля обращений за получением муниципальных (государственных)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95.6</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104.6</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647" marR="5647" marT="5647" marB="0" anchor="b"/>
                </a:tc>
              </a:tr>
              <a:tr h="885148">
                <a:tc>
                  <a:txBody>
                    <a:bodyPr/>
                    <a:lstStyle/>
                    <a:p>
                      <a:pPr algn="ctr" fontAlgn="t"/>
                      <a:r>
                        <a:rPr lang="ru-RU" sz="1200" u="none" strike="noStrike">
                          <a:effectLst/>
                        </a:rPr>
                        <a:t>128</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just" fontAlgn="t"/>
                      <a:r>
                        <a:rPr lang="ru-RU" sz="1200" u="none" strike="noStrike">
                          <a:effectLst/>
                        </a:rPr>
                        <a:t>Быстро/качественно решаем - Доля сообщений, отправленных на портал «Добродел» пользователями с подтвержденной учётной записью ЕСИА, которые имеют признак повторной отправки, повторного переноса сроков решения, нарушения срока предоставления ответа</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647" marR="5647" marT="5647" marB="0" anchor="b"/>
                </a:tc>
              </a:tr>
              <a:tr h="1051070">
                <a:tc>
                  <a:txBody>
                    <a:bodyPr/>
                    <a:lstStyle/>
                    <a:p>
                      <a:pPr algn="ctr" fontAlgn="t"/>
                      <a:r>
                        <a:rPr lang="ru-RU" sz="1200" u="none" strike="noStrike">
                          <a:effectLst/>
                        </a:rPr>
                        <a:t>129</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just" fontAlgn="t"/>
                      <a:r>
                        <a:rPr lang="ru-RU" sz="1200" u="none" strike="noStrike">
                          <a:effectLst/>
                        </a:rPr>
                        <a:t>Образовательные организации обеспечены материально-технической базой для внедрения цифровой образовательной среды</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ctr" fontAlgn="ctr"/>
                      <a:r>
                        <a:rPr lang="ru-RU" sz="1200" u="none" strike="noStrike">
                          <a:effectLst/>
                        </a:rPr>
                        <a:t>единица</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0.0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647" marR="5647" marT="5647" marB="0" anchor="b"/>
                </a:tc>
              </a:tr>
              <a:tr h="885148">
                <a:tc>
                  <a:txBody>
                    <a:bodyPr/>
                    <a:lstStyle/>
                    <a:p>
                      <a:pPr algn="ctr" fontAlgn="t"/>
                      <a:r>
                        <a:rPr lang="ru-RU" sz="1200" u="none" strike="noStrike">
                          <a:effectLst/>
                        </a:rPr>
                        <a:t>130</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just" fontAlgn="t"/>
                      <a:r>
                        <a:rPr lang="ru-RU" sz="1200" u="none" strike="noStrike">
                          <a:effectLst/>
                        </a:rPr>
                        <a:t>Доля архивных документов, хранящихся в муниципальном архиве в нормативных условиях, обеспечивающих их постоянное (вечное) и долговременное хранение, в общем количестве документов в муниципальном архиве </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95</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95</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647" marR="5647" marT="5647" marB="0" anchor="b"/>
                </a:tc>
              </a:tr>
              <a:tr h="665556">
                <a:tc>
                  <a:txBody>
                    <a:bodyPr/>
                    <a:lstStyle/>
                    <a:p>
                      <a:pPr algn="ctr" fontAlgn="t"/>
                      <a:r>
                        <a:rPr lang="ru-RU" sz="1200" u="none" strike="noStrike">
                          <a:effectLst/>
                        </a:rPr>
                        <a:t>131</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just" fontAlgn="t"/>
                      <a:r>
                        <a:rPr lang="ru-RU" sz="1200" u="none" strike="noStrike">
                          <a:effectLst/>
                        </a:rPr>
                        <a:t>Доля архивных фондов муниципального архива, внесенных в общеотраслевую базу данных «Архивный фонд», от общего количества архивных фондов, хранящихся в муниципальном архиве </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647" marR="5647" marT="5647" marB="0" anchor="b"/>
                </a:tc>
              </a:tr>
              <a:tr h="665556">
                <a:tc>
                  <a:txBody>
                    <a:bodyPr/>
                    <a:lstStyle/>
                    <a:p>
                      <a:pPr algn="ctr" fontAlgn="t"/>
                      <a:r>
                        <a:rPr lang="ru-RU" sz="1200" u="none" strike="noStrike">
                          <a:effectLst/>
                        </a:rPr>
                        <a:t>132</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just" fontAlgn="t"/>
                      <a:r>
                        <a:rPr lang="ru-RU" sz="1200" u="none" strike="noStrike">
                          <a:effectLst/>
                        </a:rPr>
                        <a:t>Доля архивных документов, переведенных в электронно-цифровую форму, от общего количества документов, находящихся на хранении в муниципальном архиве муниципального образования</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6</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6</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647" marR="5647" marT="5647" marB="0" anchor="b"/>
                </a:tc>
              </a:tr>
              <a:tr h="226372">
                <a:tc gridSpan="2">
                  <a:txBody>
                    <a:bodyPr/>
                    <a:lstStyle/>
                    <a:p>
                      <a:pPr algn="l" fontAlgn="t"/>
                      <a:r>
                        <a:rPr lang="ru-RU" sz="1200" b="1" u="none" strike="noStrike" dirty="0">
                          <a:effectLst/>
                        </a:rPr>
                        <a:t>Муниципальная программа «Архитектура и градостроительство»</a:t>
                      </a:r>
                      <a:endParaRPr lang="ru-RU" sz="1200" b="1" i="0" u="none" strike="noStrike" dirty="0">
                        <a:solidFill>
                          <a:srgbClr val="000000"/>
                        </a:solidFill>
                        <a:effectLst/>
                        <a:latin typeface="Arial" panose="020B0604020202020204" pitchFamily="34" charset="0"/>
                      </a:endParaRPr>
                    </a:p>
                  </a:txBody>
                  <a:tcPr marL="5647" marR="5647" marT="5647" marB="0"/>
                </a:tc>
                <a:tc hMerge="1">
                  <a:txBody>
                    <a:bodyPr/>
                    <a:lstStyle/>
                    <a:p>
                      <a:endParaRPr lang="ru-RU"/>
                    </a:p>
                  </a:txBody>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l" fontAlgn="b"/>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5647" marR="5647" marT="5647" marB="0" anchor="b"/>
                </a:tc>
              </a:tr>
              <a:tr h="665556">
                <a:tc>
                  <a:txBody>
                    <a:bodyPr/>
                    <a:lstStyle/>
                    <a:p>
                      <a:pPr algn="ctr" fontAlgn="t"/>
                      <a:r>
                        <a:rPr lang="ru-RU" sz="1200" u="none" strike="noStrike">
                          <a:effectLst/>
                        </a:rPr>
                        <a:t>133</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l" fontAlgn="t"/>
                      <a:r>
                        <a:rPr lang="ru-RU" sz="1200" u="none" strike="noStrike">
                          <a:effectLst/>
                        </a:rPr>
                        <a:t>Обеспеченность актуальными документами территориального планирования и градостроительного зонирования городского округа Московской области</a:t>
                      </a:r>
                      <a:endParaRPr lang="ru-RU" sz="1200" b="0" i="0" u="none" strike="noStrike">
                        <a:solidFill>
                          <a:srgbClr val="000000"/>
                        </a:solidFill>
                        <a:effectLst/>
                        <a:latin typeface="Arial" panose="020B0604020202020204" pitchFamily="34" charset="0"/>
                      </a:endParaRPr>
                    </a:p>
                  </a:txBody>
                  <a:tcPr marL="5647" marR="5647" marT="5647" marB="0"/>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ctr" fontAlgn="ctr"/>
                      <a:r>
                        <a:rPr lang="ru-RU" sz="1200" u="none" strike="noStrike">
                          <a:effectLst/>
                        </a:rPr>
                        <a:t>100.0</a:t>
                      </a:r>
                      <a:endParaRPr lang="ru-RU" sz="1200" b="0" i="0" u="none" strike="noStrike">
                        <a:solidFill>
                          <a:srgbClr val="000000"/>
                        </a:solidFill>
                        <a:effectLst/>
                        <a:latin typeface="Arial" panose="020B0604020202020204" pitchFamily="34" charset="0"/>
                      </a:endParaRPr>
                    </a:p>
                  </a:txBody>
                  <a:tcPr marL="5647" marR="5647" marT="5647" marB="0" anchor="ctr"/>
                </a:tc>
                <a:tc>
                  <a:txBody>
                    <a:bodyPr/>
                    <a:lstStyle/>
                    <a:p>
                      <a:pPr algn="l" fontAlgn="b"/>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5647" marR="5647" marT="5647" marB="0" anchor="b"/>
                </a:tc>
              </a:tr>
            </a:tbl>
          </a:graphicData>
        </a:graphic>
      </p:graphicFrame>
    </p:spTree>
    <p:extLst>
      <p:ext uri="{BB962C8B-B14F-4D97-AF65-F5344CB8AC3E}">
        <p14:creationId xmlns:p14="http://schemas.microsoft.com/office/powerpoint/2010/main" val="3844497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6200"/>
            <a:ext cx="10515600" cy="914399"/>
          </a:xfrm>
        </p:spPr>
        <p:txBody>
          <a:bodyPr>
            <a:normAutofit/>
          </a:bodyPr>
          <a:lstStyle/>
          <a:p>
            <a:pPr algn="ctr"/>
            <a:r>
              <a:rPr lang="ru-RU" sz="1800" b="1" u="sng" dirty="0" smtClean="0"/>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sz="1800" b="1" u="sng" dirty="0"/>
          </a:p>
        </p:txBody>
      </p:sp>
      <p:graphicFrame>
        <p:nvGraphicFramePr>
          <p:cNvPr id="9" name="Таблица 8"/>
          <p:cNvGraphicFramePr>
            <a:graphicFrameLocks noGrp="1"/>
          </p:cNvGraphicFramePr>
          <p:nvPr>
            <p:extLst>
              <p:ext uri="{D42A27DB-BD31-4B8C-83A1-F6EECF244321}">
                <p14:modId xmlns:p14="http://schemas.microsoft.com/office/powerpoint/2010/main" val="632451613"/>
              </p:ext>
            </p:extLst>
          </p:nvPr>
        </p:nvGraphicFramePr>
        <p:xfrm>
          <a:off x="304801" y="914401"/>
          <a:ext cx="11582398" cy="5957587"/>
        </p:xfrm>
        <a:graphic>
          <a:graphicData uri="http://schemas.openxmlformats.org/drawingml/2006/table">
            <a:tbl>
              <a:tblPr/>
              <a:tblGrid>
                <a:gridCol w="2671652"/>
                <a:gridCol w="5133763"/>
                <a:gridCol w="1283442"/>
                <a:gridCol w="1283442"/>
                <a:gridCol w="1210099"/>
              </a:tblGrid>
              <a:tr h="164301">
                <a:tc>
                  <a:txBody>
                    <a:bodyPr/>
                    <a:lstStyle/>
                    <a:p>
                      <a:pPr algn="ctr" fontAlgn="ctr"/>
                      <a:r>
                        <a:rPr lang="ru-RU" sz="1000" b="1" i="0" u="none" strike="noStrike" dirty="0">
                          <a:solidFill>
                            <a:srgbClr val="000000"/>
                          </a:solidFill>
                          <a:effectLst/>
                          <a:latin typeface="Arial" panose="020B0604020202020204" pitchFamily="34" charset="0"/>
                        </a:rPr>
                        <a:t>Код дохода</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effectLst/>
                          <a:latin typeface="Arial" panose="020B0604020202020204" pitchFamily="34" charset="0"/>
                        </a:rPr>
                        <a:t>Наименование показателя</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effectLst/>
                          <a:latin typeface="Arial" panose="020B0604020202020204" pitchFamily="34" charset="0"/>
                        </a:rPr>
                        <a:t>План 2023</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effectLst/>
                          <a:latin typeface="Arial" panose="020B0604020202020204" pitchFamily="34" charset="0"/>
                        </a:rPr>
                        <a:t>Факт 2023</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effectLst/>
                          <a:latin typeface="Arial" panose="020B0604020202020204" pitchFamily="34" charset="0"/>
                        </a:rPr>
                        <a:t>% исполнения</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301">
                <a:tc>
                  <a:txBody>
                    <a:bodyPr/>
                    <a:lstStyle/>
                    <a:p>
                      <a:pPr algn="ctr" fontAlgn="ctr"/>
                      <a:r>
                        <a:rPr lang="ru-RU" sz="1000" b="1" i="0" u="none" strike="noStrike">
                          <a:solidFill>
                            <a:srgbClr val="000000"/>
                          </a:solidFill>
                          <a:effectLst/>
                          <a:latin typeface="Arial" panose="020B0604020202020204" pitchFamily="34" charset="0"/>
                        </a:rPr>
                        <a:t>1</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effectLst/>
                          <a:latin typeface="Arial" panose="020B0604020202020204" pitchFamily="34" charset="0"/>
                        </a:rPr>
                        <a:t>2</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effectLst/>
                          <a:latin typeface="Arial" panose="020B0604020202020204" pitchFamily="34" charset="0"/>
                        </a:rPr>
                        <a:t>3</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effectLst/>
                          <a:latin typeface="Arial" panose="020B0604020202020204" pitchFamily="34" charset="0"/>
                        </a:rPr>
                        <a:t>4</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effectLst/>
                          <a:latin typeface="Arial" panose="020B0604020202020204" pitchFamily="34" charset="0"/>
                        </a:rPr>
                        <a:t>5</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301">
                <a:tc>
                  <a:txBody>
                    <a:bodyPr/>
                    <a:lstStyle/>
                    <a:p>
                      <a:pPr algn="ctr" fontAlgn="ctr"/>
                      <a:r>
                        <a:rPr lang="ru-RU" sz="1000" b="1" i="0" u="none" strike="noStrike">
                          <a:solidFill>
                            <a:srgbClr val="000000"/>
                          </a:solidFill>
                          <a:effectLst/>
                          <a:latin typeface="Arial" panose="020B0604020202020204" pitchFamily="34" charset="0"/>
                        </a:rPr>
                        <a:t>1 00 00 000 00 0000 000</a:t>
                      </a:r>
                    </a:p>
                  </a:txBody>
                  <a:tcPr marL="2241" marR="2241" marT="2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rgbClr val="000000"/>
                          </a:solidFill>
                          <a:effectLst/>
                          <a:latin typeface="Arial" panose="020B0604020202020204" pitchFamily="34" charset="0"/>
                        </a:rPr>
                        <a:t>НАЛОГОВЫЕ И НЕНАЛОГОВЫЕ ДОХОДЫ</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1,024,946</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1,070,494</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104.44 </a:t>
                      </a:r>
                    </a:p>
                  </a:txBody>
                  <a:tcPr marL="2241" marR="2241" marT="2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301">
                <a:tc>
                  <a:txBody>
                    <a:bodyPr/>
                    <a:lstStyle/>
                    <a:p>
                      <a:pPr algn="ctr" fontAlgn="ctr"/>
                      <a:r>
                        <a:rPr lang="ru-RU" sz="1000" b="1" i="0" u="none" strike="noStrike">
                          <a:solidFill>
                            <a:srgbClr val="000000"/>
                          </a:solidFill>
                          <a:effectLst/>
                          <a:latin typeface="Arial" panose="020B0604020202020204" pitchFamily="34" charset="0"/>
                        </a:rPr>
                        <a:t>1 01 00 000 00 0000 000</a:t>
                      </a:r>
                    </a:p>
                  </a:txBody>
                  <a:tcPr marL="2241" marR="2241" marT="2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rgbClr val="000000"/>
                          </a:solidFill>
                          <a:effectLst/>
                          <a:latin typeface="Arial" panose="020B0604020202020204" pitchFamily="34" charset="0"/>
                        </a:rPr>
                        <a:t>НАЛОГИ НА ПРИБЫЛЬ, ДОХОДЫ</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698,679</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715,607</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102.42 </a:t>
                      </a:r>
                    </a:p>
                  </a:txBody>
                  <a:tcPr marL="2241" marR="2241" marT="2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301">
                <a:tc>
                  <a:txBody>
                    <a:bodyPr/>
                    <a:lstStyle/>
                    <a:p>
                      <a:pPr algn="ctr" fontAlgn="ctr"/>
                      <a:r>
                        <a:rPr lang="ru-RU" sz="1000" b="1" i="0" u="none" strike="noStrike">
                          <a:solidFill>
                            <a:srgbClr val="000000"/>
                          </a:solidFill>
                          <a:effectLst/>
                          <a:latin typeface="Arial" panose="020B0604020202020204" pitchFamily="34" charset="0"/>
                        </a:rPr>
                        <a:t>1 01 02 000 01 0000 110</a:t>
                      </a:r>
                    </a:p>
                  </a:txBody>
                  <a:tcPr marL="2241" marR="2241" marT="2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rgbClr val="000000"/>
                          </a:solidFill>
                          <a:effectLst/>
                          <a:latin typeface="Arial" panose="020B0604020202020204" pitchFamily="34" charset="0"/>
                        </a:rPr>
                        <a:t>Налог на доходы физических лиц</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698,679</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715,607</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1" i="0" u="none" strike="noStrike">
                          <a:solidFill>
                            <a:srgbClr val="000000"/>
                          </a:solidFill>
                          <a:effectLst/>
                          <a:latin typeface="Arial" panose="020B0604020202020204" pitchFamily="34" charset="0"/>
                        </a:rPr>
                        <a:t>102.42 </a:t>
                      </a:r>
                    </a:p>
                  </a:txBody>
                  <a:tcPr marL="2241" marR="2241" marT="2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2657">
                <a:tc>
                  <a:txBody>
                    <a:bodyPr/>
                    <a:lstStyle/>
                    <a:p>
                      <a:pPr algn="ctr" fontAlgn="ctr"/>
                      <a:r>
                        <a:rPr lang="ru-RU" sz="1000" b="0" i="0" u="none" strike="noStrike">
                          <a:solidFill>
                            <a:srgbClr val="000000"/>
                          </a:solidFill>
                          <a:effectLst/>
                          <a:latin typeface="Arial" panose="020B0604020202020204" pitchFamily="34" charset="0"/>
                        </a:rPr>
                        <a:t>1 01 02 010 01 0000 110</a:t>
                      </a:r>
                    </a:p>
                  </a:txBody>
                  <a:tcPr marL="2241" marR="2241" marT="2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Arial" panose="020B0604020202020204" pitchFamily="34" charset="0"/>
                        </a:rPr>
                        <a:t>Налог на доходы физических лиц с доходов, источником которых является налоговый агент, за исключением доходов, в отношении которых исчисление и уплата налога осуществляются в соответствии со статьями 227, 227.1 и 228 Налогового кодекса Российской Федерации, а также доходов от долевого участия в организации, полученных физическим лицом - налоговым резидентом Российской Федерации в виде дивидендов</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635,164</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649,171</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102.21 </a:t>
                      </a:r>
                    </a:p>
                  </a:txBody>
                  <a:tcPr marL="2241" marR="2241" marT="2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5820">
                <a:tc>
                  <a:txBody>
                    <a:bodyPr/>
                    <a:lstStyle/>
                    <a:p>
                      <a:pPr algn="ctr" fontAlgn="ctr"/>
                      <a:r>
                        <a:rPr lang="ru-RU" sz="1000" b="0" i="0" u="none" strike="noStrike">
                          <a:solidFill>
                            <a:srgbClr val="000000"/>
                          </a:solidFill>
                          <a:effectLst/>
                          <a:latin typeface="Arial" panose="020B0604020202020204" pitchFamily="34" charset="0"/>
                        </a:rPr>
                        <a:t>1 01 02 010 01 1000 110</a:t>
                      </a:r>
                    </a:p>
                  </a:txBody>
                  <a:tcPr marL="2241" marR="2241" marT="2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Arial" panose="020B0604020202020204" pitchFamily="34" charset="0"/>
                        </a:rPr>
                        <a:t>Налог на доходы физических лиц с доходов, источником которых является налоговый агент, за исключением доходов, в отношении которых исчисление и уплата налога осуществляются в соответствии со статьями 227, 227.1 и 228 Налогового кодекса Российской Федерации, а также доходов от долевого участия в организации, полученных физическим лицом - налоговым резидентом Российской Федерации в виде дивидендов (сумма платежа (перерасчеты, недоимка и задолженность по соответствующему платежу, в том числе по отмененному)</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634,164</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645,930</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101.86 </a:t>
                      </a:r>
                    </a:p>
                  </a:txBody>
                  <a:tcPr marL="2241" marR="2241" marT="2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5820">
                <a:tc>
                  <a:txBody>
                    <a:bodyPr/>
                    <a:lstStyle/>
                    <a:p>
                      <a:pPr algn="ctr" fontAlgn="ctr"/>
                      <a:r>
                        <a:rPr lang="ru-RU" sz="1000" b="0" i="0" u="none" strike="noStrike" dirty="0">
                          <a:solidFill>
                            <a:srgbClr val="000000"/>
                          </a:solidFill>
                          <a:effectLst/>
                          <a:latin typeface="Arial" panose="020B0604020202020204" pitchFamily="34" charset="0"/>
                        </a:rPr>
                        <a:t>1 01 02 010 01 3000 110</a:t>
                      </a:r>
                    </a:p>
                  </a:txBody>
                  <a:tcPr marL="2241" marR="2241" marT="2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Arial" panose="020B0604020202020204" pitchFamily="34" charset="0"/>
                        </a:rPr>
                        <a:t>Налог на доходы физических лиц с доходов, источником которых является налоговый агент, за исключением доходов, в отношении которых исчисление и уплата налога осуществляются в соответствии со статьями 227, 227.1 и 228 Налогового кодекса Российской Федерации, а также доходов от долевого участия в организации, полученных физическим лицом - налоговым резидентом Российской Федерации в виде дивидендов (суммы денежных взысканий (штрафов) по соответствующему платежу согласно законодательству Российской Федерации)</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1,000</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3,242</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324.15 </a:t>
                      </a:r>
                    </a:p>
                  </a:txBody>
                  <a:tcPr marL="2241" marR="2241" marT="2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1981">
                <a:tc>
                  <a:txBody>
                    <a:bodyPr/>
                    <a:lstStyle/>
                    <a:p>
                      <a:pPr algn="ctr" fontAlgn="ctr"/>
                      <a:r>
                        <a:rPr lang="ru-RU" sz="1000" b="0" i="0" u="none" strike="noStrike">
                          <a:solidFill>
                            <a:srgbClr val="000000"/>
                          </a:solidFill>
                          <a:effectLst/>
                          <a:latin typeface="Arial" panose="020B0604020202020204" pitchFamily="34" charset="0"/>
                        </a:rPr>
                        <a:t>1 01 02 020 01 0000 110</a:t>
                      </a:r>
                    </a:p>
                  </a:txBody>
                  <a:tcPr marL="2241" marR="2241" marT="2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a:solidFill>
                            <a:srgbClr val="000000"/>
                          </a:solidFill>
                          <a:effectLst/>
                          <a:latin typeface="Arial" panose="020B0604020202020204" pitchFamily="34" charset="0"/>
                        </a:rPr>
                        <a:t>Налог на доходы физических лиц с доходов, полученных от осуществления деятельности физическими лицами, зарегистрированными в качестве индивидуальных предпринимателей, нотариусов, занимающихся частной практикой, адвокатов, учредивших адвокатские кабинеты, и других лиц, занимающихся частной практикой в соответствии со статьей 227 Налогового кодекса Российской Федерации</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300</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357</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dirty="0">
                          <a:solidFill>
                            <a:srgbClr val="000000"/>
                          </a:solidFill>
                          <a:effectLst/>
                          <a:latin typeface="Arial" panose="020B0604020202020204" pitchFamily="34" charset="0"/>
                        </a:rPr>
                        <a:t>118.85 </a:t>
                      </a:r>
                    </a:p>
                  </a:txBody>
                  <a:tcPr marL="2241" marR="2241" marT="2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5820">
                <a:tc>
                  <a:txBody>
                    <a:bodyPr/>
                    <a:lstStyle/>
                    <a:p>
                      <a:pPr algn="ctr" fontAlgn="ctr"/>
                      <a:r>
                        <a:rPr lang="ru-RU" sz="1000" b="0" i="0" u="none" strike="noStrike">
                          <a:solidFill>
                            <a:srgbClr val="000000"/>
                          </a:solidFill>
                          <a:effectLst/>
                          <a:latin typeface="Arial" panose="020B0604020202020204" pitchFamily="34" charset="0"/>
                        </a:rPr>
                        <a:t>1 01 02 020 01 1000 110</a:t>
                      </a:r>
                    </a:p>
                  </a:txBody>
                  <a:tcPr marL="2241" marR="2241" marT="2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Arial" panose="020B0604020202020204" pitchFamily="34" charset="0"/>
                        </a:rPr>
                        <a:t>Налог на доходы физических лиц с доходов, полученных от осуществления деятельности физическими лицами, зарегистрированными в качестве индивидуальных предпринимателей, нотариусов, занимающихся частной практикой, адвокатов, учредивших адвокатские кабинеты, и других лиц, занимающихся частной практикой в соответствии со статьей 227 Налогового кодекса Российской Федерации (сумма платежа (перерасчеты, недоимка и задолженность по соответствующему платежу, в том числе по отмененному)</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300</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a:solidFill>
                            <a:srgbClr val="000000"/>
                          </a:solidFill>
                          <a:effectLst/>
                          <a:latin typeface="Arial" panose="020B0604020202020204" pitchFamily="34" charset="0"/>
                        </a:rPr>
                        <a:t>357</a:t>
                      </a:r>
                    </a:p>
                  </a:txBody>
                  <a:tcPr marL="2241" marR="2241" marT="2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00" b="0" i="0" u="none" strike="noStrike" dirty="0">
                          <a:solidFill>
                            <a:srgbClr val="000000"/>
                          </a:solidFill>
                          <a:effectLst/>
                          <a:latin typeface="Arial" panose="020B0604020202020204" pitchFamily="34" charset="0"/>
                        </a:rPr>
                        <a:t>118.98 </a:t>
                      </a:r>
                    </a:p>
                  </a:txBody>
                  <a:tcPr marL="2241" marR="2241" marT="2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07037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76199"/>
            <a:ext cx="10515600" cy="381000"/>
          </a:xfrm>
        </p:spPr>
        <p:txBody>
          <a:bodyPr>
            <a:normAutofit/>
          </a:bodyPr>
          <a:lstStyle/>
          <a:p>
            <a:pPr algn="ctr"/>
            <a:r>
              <a:rPr lang="ru-RU" sz="1400" b="1" dirty="0" smtClean="0"/>
              <a:t>Информация о расходах бюджета в разрезе муниципальных программ с указанием достигнутых и плановых целевых программ</a:t>
            </a:r>
            <a:endParaRPr lang="ru-RU" sz="1400" b="1" dirty="0"/>
          </a:p>
        </p:txBody>
      </p:sp>
      <p:graphicFrame>
        <p:nvGraphicFramePr>
          <p:cNvPr id="3" name="Таблица 2"/>
          <p:cNvGraphicFramePr>
            <a:graphicFrameLocks noGrp="1"/>
          </p:cNvGraphicFramePr>
          <p:nvPr>
            <p:extLst>
              <p:ext uri="{D42A27DB-BD31-4B8C-83A1-F6EECF244321}">
                <p14:modId xmlns:p14="http://schemas.microsoft.com/office/powerpoint/2010/main" val="641668213"/>
              </p:ext>
            </p:extLst>
          </p:nvPr>
        </p:nvGraphicFramePr>
        <p:xfrm>
          <a:off x="-2" y="381000"/>
          <a:ext cx="12192003" cy="6477002"/>
        </p:xfrm>
        <a:graphic>
          <a:graphicData uri="http://schemas.openxmlformats.org/drawingml/2006/table">
            <a:tbl>
              <a:tblPr>
                <a:tableStyleId>{5C22544A-7EE6-4342-B048-85BDC9FD1C3A}</a:tableStyleId>
              </a:tblPr>
              <a:tblGrid>
                <a:gridCol w="570943"/>
                <a:gridCol w="4853011"/>
                <a:gridCol w="1022939"/>
                <a:gridCol w="1022939"/>
                <a:gridCol w="1022939"/>
                <a:gridCol w="1439251"/>
                <a:gridCol w="2259981"/>
              </a:tblGrid>
              <a:tr h="349130">
                <a:tc gridSpan="2">
                  <a:txBody>
                    <a:bodyPr/>
                    <a:lstStyle/>
                    <a:p>
                      <a:pPr algn="l" fontAlgn="t"/>
                      <a:r>
                        <a:rPr lang="ru-RU" sz="1100" b="1" u="none" strike="noStrike" dirty="0">
                          <a:effectLst/>
                        </a:rPr>
                        <a:t>Муниципальная программа «Формирование современной комфортной городской среды»</a:t>
                      </a:r>
                      <a:endParaRPr lang="ru-RU" sz="1100" b="1" i="0" u="none" strike="noStrike" dirty="0">
                        <a:solidFill>
                          <a:srgbClr val="000000"/>
                        </a:solidFill>
                        <a:effectLst/>
                        <a:latin typeface="Arial" panose="020B0604020202020204" pitchFamily="34" charset="0"/>
                      </a:endParaRPr>
                    </a:p>
                  </a:txBody>
                  <a:tcPr marL="5298" marR="5298" marT="5298" marB="0"/>
                </a:tc>
                <a:tc hMerge="1">
                  <a:txBody>
                    <a:bodyPr/>
                    <a:lstStyle/>
                    <a:p>
                      <a:endParaRPr lang="ru-RU"/>
                    </a:p>
                  </a:txBody>
                  <a:tcPr/>
                </a:tc>
                <a:tc>
                  <a:txBody>
                    <a:bodyPr/>
                    <a:lstStyle/>
                    <a:p>
                      <a:pPr algn="l"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177281">
                <a:tc>
                  <a:txBody>
                    <a:bodyPr/>
                    <a:lstStyle/>
                    <a:p>
                      <a:pPr algn="ctr" fontAlgn="t"/>
                      <a:r>
                        <a:rPr lang="ru-RU" sz="1100" u="none" strike="noStrike">
                          <a:effectLst/>
                        </a:rPr>
                        <a:t>134</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Количество благоустроенных общественных территорий</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177281">
                <a:tc>
                  <a:txBody>
                    <a:bodyPr/>
                    <a:lstStyle/>
                    <a:p>
                      <a:pPr algn="ctr" fontAlgn="t"/>
                      <a:r>
                        <a:rPr lang="ru-RU" sz="1100" u="none" strike="noStrike">
                          <a:effectLst/>
                        </a:rPr>
                        <a:t>135</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Количество установленных детских, игровых площадок</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4</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4</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520979">
                <a:tc>
                  <a:txBody>
                    <a:bodyPr/>
                    <a:lstStyle/>
                    <a:p>
                      <a:pPr algn="ctr" fontAlgn="t"/>
                      <a:r>
                        <a:rPr lang="ru-RU" sz="1100" u="none" strike="noStrike">
                          <a:effectLst/>
                        </a:rPr>
                        <a:t>136</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349130">
                <a:tc>
                  <a:txBody>
                    <a:bodyPr/>
                    <a:lstStyle/>
                    <a:p>
                      <a:pPr algn="ctr" fontAlgn="t"/>
                      <a:r>
                        <a:rPr lang="ru-RU" sz="1100" u="none" strike="noStrike">
                          <a:effectLst/>
                        </a:rPr>
                        <a:t>137</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Уровень освещенности территорий общественного пользования в пределах городской черты на конец года, не менее</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86.35</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86.35</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349130">
                <a:tc>
                  <a:txBody>
                    <a:bodyPr/>
                    <a:lstStyle/>
                    <a:p>
                      <a:pPr algn="ctr" fontAlgn="t"/>
                      <a:r>
                        <a:rPr lang="ru-RU" sz="1100" u="none" strike="noStrike">
                          <a:effectLst/>
                        </a:rPr>
                        <a:t>138</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Уровень освещенности территорий общественного пользования вне пределов городской черты на конец года, не менее</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63.86</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63.86</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349130">
                <a:tc>
                  <a:txBody>
                    <a:bodyPr/>
                    <a:lstStyle/>
                    <a:p>
                      <a:pPr algn="ctr" fontAlgn="t"/>
                      <a:r>
                        <a:rPr lang="ru-RU" sz="1100" u="none" strike="noStrike">
                          <a:effectLst/>
                        </a:rPr>
                        <a:t>139</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Доля дефектов асфальтового покрытия на дворовых территориях, устраненных в рамках выполнения работ по ямочному ремонту</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177281">
                <a:tc>
                  <a:txBody>
                    <a:bodyPr/>
                    <a:lstStyle/>
                    <a:p>
                      <a:pPr algn="ctr" fontAlgn="t"/>
                      <a:r>
                        <a:rPr lang="ru-RU" sz="1100" u="none" strike="noStrike">
                          <a:effectLst/>
                        </a:rPr>
                        <a:t>140</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Выполнен ремонт асфальтового покрытия дворовых территорий</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9</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9</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520979">
                <a:tc>
                  <a:txBody>
                    <a:bodyPr/>
                    <a:lstStyle/>
                    <a:p>
                      <a:pPr algn="ctr" fontAlgn="t"/>
                      <a:r>
                        <a:rPr lang="ru-RU" sz="1100" u="none" strike="noStrike">
                          <a:effectLst/>
                        </a:rPr>
                        <a:t>141</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Устранены дефекты асфальтового покрытия дворовых территорий, в том числе проездов на дворовые территории, в том числе внутри-квартальных проездов, в рамках проведения ямочного ремонта</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Квадратный метр</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5 925,49</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5 925,49</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177281">
                <a:tc>
                  <a:txBody>
                    <a:bodyPr/>
                    <a:lstStyle/>
                    <a:p>
                      <a:pPr algn="ctr" fontAlgn="t"/>
                      <a:r>
                        <a:rPr lang="ru-RU" sz="1100" u="none" strike="noStrike">
                          <a:effectLst/>
                        </a:rPr>
                        <a:t>142</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Созданы и отремонтированы пешеходные коммуникации</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12</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12</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1036528">
                <a:tc>
                  <a:txBody>
                    <a:bodyPr/>
                    <a:lstStyle/>
                    <a:p>
                      <a:pPr algn="ctr" fontAlgn="t"/>
                      <a:r>
                        <a:rPr lang="ru-RU" sz="1100" u="none" strike="noStrike">
                          <a:effectLst/>
                        </a:rPr>
                        <a:t>143</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Приобретена коммунальная техника</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3</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33.3</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l" fontAlgn="b"/>
                      <a:r>
                        <a:rPr lang="ru-RU" sz="1100" u="none" strike="noStrike">
                          <a:effectLst/>
                        </a:rPr>
                        <a:t>Причиной неисполнения послужили технические</a:t>
                      </a:r>
                      <a:br>
                        <a:rPr lang="ru-RU" sz="1100" u="none" strike="noStrike">
                          <a:effectLst/>
                        </a:rPr>
                      </a:br>
                      <a:r>
                        <a:rPr lang="ru-RU" sz="1100" u="none" strike="noStrike">
                          <a:effectLst/>
                        </a:rPr>
                        <a:t>проблемы, по которым аукцион не состоялся. Выполнение данного мероприятия</a:t>
                      </a:r>
                      <a:br>
                        <a:rPr lang="ru-RU" sz="1100" u="none" strike="noStrike">
                          <a:effectLst/>
                        </a:rPr>
                      </a:br>
                      <a:r>
                        <a:rPr lang="ru-RU" sz="1100" u="none" strike="noStrike">
                          <a:effectLst/>
                        </a:rPr>
                        <a:t>перенесено на 1-й квартал 2024 года</a:t>
                      </a:r>
                      <a:endParaRPr lang="ru-RU" sz="1100" b="0" i="0" u="none" strike="noStrike">
                        <a:solidFill>
                          <a:srgbClr val="000000"/>
                        </a:solidFill>
                        <a:effectLst/>
                        <a:latin typeface="Arial" panose="020B0604020202020204" pitchFamily="34" charset="0"/>
                      </a:endParaRPr>
                    </a:p>
                  </a:txBody>
                  <a:tcPr marL="5298" marR="5298" marT="5298" marB="0" anchor="b"/>
                </a:tc>
              </a:tr>
              <a:tr h="349130">
                <a:tc>
                  <a:txBody>
                    <a:bodyPr/>
                    <a:lstStyle/>
                    <a:p>
                      <a:pPr algn="ctr" fontAlgn="t"/>
                      <a:r>
                        <a:rPr lang="ru-RU" sz="1100" u="none" strike="noStrike">
                          <a:effectLst/>
                        </a:rPr>
                        <a:t>144</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Благоустроены дворовые территории за счет средств муниципального образования Московской области</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9</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9</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349130">
                <a:tc>
                  <a:txBody>
                    <a:bodyPr/>
                    <a:lstStyle/>
                    <a:p>
                      <a:pPr algn="ctr" fontAlgn="t"/>
                      <a:r>
                        <a:rPr lang="ru-RU" sz="1100" u="none" strike="noStrike">
                          <a:effectLst/>
                        </a:rPr>
                        <a:t>145</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Созданы и отремонтированы пешеходные коммуникации за счет средств муниципального образования Московской области</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349130">
                <a:tc>
                  <a:txBody>
                    <a:bodyPr/>
                    <a:lstStyle/>
                    <a:p>
                      <a:pPr algn="ctr" fontAlgn="t"/>
                      <a:r>
                        <a:rPr lang="ru-RU" sz="1100" u="none" strike="noStrike">
                          <a:effectLst/>
                        </a:rPr>
                        <a:t>146</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Площадь дворовых территорий и общественных пространств, содержанных за счет бюджетных средств</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Квадратный метр</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10070680.08</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10070680.08</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177281">
                <a:tc>
                  <a:txBody>
                    <a:bodyPr/>
                    <a:lstStyle/>
                    <a:p>
                      <a:pPr algn="ctr" fontAlgn="t"/>
                      <a:r>
                        <a:rPr lang="ru-RU" sz="1100" u="none" strike="noStrike">
                          <a:effectLst/>
                        </a:rPr>
                        <a:t>146</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Замена детских игровых площадок</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7</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7</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349130">
                <a:tc>
                  <a:txBody>
                    <a:bodyPr/>
                    <a:lstStyle/>
                    <a:p>
                      <a:pPr algn="ctr" fontAlgn="t"/>
                      <a:r>
                        <a:rPr lang="ru-RU" sz="1100" u="none" strike="noStrike">
                          <a:effectLst/>
                        </a:rPr>
                        <a:t>147</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Количество замененных неэнергоэффективных светильников наружного освещения</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2,301</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2301</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100.0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177281">
                <a:tc>
                  <a:txBody>
                    <a:bodyPr/>
                    <a:lstStyle/>
                    <a:p>
                      <a:pPr algn="ctr" fontAlgn="t"/>
                      <a:r>
                        <a:rPr lang="ru-RU" sz="1100" u="none" strike="noStrike">
                          <a:effectLst/>
                        </a:rPr>
                        <a:t>148</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Количество установленных шкафов управления наружным освещением</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Единица</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0</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291942">
                <a:tc gridSpan="2">
                  <a:txBody>
                    <a:bodyPr/>
                    <a:lstStyle/>
                    <a:p>
                      <a:pPr algn="l" fontAlgn="t"/>
                      <a:r>
                        <a:rPr lang="ru-RU" sz="1100" b="1" u="none" strike="noStrike" dirty="0">
                          <a:effectLst/>
                        </a:rPr>
                        <a:t>Муниципальных программ «Переселение граждан из аварийного жилищного фонда»</a:t>
                      </a:r>
                      <a:endParaRPr lang="ru-RU" sz="1100" b="1" i="0" u="none" strike="noStrike" dirty="0">
                        <a:solidFill>
                          <a:srgbClr val="000000"/>
                        </a:solidFill>
                        <a:effectLst/>
                        <a:latin typeface="Arial" panose="020B0604020202020204" pitchFamily="34" charset="0"/>
                      </a:endParaRPr>
                    </a:p>
                  </a:txBody>
                  <a:tcPr marL="5298" marR="5298" marT="5298" marB="0"/>
                </a:tc>
                <a:tc hMerge="1">
                  <a:txBody>
                    <a:bodyPr/>
                    <a:lstStyle/>
                    <a:p>
                      <a:endParaRPr lang="ru-RU"/>
                    </a:p>
                  </a:txBody>
                  <a:tcP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l" fontAlgn="b"/>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b"/>
                </a:tc>
              </a:tr>
              <a:tr h="249848">
                <a:tc>
                  <a:txBody>
                    <a:bodyPr/>
                    <a:lstStyle/>
                    <a:p>
                      <a:pPr algn="ctr" fontAlgn="t"/>
                      <a:r>
                        <a:rPr lang="ru-RU" sz="1100" u="none" strike="noStrike">
                          <a:effectLst/>
                        </a:rPr>
                        <a:t>149</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just" fontAlgn="t"/>
                      <a:r>
                        <a:rPr lang="ru-RU" sz="1100" u="none" strike="noStrike">
                          <a:effectLst/>
                        </a:rPr>
                        <a:t>Количество граждан, расселенных из аварийного жилищного фонда</a:t>
                      </a:r>
                      <a:endParaRPr lang="ru-RU" sz="1100" b="0" i="0" u="none" strike="noStrike">
                        <a:solidFill>
                          <a:srgbClr val="000000"/>
                        </a:solidFill>
                        <a:effectLst/>
                        <a:latin typeface="Arial" panose="020B0604020202020204" pitchFamily="34" charset="0"/>
                      </a:endParaRPr>
                    </a:p>
                  </a:txBody>
                  <a:tcPr marL="5298" marR="5298" marT="5298" marB="0"/>
                </a:tc>
                <a:tc>
                  <a:txBody>
                    <a:bodyPr/>
                    <a:lstStyle/>
                    <a:p>
                      <a:pPr algn="ctr" fontAlgn="ctr"/>
                      <a:r>
                        <a:rPr lang="ru-RU" sz="1100" u="none" strike="noStrike">
                          <a:effectLst/>
                        </a:rPr>
                        <a:t>Тысяча человек</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5298" marR="5298" marT="5298" marB="0" anchor="ctr"/>
                </a:tc>
                <a:tc>
                  <a:txBody>
                    <a:bodyPr/>
                    <a:lstStyle/>
                    <a:p>
                      <a:pPr algn="l" fontAlgn="b"/>
                      <a:r>
                        <a:rPr lang="ru-RU" sz="1100" u="none" strike="noStrike" dirty="0">
                          <a:effectLst/>
                        </a:rPr>
                        <a:t> </a:t>
                      </a:r>
                      <a:endParaRPr lang="ru-RU" sz="1100" b="0" i="0" u="none" strike="noStrike" dirty="0">
                        <a:solidFill>
                          <a:srgbClr val="000000"/>
                        </a:solidFill>
                        <a:effectLst/>
                        <a:latin typeface="Arial" panose="020B0604020202020204" pitchFamily="34" charset="0"/>
                      </a:endParaRPr>
                    </a:p>
                  </a:txBody>
                  <a:tcPr marL="5298" marR="5298" marT="5298" marB="0" anchor="b"/>
                </a:tc>
              </a:tr>
            </a:tbl>
          </a:graphicData>
        </a:graphic>
      </p:graphicFrame>
    </p:spTree>
    <p:extLst>
      <p:ext uri="{BB962C8B-B14F-4D97-AF65-F5344CB8AC3E}">
        <p14:creationId xmlns:p14="http://schemas.microsoft.com/office/powerpoint/2010/main" val="20219594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9259" y="-25400"/>
            <a:ext cx="11353800" cy="419417"/>
          </a:xfrm>
        </p:spPr>
        <p:txBody>
          <a:bodyPr>
            <a:normAutofit/>
          </a:bodyPr>
          <a:lstStyle/>
          <a:p>
            <a:pPr algn="ctr"/>
            <a:r>
              <a:rPr lang="ru-RU" sz="1600" b="1" dirty="0" smtClean="0"/>
              <a:t>Информация о расходах бюджета  городского округа Зарайск с учетом интересов целевых групп  пользователей за 2023 год</a:t>
            </a:r>
            <a:endParaRPr lang="ru-RU" sz="16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290060463"/>
              </p:ext>
            </p:extLst>
          </p:nvPr>
        </p:nvGraphicFramePr>
        <p:xfrm>
          <a:off x="20320" y="495616"/>
          <a:ext cx="12171679" cy="6362383"/>
        </p:xfrm>
        <a:graphic>
          <a:graphicData uri="http://schemas.openxmlformats.org/drawingml/2006/table">
            <a:tbl>
              <a:tblPr firstRow="1" bandRow="1">
                <a:tableStyleId>{5940675A-B579-460E-94D1-54222C63F5DA}</a:tableStyleId>
              </a:tblPr>
              <a:tblGrid>
                <a:gridCol w="705605"/>
                <a:gridCol w="1612809"/>
                <a:gridCol w="1738813"/>
                <a:gridCol w="1146607"/>
                <a:gridCol w="1668610"/>
                <a:gridCol w="1821612"/>
                <a:gridCol w="1344024"/>
                <a:gridCol w="990600"/>
                <a:gridCol w="1142999"/>
              </a:tblGrid>
              <a:tr h="1272477">
                <a:tc>
                  <a:txBody>
                    <a:bodyPr/>
                    <a:lstStyle/>
                    <a:p>
                      <a:pPr algn="ctr"/>
                      <a:r>
                        <a:rPr lang="ru-RU" sz="1200" b="1" dirty="0" smtClean="0"/>
                        <a:t>№ п/п</a:t>
                      </a:r>
                      <a:endParaRPr lang="ru-RU" sz="1200" b="1" dirty="0"/>
                    </a:p>
                  </a:txBody>
                  <a:tcPr/>
                </a:tc>
                <a:tc>
                  <a:txBody>
                    <a:bodyPr/>
                    <a:lstStyle/>
                    <a:p>
                      <a:pPr algn="ctr"/>
                      <a:r>
                        <a:rPr lang="ru-RU" sz="1200" b="1" dirty="0" smtClean="0"/>
                        <a:t>Наименование муниципальной программы </a:t>
                      </a:r>
                      <a:endParaRPr lang="ru-RU" sz="1200" b="1" dirty="0"/>
                    </a:p>
                  </a:txBody>
                  <a:tcPr/>
                </a:tc>
                <a:tc>
                  <a:txBody>
                    <a:bodyPr/>
                    <a:lstStyle/>
                    <a:p>
                      <a:pPr algn="ctr"/>
                      <a:r>
                        <a:rPr lang="ru-RU" sz="1200" b="1" dirty="0" smtClean="0"/>
                        <a:t>Наименование</a:t>
                      </a:r>
                      <a:r>
                        <a:rPr lang="ru-RU" sz="1200" b="1" baseline="0" dirty="0" smtClean="0"/>
                        <a:t> программы</a:t>
                      </a:r>
                      <a:endParaRPr lang="ru-RU"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dirty="0" smtClean="0"/>
                        <a:t>Целевая группа</a:t>
                      </a:r>
                    </a:p>
                    <a:p>
                      <a:pPr algn="ctr"/>
                      <a:endParaRPr lang="ru-RU" sz="1200" b="1" dirty="0"/>
                    </a:p>
                  </a:txBody>
                  <a:tcPr/>
                </a:tc>
                <a:tc>
                  <a:txBody>
                    <a:bodyPr/>
                    <a:lstStyle/>
                    <a:p>
                      <a:pPr algn="ctr"/>
                      <a:r>
                        <a:rPr lang="ru-RU" sz="1200" b="1" dirty="0" smtClean="0"/>
                        <a:t>НПА, которым установлены меры социальной поддержки</a:t>
                      </a:r>
                      <a:endParaRPr lang="ru-RU" sz="1200" b="1" dirty="0"/>
                    </a:p>
                  </a:txBody>
                  <a:tcPr/>
                </a:tc>
                <a:tc>
                  <a:txBody>
                    <a:bodyPr/>
                    <a:lstStyle/>
                    <a:p>
                      <a:pPr algn="ctr"/>
                      <a:r>
                        <a:rPr lang="ru-RU" sz="1200" b="1" dirty="0" smtClean="0"/>
                        <a:t>Наименование меры</a:t>
                      </a:r>
                      <a:r>
                        <a:rPr lang="ru-RU" sz="1200" b="1" baseline="0" dirty="0" smtClean="0"/>
                        <a:t> социальной поддержки</a:t>
                      </a:r>
                      <a:endParaRPr lang="ru-RU" sz="1200" b="1" dirty="0"/>
                    </a:p>
                  </a:txBody>
                  <a:tcPr/>
                </a:tc>
                <a:tc>
                  <a:txBody>
                    <a:bodyPr/>
                    <a:lstStyle/>
                    <a:p>
                      <a:pPr algn="ctr"/>
                      <a:r>
                        <a:rPr lang="ru-RU" sz="1200" b="1" dirty="0" smtClean="0"/>
                        <a:t>Размер поддержки</a:t>
                      </a:r>
                      <a:endParaRPr lang="ru-RU"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dirty="0" smtClean="0"/>
                        <a:t>Количество льготников</a:t>
                      </a:r>
                    </a:p>
                    <a:p>
                      <a:pPr algn="ctr"/>
                      <a:endParaRPr lang="ru-RU"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dirty="0" smtClean="0"/>
                        <a:t>Исполнено в за 2023 год (тыс.рублей)</a:t>
                      </a:r>
                    </a:p>
                    <a:p>
                      <a:pPr algn="ctr"/>
                      <a:endParaRPr lang="ru-RU" sz="1200" b="1" dirty="0"/>
                    </a:p>
                  </a:txBody>
                  <a:tcPr/>
                </a:tc>
              </a:tr>
              <a:tr h="2447070">
                <a:tc>
                  <a:txBody>
                    <a:bodyPr/>
                    <a:lstStyle/>
                    <a:p>
                      <a:r>
                        <a:rPr lang="ru-RU" sz="1200" dirty="0" smtClean="0"/>
                        <a:t>1</a:t>
                      </a:r>
                      <a:endParaRPr lang="ru-RU" sz="1200" dirty="0"/>
                    </a:p>
                  </a:txBody>
                  <a:tcPr/>
                </a:tc>
                <a:tc>
                  <a:txBody>
                    <a:bodyPr/>
                    <a:lstStyle/>
                    <a:p>
                      <a:pPr algn="ctr"/>
                      <a:r>
                        <a:rPr lang="ru-RU" sz="1200" dirty="0" smtClean="0"/>
                        <a:t>«ЖИЛИЩЕ» на 2020-2024 годы</a:t>
                      </a:r>
                      <a:endParaRPr lang="ru-RU" sz="1200" dirty="0"/>
                    </a:p>
                  </a:txBody>
                  <a:tcPr/>
                </a:tc>
                <a:tc>
                  <a:txBody>
                    <a:bodyPr/>
                    <a:lstStyle/>
                    <a:p>
                      <a:pPr algn="ctr"/>
                      <a:r>
                        <a:rPr lang="ru-RU" sz="1200" dirty="0" smtClean="0"/>
                        <a:t>Обеспечение жильем детей сирот и детей,</a:t>
                      </a:r>
                      <a:r>
                        <a:rPr lang="ru-RU" sz="1200" baseline="0" dirty="0" smtClean="0"/>
                        <a:t> оставшихся без попечения родителей , лиц из числа детей-сирот и детей, оставшихся без попечения родителей</a:t>
                      </a:r>
                      <a:endParaRPr lang="ru-RU" sz="1200" dirty="0"/>
                    </a:p>
                  </a:txBody>
                  <a:tcPr/>
                </a:tc>
                <a:tc>
                  <a:txBody>
                    <a:bodyPr/>
                    <a:lstStyle/>
                    <a:p>
                      <a:pPr algn="ctr"/>
                      <a:r>
                        <a:rPr lang="ru-RU" sz="1200" dirty="0" smtClean="0"/>
                        <a:t>Дети-сироты</a:t>
                      </a:r>
                      <a:r>
                        <a:rPr lang="ru-RU" sz="1200" baseline="0" dirty="0" smtClean="0"/>
                        <a:t> и дети, оставшиеся без попечения родителей</a:t>
                      </a:r>
                      <a:endParaRPr lang="ru-RU" sz="1200" dirty="0"/>
                    </a:p>
                  </a:txBody>
                  <a:tcPr/>
                </a:tc>
                <a:tc>
                  <a:txBody>
                    <a:bodyPr/>
                    <a:lstStyle/>
                    <a:p>
                      <a:pPr algn="ctr"/>
                      <a:r>
                        <a:rPr lang="ru-RU" sz="1200" dirty="0" smtClean="0"/>
                        <a:t>Постановление Главы  администрации городского округа Зарайск</a:t>
                      </a:r>
                      <a:r>
                        <a:rPr lang="ru-RU" sz="1200" baseline="0" dirty="0" smtClean="0"/>
                        <a:t>  от </a:t>
                      </a:r>
                      <a:r>
                        <a:rPr lang="ru-RU" sz="1200" dirty="0" smtClean="0"/>
                        <a:t>25.11.2019</a:t>
                      </a:r>
                      <a:r>
                        <a:rPr lang="ru-RU" sz="1200" baseline="0" dirty="0" smtClean="0"/>
                        <a:t> №</a:t>
                      </a:r>
                      <a:r>
                        <a:rPr lang="ru-RU" sz="1200" dirty="0" smtClean="0"/>
                        <a:t>2051/11</a:t>
                      </a:r>
                    </a:p>
                    <a:p>
                      <a:pPr algn="ctr"/>
                      <a:r>
                        <a:rPr lang="ru-RU" sz="1200" dirty="0" smtClean="0"/>
                        <a:t>«Об утверждении муниципальной</a:t>
                      </a:r>
                    </a:p>
                    <a:p>
                      <a:pPr algn="ctr"/>
                      <a:r>
                        <a:rPr lang="ru-RU" sz="1200" dirty="0" smtClean="0"/>
                        <a:t>программы городского округа Зарайск</a:t>
                      </a:r>
                    </a:p>
                    <a:p>
                      <a:pPr algn="ctr"/>
                      <a:r>
                        <a:rPr lang="ru-RU" sz="1200" dirty="0" smtClean="0"/>
                        <a:t>«Жилище» на 2020-2024 годы</a:t>
                      </a:r>
                      <a:endParaRPr lang="ru-RU" sz="1200" dirty="0"/>
                    </a:p>
                  </a:txBody>
                  <a:tcPr/>
                </a:tc>
                <a:tc>
                  <a:txBody>
                    <a:bodyPr/>
                    <a:lstStyle/>
                    <a:p>
                      <a:pPr algn="ctr"/>
                      <a:r>
                        <a:rPr lang="ru-RU" sz="1200" dirty="0" smtClean="0"/>
                        <a:t>Предоставление жилых помещений</a:t>
                      </a:r>
                      <a:r>
                        <a:rPr lang="ru-RU" sz="1200" baseline="0" dirty="0" smtClean="0"/>
                        <a:t> детям-сиротам и детям, оставшимся без </a:t>
                      </a:r>
                      <a:r>
                        <a:rPr lang="ru-RU" sz="1200" baseline="0" dirty="0" err="1" smtClean="0"/>
                        <a:t>попечени</a:t>
                      </a:r>
                      <a:r>
                        <a:rPr lang="ru-RU" sz="1200" baseline="0" dirty="0" smtClean="0"/>
                        <a:t> я родителей, лицам из их числа, по договорам найма специализированных жилых помещений</a:t>
                      </a:r>
                      <a:endParaRPr lang="ru-RU" sz="1200" dirty="0"/>
                    </a:p>
                  </a:txBody>
                  <a:tcPr/>
                </a:tc>
                <a:tc>
                  <a:txBody>
                    <a:bodyPr/>
                    <a:lstStyle/>
                    <a:p>
                      <a:pPr algn="ctr"/>
                      <a:r>
                        <a:rPr lang="ru-RU" sz="1200" dirty="0" smtClean="0"/>
                        <a:t>13371,0</a:t>
                      </a:r>
                      <a:endParaRPr lang="ru-RU" sz="1200" dirty="0"/>
                    </a:p>
                  </a:txBody>
                  <a:tcPr/>
                </a:tc>
                <a:tc>
                  <a:txBody>
                    <a:bodyPr/>
                    <a:lstStyle/>
                    <a:p>
                      <a:pPr algn="ctr"/>
                      <a:r>
                        <a:rPr lang="ru-RU" sz="1200" dirty="0" smtClean="0"/>
                        <a:t>7 детей</a:t>
                      </a:r>
                      <a:endParaRPr lang="ru-RU" sz="1200" dirty="0"/>
                    </a:p>
                  </a:txBody>
                  <a:tcPr/>
                </a:tc>
                <a:tc>
                  <a:txBody>
                    <a:bodyPr/>
                    <a:lstStyle/>
                    <a:p>
                      <a:pPr algn="ctr"/>
                      <a:r>
                        <a:rPr lang="ru-RU" sz="1200" dirty="0" smtClean="0"/>
                        <a:t>13370,0</a:t>
                      </a:r>
                      <a:endParaRPr lang="ru-RU" sz="1200" dirty="0"/>
                    </a:p>
                  </a:txBody>
                  <a:tcPr/>
                </a:tc>
              </a:tr>
              <a:tr h="2642836">
                <a:tc>
                  <a:txBody>
                    <a:bodyPr/>
                    <a:lstStyle/>
                    <a:p>
                      <a:r>
                        <a:rPr lang="ru-RU" sz="1200" dirty="0" smtClean="0"/>
                        <a:t>2</a:t>
                      </a:r>
                      <a:endParaRPr lang="ru-RU"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smtClean="0"/>
                        <a:t>«ЖИЛИЩЕ» на 2020-2024 годы</a:t>
                      </a:r>
                    </a:p>
                    <a:p>
                      <a:pPr algn="ctr"/>
                      <a:endParaRPr lang="ru-RU" sz="1200" dirty="0"/>
                    </a:p>
                  </a:txBody>
                  <a:tcPr/>
                </a:tc>
                <a:tc>
                  <a:txBody>
                    <a:bodyPr/>
                    <a:lstStyle/>
                    <a:p>
                      <a:pPr algn="ctr"/>
                      <a:r>
                        <a:rPr lang="ru-RU" sz="1200" dirty="0" smtClean="0"/>
                        <a:t>Обеспечение</a:t>
                      </a:r>
                      <a:r>
                        <a:rPr lang="ru-RU" sz="1200" baseline="0" dirty="0" smtClean="0"/>
                        <a:t> жильем молодых семей</a:t>
                      </a:r>
                      <a:endParaRPr lang="ru-RU" sz="1200" dirty="0"/>
                    </a:p>
                  </a:txBody>
                  <a:tcPr/>
                </a:tc>
                <a:tc>
                  <a:txBody>
                    <a:bodyPr/>
                    <a:lstStyle/>
                    <a:p>
                      <a:pPr algn="ctr"/>
                      <a:r>
                        <a:rPr lang="ru-RU" sz="1200" dirty="0" smtClean="0"/>
                        <a:t>Молодые семьи</a:t>
                      </a:r>
                      <a:endParaRPr lang="ru-RU" sz="1200" dirty="0"/>
                    </a:p>
                  </a:txBody>
                  <a:tcPr/>
                </a:tc>
                <a:tc>
                  <a:txBody>
                    <a:bodyPr/>
                    <a:lstStyle/>
                    <a:p>
                      <a:pPr algn="ctr"/>
                      <a:r>
                        <a:rPr lang="ru-RU" sz="1200" dirty="0" smtClean="0"/>
                        <a:t>Постановление Главы  администрации городского округа Зарайск</a:t>
                      </a:r>
                      <a:r>
                        <a:rPr lang="ru-RU" sz="1200" baseline="0" dirty="0" smtClean="0"/>
                        <a:t>  от </a:t>
                      </a:r>
                      <a:r>
                        <a:rPr lang="ru-RU" sz="1200" dirty="0" smtClean="0"/>
                        <a:t>25.11.2019</a:t>
                      </a:r>
                      <a:r>
                        <a:rPr lang="ru-RU" sz="1200" baseline="0" dirty="0" smtClean="0"/>
                        <a:t> №</a:t>
                      </a:r>
                      <a:r>
                        <a:rPr lang="ru-RU" sz="1200" dirty="0" smtClean="0"/>
                        <a:t>2051/11</a:t>
                      </a:r>
                    </a:p>
                    <a:p>
                      <a:pPr algn="ctr"/>
                      <a:r>
                        <a:rPr lang="ru-RU" sz="1200" dirty="0" smtClean="0"/>
                        <a:t>«Об утверждении муниципальной</a:t>
                      </a:r>
                    </a:p>
                    <a:p>
                      <a:pPr algn="ctr"/>
                      <a:r>
                        <a:rPr lang="ru-RU" sz="1200" dirty="0" smtClean="0"/>
                        <a:t>программы городского округа Зарайск</a:t>
                      </a:r>
                    </a:p>
                    <a:p>
                      <a:pPr algn="ctr"/>
                      <a:r>
                        <a:rPr lang="ru-RU" sz="1200" dirty="0" smtClean="0"/>
                        <a:t>«Жилище» на 2020-2024 годы</a:t>
                      </a:r>
                    </a:p>
                    <a:p>
                      <a:pPr algn="ctr"/>
                      <a:endParaRPr lang="ru-RU" sz="1200" dirty="0"/>
                    </a:p>
                  </a:txBody>
                  <a:tcPr/>
                </a:tc>
                <a:tc>
                  <a:txBody>
                    <a:bodyPr/>
                    <a:lstStyle/>
                    <a:p>
                      <a:pPr marL="0" marR="0" lvl="0" indent="0" algn="ctr" defTabSz="342900" rtl="0" eaLnBrk="1" fontAlgn="ctr"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mn-cs"/>
                        </a:rPr>
                        <a:t>Предоставление молодым семьям социальных выплат на приобретение жилого помещения или строительство индивидуального жилого дома</a:t>
                      </a:r>
                    </a:p>
                    <a:p>
                      <a:pPr algn="ctr"/>
                      <a:endParaRPr lang="ru-RU" sz="1200" dirty="0"/>
                    </a:p>
                  </a:txBody>
                  <a:tcPr/>
                </a:tc>
                <a:tc>
                  <a:txBody>
                    <a:bodyPr/>
                    <a:lstStyle/>
                    <a:p>
                      <a:pPr algn="ctr"/>
                      <a:r>
                        <a:rPr lang="ru-RU" sz="1200" dirty="0" smtClean="0"/>
                        <a:t>16253,7 тыс.рублей</a:t>
                      </a:r>
                      <a:endParaRPr lang="ru-RU" sz="1200" dirty="0"/>
                    </a:p>
                  </a:txBody>
                  <a:tcPr/>
                </a:tc>
                <a:tc>
                  <a:txBody>
                    <a:bodyPr/>
                    <a:lstStyle/>
                    <a:p>
                      <a:pPr algn="ctr"/>
                      <a:r>
                        <a:rPr lang="ru-RU" sz="1200" dirty="0" smtClean="0"/>
                        <a:t>6 семей</a:t>
                      </a:r>
                      <a:endParaRPr lang="ru-RU" sz="1200" dirty="0"/>
                    </a:p>
                  </a:txBody>
                  <a:tcPr/>
                </a:tc>
                <a:tc>
                  <a:txBody>
                    <a:bodyPr/>
                    <a:lstStyle/>
                    <a:p>
                      <a:pPr algn="ctr"/>
                      <a:r>
                        <a:rPr lang="ru-RU" sz="1200" dirty="0" smtClean="0"/>
                        <a:t>16253,6 </a:t>
                      </a:r>
                    </a:p>
                    <a:p>
                      <a:pPr algn="ctr"/>
                      <a:endParaRPr lang="ru-RU" sz="1200" dirty="0"/>
                    </a:p>
                  </a:txBody>
                  <a:tcPr/>
                </a:tc>
              </a:tr>
            </a:tbl>
          </a:graphicData>
        </a:graphic>
      </p:graphicFrame>
    </p:spTree>
    <p:extLst>
      <p:ext uri="{BB962C8B-B14F-4D97-AF65-F5344CB8AC3E}">
        <p14:creationId xmlns:p14="http://schemas.microsoft.com/office/powerpoint/2010/main" val="4699929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9259" y="-25400"/>
            <a:ext cx="11353800" cy="419417"/>
          </a:xfrm>
        </p:spPr>
        <p:txBody>
          <a:bodyPr>
            <a:normAutofit/>
          </a:bodyPr>
          <a:lstStyle/>
          <a:p>
            <a:pPr algn="ctr"/>
            <a:r>
              <a:rPr lang="ru-RU" sz="1600" b="1" u="sng" dirty="0" smtClean="0"/>
              <a:t>Информация о расходах бюджета  городского округа Зарайск с учетом интересов целевых групп  пользователей за 2023 год</a:t>
            </a:r>
            <a:endParaRPr lang="ru-RU" sz="1600" b="1" u="sng"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590104677"/>
              </p:ext>
            </p:extLst>
          </p:nvPr>
        </p:nvGraphicFramePr>
        <p:xfrm>
          <a:off x="20320" y="495616"/>
          <a:ext cx="12171679" cy="5935917"/>
        </p:xfrm>
        <a:graphic>
          <a:graphicData uri="http://schemas.openxmlformats.org/drawingml/2006/table">
            <a:tbl>
              <a:tblPr firstRow="1" bandRow="1">
                <a:tableStyleId>{5940675A-B579-460E-94D1-54222C63F5DA}</a:tableStyleId>
              </a:tblPr>
              <a:tblGrid>
                <a:gridCol w="705605"/>
                <a:gridCol w="1612809"/>
                <a:gridCol w="1738813"/>
                <a:gridCol w="1146607"/>
                <a:gridCol w="1668610"/>
                <a:gridCol w="1821612"/>
                <a:gridCol w="1572624"/>
                <a:gridCol w="994193"/>
                <a:gridCol w="910806"/>
              </a:tblGrid>
              <a:tr h="1272477">
                <a:tc>
                  <a:txBody>
                    <a:bodyPr/>
                    <a:lstStyle/>
                    <a:p>
                      <a:pPr algn="ctr"/>
                      <a:r>
                        <a:rPr lang="ru-RU" sz="1200" b="1" dirty="0" smtClean="0"/>
                        <a:t>№ п/п</a:t>
                      </a:r>
                      <a:endParaRPr lang="ru-RU" sz="1200" b="1" dirty="0"/>
                    </a:p>
                  </a:txBody>
                  <a:tcPr/>
                </a:tc>
                <a:tc>
                  <a:txBody>
                    <a:bodyPr/>
                    <a:lstStyle/>
                    <a:p>
                      <a:pPr algn="ctr"/>
                      <a:r>
                        <a:rPr lang="ru-RU" sz="1200" b="1" dirty="0" smtClean="0"/>
                        <a:t>Наименование муниципальной программы </a:t>
                      </a:r>
                      <a:endParaRPr lang="ru-RU" sz="1200" b="1" dirty="0"/>
                    </a:p>
                  </a:txBody>
                  <a:tcPr/>
                </a:tc>
                <a:tc>
                  <a:txBody>
                    <a:bodyPr/>
                    <a:lstStyle/>
                    <a:p>
                      <a:pPr algn="ctr"/>
                      <a:r>
                        <a:rPr lang="ru-RU" sz="1200" b="1" dirty="0" smtClean="0"/>
                        <a:t>Наименование</a:t>
                      </a:r>
                      <a:r>
                        <a:rPr lang="ru-RU" sz="1200" b="1" baseline="0" dirty="0" smtClean="0"/>
                        <a:t> программы</a:t>
                      </a:r>
                      <a:endParaRPr lang="ru-RU"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dirty="0" smtClean="0"/>
                        <a:t>Целевая группа</a:t>
                      </a:r>
                    </a:p>
                    <a:p>
                      <a:pPr algn="ctr"/>
                      <a:endParaRPr lang="ru-RU" sz="1200" b="1" dirty="0"/>
                    </a:p>
                  </a:txBody>
                  <a:tcPr/>
                </a:tc>
                <a:tc>
                  <a:txBody>
                    <a:bodyPr/>
                    <a:lstStyle/>
                    <a:p>
                      <a:pPr algn="ctr"/>
                      <a:r>
                        <a:rPr lang="ru-RU" sz="1200" b="1" dirty="0" smtClean="0"/>
                        <a:t>НПА, которым установлены меры социальной поддержки</a:t>
                      </a:r>
                      <a:endParaRPr lang="ru-RU" sz="1200" b="1" dirty="0"/>
                    </a:p>
                  </a:txBody>
                  <a:tcPr/>
                </a:tc>
                <a:tc>
                  <a:txBody>
                    <a:bodyPr/>
                    <a:lstStyle/>
                    <a:p>
                      <a:pPr algn="ctr"/>
                      <a:r>
                        <a:rPr lang="ru-RU" sz="1200" b="1" dirty="0" smtClean="0"/>
                        <a:t>Наименование меры</a:t>
                      </a:r>
                      <a:r>
                        <a:rPr lang="ru-RU" sz="1200" b="1" baseline="0" dirty="0" smtClean="0"/>
                        <a:t> социальной поддержки</a:t>
                      </a:r>
                      <a:endParaRPr lang="ru-RU" sz="1200" b="1" dirty="0"/>
                    </a:p>
                  </a:txBody>
                  <a:tcPr/>
                </a:tc>
                <a:tc>
                  <a:txBody>
                    <a:bodyPr/>
                    <a:lstStyle/>
                    <a:p>
                      <a:pPr algn="ctr"/>
                      <a:r>
                        <a:rPr lang="ru-RU" sz="1200" b="1" dirty="0" smtClean="0"/>
                        <a:t>Размер поддержки</a:t>
                      </a:r>
                      <a:endParaRPr lang="ru-RU"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dirty="0" smtClean="0"/>
                        <a:t>Количество льготников</a:t>
                      </a:r>
                    </a:p>
                    <a:p>
                      <a:pPr algn="ctr"/>
                      <a:endParaRPr lang="ru-RU"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dirty="0" smtClean="0"/>
                        <a:t>Исполнено в за 2023 год (тыс.рублей)</a:t>
                      </a:r>
                    </a:p>
                    <a:p>
                      <a:pPr algn="ctr"/>
                      <a:endParaRPr lang="ru-RU" sz="1200" b="1" dirty="0"/>
                    </a:p>
                  </a:txBody>
                  <a:tcPr/>
                </a:tc>
              </a:tr>
              <a:tr h="2447070">
                <a:tc>
                  <a:txBody>
                    <a:bodyPr/>
                    <a:lstStyle/>
                    <a:p>
                      <a:r>
                        <a:rPr lang="ru-RU" sz="1200" dirty="0" smtClean="0"/>
                        <a:t>3</a:t>
                      </a:r>
                      <a:endParaRPr lang="ru-RU" sz="1200" dirty="0"/>
                    </a:p>
                  </a:txBody>
                  <a:tcPr/>
                </a:tc>
                <a:tc>
                  <a:txBody>
                    <a:bodyPr/>
                    <a:lstStyle/>
                    <a:p>
                      <a:r>
                        <a:rPr lang="ru-RU" sz="1200" dirty="0" smtClean="0"/>
                        <a:t>«ОБРАЗОВАНИЕ» на 2020-2024 годы</a:t>
                      </a:r>
                      <a:endParaRPr lang="ru-RU" sz="1200" dirty="0"/>
                    </a:p>
                  </a:txBody>
                  <a:tcPr/>
                </a:tc>
                <a:tc>
                  <a:txBody>
                    <a:bodyPr/>
                    <a:lstStyle/>
                    <a:p>
                      <a:r>
                        <a:rPr lang="ru-RU" sz="1200" dirty="0" smtClean="0"/>
                        <a:t>Дошкольное образование</a:t>
                      </a:r>
                      <a:endParaRPr lang="ru-RU" sz="1200" dirty="0"/>
                    </a:p>
                  </a:txBody>
                  <a:tcPr/>
                </a:tc>
                <a:tc>
                  <a:txBody>
                    <a:bodyPr/>
                    <a:lstStyle/>
                    <a:p>
                      <a:r>
                        <a:rPr lang="ru-RU" sz="1200" dirty="0" smtClean="0"/>
                        <a:t>Один из родителей (законных представителей ) ребенка, посещающего дошкольную</a:t>
                      </a:r>
                      <a:br>
                        <a:rPr lang="ru-RU" sz="1200" dirty="0" smtClean="0"/>
                      </a:br>
                      <a:r>
                        <a:rPr lang="ru-RU" sz="1200" dirty="0" smtClean="0"/>
                        <a:t>образовательную организацию Московской области,</a:t>
                      </a:r>
                      <a:br>
                        <a:rPr lang="ru-RU" sz="1200" dirty="0" smtClean="0"/>
                      </a:br>
                      <a:r>
                        <a:rPr lang="ru-RU" sz="1200" dirty="0" smtClean="0"/>
                        <a:t>реализующую образовательную программу  дошкольного образования, внесшему родительскую плату за присмотр и уход за ребенком.</a:t>
                      </a:r>
                    </a:p>
                    <a:p>
                      <a:endParaRPr lang="ru-R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0" i="0" kern="1200" dirty="0" smtClean="0">
                          <a:solidFill>
                            <a:schemeClr val="tx1"/>
                          </a:solidFill>
                          <a:effectLst/>
                          <a:latin typeface="+mn-lt"/>
                          <a:ea typeface="+mn-ea"/>
                          <a:cs typeface="+mn-cs"/>
                        </a:rPr>
                        <a:t>Приказ Управления образования администрации городского округа Зарайск №140/1 от 01.04.2022 г. "Об утверждении Порядка обращений за компенсацией родительской платы за присмотр и уход за детьми"</a:t>
                      </a:r>
                    </a:p>
                    <a:p>
                      <a:endParaRPr lang="ru-R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dirty="0" smtClean="0">
                          <a:solidFill>
                            <a:srgbClr val="000000"/>
                          </a:solidFill>
                          <a:effectLst/>
                          <a:latin typeface="Times New Roman" panose="02020603050405020304" pitchFamily="18" charset="0"/>
                        </a:rPr>
                        <a:t>Выплата компенсации родительской платы за</a:t>
                      </a:r>
                      <a:br>
                        <a:rPr lang="ru-RU" sz="1200" b="0" i="0" u="none" strike="noStrike" dirty="0" smtClean="0">
                          <a:solidFill>
                            <a:srgbClr val="000000"/>
                          </a:solidFill>
                          <a:effectLst/>
                          <a:latin typeface="Times New Roman" panose="02020603050405020304" pitchFamily="18" charset="0"/>
                        </a:rPr>
                      </a:br>
                      <a:r>
                        <a:rPr lang="ru-RU" sz="1200" b="0" i="0" u="none" strike="noStrike" dirty="0" smtClean="0">
                          <a:solidFill>
                            <a:srgbClr val="000000"/>
                          </a:solidFill>
                          <a:effectLst/>
                          <a:latin typeface="Times New Roman" panose="02020603050405020304" pitchFamily="18" charset="0"/>
                        </a:rPr>
                        <a:t>присмотр и уход за детьми, осваивающими</a:t>
                      </a:r>
                      <a:br>
                        <a:rPr lang="ru-RU" sz="1200" b="0" i="0" u="none" strike="noStrike" dirty="0" smtClean="0">
                          <a:solidFill>
                            <a:srgbClr val="000000"/>
                          </a:solidFill>
                          <a:effectLst/>
                          <a:latin typeface="Times New Roman" panose="02020603050405020304" pitchFamily="18" charset="0"/>
                        </a:rPr>
                      </a:br>
                      <a:r>
                        <a:rPr lang="ru-RU" sz="1200" b="0" i="0" u="none" strike="noStrike" dirty="0" smtClean="0">
                          <a:solidFill>
                            <a:srgbClr val="000000"/>
                          </a:solidFill>
                          <a:effectLst/>
                          <a:latin typeface="Times New Roman" panose="02020603050405020304" pitchFamily="18" charset="0"/>
                        </a:rPr>
                        <a:t>образовательные программы дошкольного образования в организациях Московской</a:t>
                      </a:r>
                      <a:br>
                        <a:rPr lang="ru-RU" sz="1200" b="0" i="0" u="none" strike="noStrike" dirty="0" smtClean="0">
                          <a:solidFill>
                            <a:srgbClr val="000000"/>
                          </a:solidFill>
                          <a:effectLst/>
                          <a:latin typeface="Times New Roman" panose="02020603050405020304" pitchFamily="18" charset="0"/>
                        </a:rPr>
                      </a:br>
                      <a:r>
                        <a:rPr lang="ru-RU" sz="1200" b="0" i="0" u="none" strike="noStrike" dirty="0" smtClean="0">
                          <a:solidFill>
                            <a:srgbClr val="000000"/>
                          </a:solidFill>
                          <a:effectLst/>
                          <a:latin typeface="Times New Roman" panose="02020603050405020304" pitchFamily="18" charset="0"/>
                        </a:rPr>
                        <a:t>области, осуществляющих образовательную деятельность</a:t>
                      </a:r>
                    </a:p>
                    <a:p>
                      <a:endParaRPr lang="ru-R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dirty="0" smtClean="0">
                          <a:solidFill>
                            <a:srgbClr val="000000"/>
                          </a:solidFill>
                          <a:effectLst/>
                          <a:latin typeface="Times New Roman" panose="02020603050405020304" pitchFamily="18" charset="0"/>
                        </a:rPr>
                        <a:t>20% на первого ребенка,</a:t>
                      </a:r>
                      <a:br>
                        <a:rPr lang="ru-RU" sz="1200" b="0" i="0" u="none" strike="noStrike" dirty="0" smtClean="0">
                          <a:solidFill>
                            <a:srgbClr val="000000"/>
                          </a:solidFill>
                          <a:effectLst/>
                          <a:latin typeface="Times New Roman" panose="02020603050405020304" pitchFamily="18" charset="0"/>
                        </a:rPr>
                      </a:br>
                      <a:r>
                        <a:rPr lang="ru-RU" sz="1200" b="0" i="0" u="none" strike="noStrike" dirty="0" smtClean="0">
                          <a:solidFill>
                            <a:srgbClr val="000000"/>
                          </a:solidFill>
                          <a:effectLst/>
                          <a:latin typeface="Times New Roman" panose="02020603050405020304" pitchFamily="18" charset="0"/>
                        </a:rPr>
                        <a:t>50% на второго ребенка,</a:t>
                      </a:r>
                      <a:br>
                        <a:rPr lang="ru-RU" sz="1200" b="0" i="0" u="none" strike="noStrike" dirty="0" smtClean="0">
                          <a:solidFill>
                            <a:srgbClr val="000000"/>
                          </a:solidFill>
                          <a:effectLst/>
                          <a:latin typeface="Times New Roman" panose="02020603050405020304" pitchFamily="18" charset="0"/>
                        </a:rPr>
                      </a:br>
                      <a:r>
                        <a:rPr lang="ru-RU" sz="1200" b="0" i="0" u="none" strike="noStrike" dirty="0" smtClean="0">
                          <a:solidFill>
                            <a:srgbClr val="000000"/>
                          </a:solidFill>
                          <a:effectLst/>
                          <a:latin typeface="Times New Roman" panose="02020603050405020304" pitchFamily="18" charset="0"/>
                        </a:rPr>
                        <a:t>70% на третьего и последующих детей</a:t>
                      </a:r>
                    </a:p>
                    <a:p>
                      <a:endParaRPr lang="ru-RU" sz="1200" dirty="0"/>
                    </a:p>
                  </a:txBody>
                  <a:tcPr/>
                </a:tc>
                <a:tc>
                  <a:txBody>
                    <a:bodyPr/>
                    <a:lstStyle/>
                    <a:p>
                      <a:pPr algn="ctr"/>
                      <a:r>
                        <a:rPr lang="ru-RU" sz="1200" dirty="0" smtClean="0"/>
                        <a:t> 1698 человек</a:t>
                      </a:r>
                      <a:endParaRPr lang="ru-RU" sz="1200" dirty="0"/>
                    </a:p>
                  </a:txBody>
                  <a:tcPr/>
                </a:tc>
                <a:tc>
                  <a:txBody>
                    <a:bodyPr/>
                    <a:lstStyle/>
                    <a:p>
                      <a:r>
                        <a:rPr lang="ru-RU" sz="1200" dirty="0" smtClean="0"/>
                        <a:t>10450,8</a:t>
                      </a:r>
                      <a:endParaRPr lang="ru-RU" sz="1200" dirty="0"/>
                    </a:p>
                  </a:txBody>
                  <a:tcPr/>
                </a:tc>
              </a:tr>
            </a:tbl>
          </a:graphicData>
        </a:graphic>
      </p:graphicFrame>
    </p:spTree>
    <p:extLst>
      <p:ext uri="{BB962C8B-B14F-4D97-AF65-F5344CB8AC3E}">
        <p14:creationId xmlns:p14="http://schemas.microsoft.com/office/powerpoint/2010/main" val="22406293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240"/>
            <a:ext cx="10515600" cy="777875"/>
          </a:xfrm>
        </p:spPr>
        <p:txBody>
          <a:bodyPr>
            <a:normAutofit/>
          </a:bodyPr>
          <a:lstStyle/>
          <a:p>
            <a:pPr algn="ctr"/>
            <a:r>
              <a:rPr lang="ru-RU" sz="2000" b="1" u="sng" dirty="0" smtClean="0"/>
              <a:t>Расходы на реализацию национальных проектов в 2023 году</a:t>
            </a:r>
            <a:endParaRPr lang="ru-RU" sz="2000" b="1" u="sng"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360786387"/>
              </p:ext>
            </p:extLst>
          </p:nvPr>
        </p:nvGraphicFramePr>
        <p:xfrm>
          <a:off x="304799" y="808353"/>
          <a:ext cx="4876801" cy="2620647"/>
        </p:xfrm>
        <a:graphic>
          <a:graphicData uri="http://schemas.openxmlformats.org/drawingml/2006/table">
            <a:tbl>
              <a:tblPr firstRow="1" bandRow="1">
                <a:tableStyleId>{5940675A-B579-460E-94D1-54222C63F5DA}</a:tableStyleId>
              </a:tblPr>
              <a:tblGrid>
                <a:gridCol w="3224981"/>
                <a:gridCol w="1651820"/>
              </a:tblGrid>
              <a:tr h="873549">
                <a:tc>
                  <a:txBody>
                    <a:bodyPr/>
                    <a:lstStyle/>
                    <a:p>
                      <a:pPr algn="ctr"/>
                      <a:r>
                        <a:rPr lang="ru-RU" b="1" dirty="0" smtClean="0"/>
                        <a:t>Национальный проект</a:t>
                      </a:r>
                      <a:endParaRPr lang="ru-RU" b="1" dirty="0"/>
                    </a:p>
                  </a:txBody>
                  <a:tcPr/>
                </a:tc>
                <a:tc>
                  <a:txBody>
                    <a:bodyPr/>
                    <a:lstStyle/>
                    <a:p>
                      <a:pPr algn="ctr"/>
                      <a:r>
                        <a:rPr lang="ru-RU" b="1" dirty="0" smtClean="0"/>
                        <a:t>Тыс.руб.</a:t>
                      </a:r>
                      <a:endParaRPr lang="ru-RU" b="1" dirty="0"/>
                    </a:p>
                  </a:txBody>
                  <a:tcPr/>
                </a:tc>
              </a:tr>
              <a:tr h="873549">
                <a:tc>
                  <a:txBody>
                    <a:bodyPr/>
                    <a:lstStyle/>
                    <a:p>
                      <a:r>
                        <a:rPr lang="ru-RU" dirty="0" smtClean="0"/>
                        <a:t>ОБРАЗОВАНИЕ</a:t>
                      </a:r>
                      <a:endParaRPr lang="ru-RU" dirty="0"/>
                    </a:p>
                  </a:txBody>
                  <a:tcPr/>
                </a:tc>
                <a:tc>
                  <a:txBody>
                    <a:bodyPr/>
                    <a:lstStyle/>
                    <a:p>
                      <a:r>
                        <a:rPr lang="ru-RU" dirty="0" smtClean="0"/>
                        <a:t>2400,25</a:t>
                      </a:r>
                      <a:endParaRPr lang="ru-RU" dirty="0"/>
                    </a:p>
                  </a:txBody>
                  <a:tcPr/>
                </a:tc>
              </a:tr>
              <a:tr h="873549">
                <a:tc>
                  <a:txBody>
                    <a:bodyPr/>
                    <a:lstStyle/>
                    <a:p>
                      <a:r>
                        <a:rPr lang="ru-RU" dirty="0" smtClean="0"/>
                        <a:t>ЖИЛЬЕ И ГОРОДСКАЯ СРЕДА</a:t>
                      </a:r>
                      <a:endParaRPr lang="ru-RU" dirty="0"/>
                    </a:p>
                  </a:txBody>
                  <a:tcPr/>
                </a:tc>
                <a:tc>
                  <a:txBody>
                    <a:bodyPr/>
                    <a:lstStyle/>
                    <a:p>
                      <a:r>
                        <a:rPr lang="ru-RU" dirty="0" smtClean="0"/>
                        <a:t>841638,55</a:t>
                      </a:r>
                      <a:endParaRPr lang="ru-RU" dirty="0"/>
                    </a:p>
                  </a:txBody>
                  <a:tcPr/>
                </a:tc>
              </a:tr>
            </a:tbl>
          </a:graphicData>
        </a:graphic>
      </p:graphicFrame>
      <p:sp>
        <p:nvSpPr>
          <p:cNvPr id="10" name="TextBox 9"/>
          <p:cNvSpPr txBox="1"/>
          <p:nvPr/>
        </p:nvSpPr>
        <p:spPr>
          <a:xfrm>
            <a:off x="5181601" y="793115"/>
            <a:ext cx="6400800" cy="2862322"/>
          </a:xfrm>
          <a:prstGeom prst="rect">
            <a:avLst/>
          </a:prstGeom>
          <a:noFill/>
        </p:spPr>
        <p:txBody>
          <a:bodyPr wrap="square" rtlCol="0">
            <a:spAutoFit/>
          </a:bodyPr>
          <a:lstStyle/>
          <a:p>
            <a:r>
              <a:rPr lang="ru-RU" b="1" u="sng" dirty="0" smtClean="0"/>
              <a:t>Национальный проект «Образование» - 2400,25 тыс.рублей:</a:t>
            </a:r>
          </a:p>
          <a:p>
            <a:pPr marL="285750" indent="-285750">
              <a:buFontTx/>
              <a:buChar char="-"/>
            </a:pPr>
            <a:r>
              <a:rPr lang="ru-RU" dirty="0" smtClean="0"/>
              <a:t>Проведение </a:t>
            </a:r>
            <a:r>
              <a:rPr lang="ru-RU" dirty="0"/>
              <a:t>мероприятий по обеспечению деятельности </a:t>
            </a:r>
            <a:endParaRPr lang="ru-RU" dirty="0" smtClean="0"/>
          </a:p>
          <a:p>
            <a:r>
              <a:rPr lang="ru-RU" dirty="0" smtClean="0"/>
              <a:t>советников </a:t>
            </a:r>
            <a:r>
              <a:rPr lang="ru-RU" dirty="0"/>
              <a:t>директора по воспитанию и взаимодействию </a:t>
            </a:r>
            <a:endParaRPr lang="ru-RU" dirty="0" smtClean="0"/>
          </a:p>
          <a:p>
            <a:r>
              <a:rPr lang="ru-RU" dirty="0" smtClean="0"/>
              <a:t>с </a:t>
            </a:r>
            <a:r>
              <a:rPr lang="ru-RU" dirty="0"/>
              <a:t>детскими общественными объединениями </a:t>
            </a:r>
            <a:endParaRPr lang="ru-RU" dirty="0" smtClean="0"/>
          </a:p>
          <a:p>
            <a:r>
              <a:rPr lang="ru-RU" dirty="0" smtClean="0"/>
              <a:t>в </a:t>
            </a:r>
            <a:r>
              <a:rPr lang="ru-RU" dirty="0"/>
              <a:t>общеобразовательных </a:t>
            </a:r>
            <a:r>
              <a:rPr lang="ru-RU" dirty="0" smtClean="0"/>
              <a:t>организациях;</a:t>
            </a:r>
          </a:p>
          <a:p>
            <a:r>
              <a:rPr lang="ru-RU" dirty="0" smtClean="0"/>
              <a:t>- Обеспечение </a:t>
            </a:r>
            <a:r>
              <a:rPr lang="ru-RU" dirty="0"/>
              <a:t>оснащения муниципальных </a:t>
            </a:r>
            <a:endParaRPr lang="ru-RU" dirty="0" smtClean="0"/>
          </a:p>
          <a:p>
            <a:r>
              <a:rPr lang="ru-RU" dirty="0" smtClean="0"/>
              <a:t>общеобразовательных </a:t>
            </a:r>
            <a:r>
              <a:rPr lang="ru-RU" dirty="0"/>
              <a:t>организаций, в том </a:t>
            </a:r>
            <a:r>
              <a:rPr lang="ru-RU" dirty="0" smtClean="0"/>
              <a:t>числе </a:t>
            </a:r>
            <a:r>
              <a:rPr lang="ru-RU" dirty="0"/>
              <a:t>структурных подразделений указанных </a:t>
            </a:r>
            <a:endParaRPr lang="ru-RU" dirty="0" smtClean="0"/>
          </a:p>
          <a:p>
            <a:r>
              <a:rPr lang="ru-RU" dirty="0" smtClean="0"/>
              <a:t>организаций</a:t>
            </a:r>
            <a:r>
              <a:rPr lang="ru-RU" dirty="0"/>
              <a:t>, государственными </a:t>
            </a:r>
            <a:endParaRPr lang="ru-RU" dirty="0" smtClean="0"/>
          </a:p>
          <a:p>
            <a:r>
              <a:rPr lang="ru-RU" dirty="0" smtClean="0"/>
              <a:t>символами </a:t>
            </a:r>
            <a:r>
              <a:rPr lang="ru-RU" dirty="0"/>
              <a:t>Российской </a:t>
            </a:r>
            <a:r>
              <a:rPr lang="ru-RU" dirty="0" smtClean="0"/>
              <a:t>Федерации.</a:t>
            </a:r>
            <a:endParaRPr lang="ru-RU" dirty="0"/>
          </a:p>
        </p:txBody>
      </p:sp>
      <p:sp>
        <p:nvSpPr>
          <p:cNvPr id="11" name="TextBox 10"/>
          <p:cNvSpPr txBox="1"/>
          <p:nvPr/>
        </p:nvSpPr>
        <p:spPr>
          <a:xfrm>
            <a:off x="304800" y="3665597"/>
            <a:ext cx="11203067" cy="2862322"/>
          </a:xfrm>
          <a:prstGeom prst="rect">
            <a:avLst/>
          </a:prstGeom>
          <a:noFill/>
        </p:spPr>
        <p:txBody>
          <a:bodyPr wrap="none" rtlCol="0">
            <a:spAutoFit/>
          </a:bodyPr>
          <a:lstStyle/>
          <a:p>
            <a:r>
              <a:rPr lang="ru-RU" b="1" u="sng" dirty="0" smtClean="0"/>
              <a:t>Национальный проект «Жилье и городская среда» - 841638,55 тыс.рублей:</a:t>
            </a:r>
          </a:p>
          <a:p>
            <a:pPr marL="285750" indent="-285750">
              <a:buFontTx/>
              <a:buChar char="-"/>
            </a:pPr>
            <a:r>
              <a:rPr lang="ru-RU" dirty="0" smtClean="0"/>
              <a:t>Благоустройство </a:t>
            </a:r>
            <a:r>
              <a:rPr lang="ru-RU" dirty="0"/>
              <a:t>набережной р. Осетр от плотины до Белого </a:t>
            </a:r>
            <a:r>
              <a:rPr lang="ru-RU" dirty="0" smtClean="0"/>
              <a:t>колодца;</a:t>
            </a:r>
          </a:p>
          <a:p>
            <a:pPr marL="285750" indent="-285750">
              <a:buFontTx/>
              <a:buChar char="-"/>
            </a:pPr>
            <a:r>
              <a:rPr lang="ru-RU" dirty="0" smtClean="0"/>
              <a:t>Благоустройство </a:t>
            </a:r>
            <a:r>
              <a:rPr lang="ru-RU" dirty="0"/>
              <a:t>общественной территории г.о. Зарайск по адресу ул. Советская, от ул. Карла </a:t>
            </a:r>
            <a:r>
              <a:rPr lang="ru-RU" dirty="0" smtClean="0"/>
              <a:t>Маркса</a:t>
            </a:r>
          </a:p>
          <a:p>
            <a:r>
              <a:rPr lang="ru-RU" dirty="0" smtClean="0"/>
              <a:t> </a:t>
            </a:r>
            <a:r>
              <a:rPr lang="ru-RU" dirty="0"/>
              <a:t>до ул. </a:t>
            </a:r>
            <a:r>
              <a:rPr lang="ru-RU" dirty="0" smtClean="0"/>
              <a:t>Октябрьская;</a:t>
            </a:r>
          </a:p>
          <a:p>
            <a:pPr marL="285750" indent="-285750">
              <a:buFontTx/>
              <a:buChar char="-"/>
            </a:pPr>
            <a:r>
              <a:rPr lang="ru-RU" dirty="0" smtClean="0"/>
              <a:t>Ремонт </a:t>
            </a:r>
            <a:r>
              <a:rPr lang="ru-RU" dirty="0"/>
              <a:t>дворовых территорий (г.о. Зарайск, г. Зарайск, ул. Советская, </a:t>
            </a:r>
            <a:r>
              <a:rPr lang="ru-RU" dirty="0" err="1"/>
              <a:t>д.д</a:t>
            </a:r>
            <a:r>
              <a:rPr lang="ru-RU" dirty="0"/>
              <a:t>. 43А, 43Б, 45, г.о. Зарайск</a:t>
            </a:r>
            <a:r>
              <a:rPr lang="ru-RU" dirty="0" smtClean="0"/>
              <a:t>,</a:t>
            </a:r>
          </a:p>
          <a:p>
            <a:r>
              <a:rPr lang="ru-RU" dirty="0" smtClean="0"/>
              <a:t> </a:t>
            </a:r>
            <a:r>
              <a:rPr lang="ru-RU" dirty="0"/>
              <a:t>г. Зарайск, ул. Крупской, </a:t>
            </a:r>
            <a:r>
              <a:rPr lang="ru-RU" dirty="0" err="1"/>
              <a:t>д.д</a:t>
            </a:r>
            <a:r>
              <a:rPr lang="ru-RU" dirty="0"/>
              <a:t>. 32, 34, ул. Пионерская, д.д.16, 18, ул. Октябрьская, </a:t>
            </a:r>
            <a:r>
              <a:rPr lang="ru-RU" dirty="0" err="1"/>
              <a:t>д.д</a:t>
            </a:r>
            <a:r>
              <a:rPr lang="ru-RU" dirty="0"/>
              <a:t>. 59,61, ул. Полевая, д. </a:t>
            </a:r>
            <a:r>
              <a:rPr lang="ru-RU" dirty="0" smtClean="0"/>
              <a:t>17,</a:t>
            </a:r>
          </a:p>
          <a:p>
            <a:r>
              <a:rPr lang="ru-RU" dirty="0"/>
              <a:t>г.о. Зарайск, г. Зарайск, ул. поселок Текстильщиков, </a:t>
            </a:r>
            <a:r>
              <a:rPr lang="ru-RU" dirty="0" err="1"/>
              <a:t>д.д</a:t>
            </a:r>
            <a:r>
              <a:rPr lang="ru-RU" dirty="0"/>
              <a:t>. 1, 30, г.о. Зарайск, г. Зарайск, ул. Ленинская, </a:t>
            </a:r>
            <a:r>
              <a:rPr lang="ru-RU" dirty="0" err="1"/>
              <a:t>д.д</a:t>
            </a:r>
            <a:r>
              <a:rPr lang="ru-RU" dirty="0"/>
              <a:t>. 36, 38, </a:t>
            </a:r>
            <a:endParaRPr lang="ru-RU" dirty="0" smtClean="0"/>
          </a:p>
          <a:p>
            <a:r>
              <a:rPr lang="ru-RU" dirty="0" err="1" smtClean="0"/>
              <a:t>ул</a:t>
            </a:r>
            <a:r>
              <a:rPr lang="ru-RU" dirty="0" smtClean="0"/>
              <a:t> </a:t>
            </a:r>
            <a:r>
              <a:rPr lang="ru-RU" dirty="0"/>
              <a:t>Октябрьская, д. </a:t>
            </a:r>
            <a:r>
              <a:rPr lang="ru-RU" dirty="0" smtClean="0"/>
              <a:t>2</a:t>
            </a:r>
            <a:r>
              <a:rPr lang="ru-RU" dirty="0"/>
              <a:t>, г.о. Зарайск, г. Зарайск, ул. </a:t>
            </a:r>
            <a:r>
              <a:rPr lang="ru-RU" dirty="0" err="1"/>
              <a:t>Димитра</a:t>
            </a:r>
            <a:r>
              <a:rPr lang="ru-RU" dirty="0"/>
              <a:t> Благоева, </a:t>
            </a:r>
            <a:r>
              <a:rPr lang="ru-RU" dirty="0" err="1"/>
              <a:t>д.д</a:t>
            </a:r>
            <a:r>
              <a:rPr lang="ru-RU" dirty="0"/>
              <a:t>. 25, 27, 27А, </a:t>
            </a:r>
            <a:r>
              <a:rPr lang="ru-RU" dirty="0" smtClean="0"/>
              <a:t>27Б ;</a:t>
            </a:r>
          </a:p>
          <a:p>
            <a:r>
              <a:rPr lang="ru-RU" dirty="0"/>
              <a:t>г.о. Зарайск, г. Зарайск, </a:t>
            </a:r>
            <a:r>
              <a:rPr lang="ru-RU" dirty="0" err="1"/>
              <a:t>кв</a:t>
            </a:r>
            <a:r>
              <a:rPr lang="ru-RU" dirty="0"/>
              <a:t>-л Южный, </a:t>
            </a:r>
            <a:r>
              <a:rPr lang="ru-RU" dirty="0" err="1"/>
              <a:t>д.д</a:t>
            </a:r>
            <a:r>
              <a:rPr lang="ru-RU" dirty="0"/>
              <a:t>. 10, 2, 4, 5, 6, 8, 9; г.о. Зарайск, д. </a:t>
            </a:r>
            <a:r>
              <a:rPr lang="ru-RU" dirty="0" err="1"/>
              <a:t>Авдеево</a:t>
            </a:r>
            <a:r>
              <a:rPr lang="ru-RU" dirty="0"/>
              <a:t>, </a:t>
            </a:r>
            <a:r>
              <a:rPr lang="ru-RU" dirty="0" err="1"/>
              <a:t>д.д</a:t>
            </a:r>
            <a:r>
              <a:rPr lang="ru-RU" dirty="0"/>
              <a:t>. 48, 49, 50, 51, 52, </a:t>
            </a:r>
            <a:r>
              <a:rPr lang="ru-RU" dirty="0" smtClean="0"/>
              <a:t>55; </a:t>
            </a:r>
          </a:p>
          <a:p>
            <a:r>
              <a:rPr lang="ru-RU" dirty="0"/>
              <a:t>г.о. Зарайск, д. </a:t>
            </a:r>
            <a:r>
              <a:rPr lang="ru-RU" dirty="0" err="1"/>
              <a:t>Козловка</a:t>
            </a:r>
            <a:r>
              <a:rPr lang="ru-RU" dirty="0"/>
              <a:t>, </a:t>
            </a:r>
            <a:r>
              <a:rPr lang="ru-RU" dirty="0" err="1"/>
              <a:t>д.д</a:t>
            </a:r>
            <a:r>
              <a:rPr lang="ru-RU" dirty="0"/>
              <a:t>. 3, 4, 5, 6, 10; г.о. Зарайск, г. Зарайск, микрорайон 1, д. </a:t>
            </a:r>
            <a:r>
              <a:rPr lang="ru-RU" dirty="0" smtClean="0"/>
              <a:t>33А.)</a:t>
            </a:r>
            <a:endParaRPr lang="ru-RU" dirty="0"/>
          </a:p>
        </p:txBody>
      </p:sp>
    </p:spTree>
    <p:extLst>
      <p:ext uri="{BB962C8B-B14F-4D97-AF65-F5344CB8AC3E}">
        <p14:creationId xmlns:p14="http://schemas.microsoft.com/office/powerpoint/2010/main" val="201038024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0319"/>
            <a:ext cx="10515600" cy="934720"/>
          </a:xfrm>
        </p:spPr>
        <p:txBody>
          <a:bodyPr>
            <a:normAutofit/>
          </a:bodyPr>
          <a:lstStyle/>
          <a:p>
            <a:pPr algn="ctr"/>
            <a:r>
              <a:rPr lang="ru-RU" sz="2000" b="1" u="sng" dirty="0" smtClean="0"/>
              <a:t>Информация об общественно значимых проектах, реализуемых на территории городского округа Зарайск в  2023 году.</a:t>
            </a:r>
            <a:endParaRPr lang="ru-RU" sz="2000" b="1" u="sng"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33510468"/>
              </p:ext>
            </p:extLst>
          </p:nvPr>
        </p:nvGraphicFramePr>
        <p:xfrm>
          <a:off x="381000" y="1143000"/>
          <a:ext cx="11506200" cy="2103120"/>
        </p:xfrm>
        <a:graphic>
          <a:graphicData uri="http://schemas.openxmlformats.org/drawingml/2006/table">
            <a:tbl>
              <a:tblPr firstRow="1" bandRow="1">
                <a:tableStyleId>{5940675A-B579-460E-94D1-54222C63F5DA}</a:tableStyleId>
              </a:tblPr>
              <a:tblGrid>
                <a:gridCol w="3084995"/>
                <a:gridCol w="2668105"/>
                <a:gridCol w="2147824"/>
                <a:gridCol w="3605276"/>
              </a:tblGrid>
              <a:tr h="370840">
                <a:tc>
                  <a:txBody>
                    <a:bodyPr/>
                    <a:lstStyle/>
                    <a:p>
                      <a:pPr algn="ctr"/>
                      <a:r>
                        <a:rPr lang="ru-RU" b="1" dirty="0" smtClean="0"/>
                        <a:t>Наименование проекта, место реализации</a:t>
                      </a:r>
                      <a:r>
                        <a:rPr lang="ru-RU" b="1" baseline="0" dirty="0" smtClean="0"/>
                        <a:t> проекта (адрес)</a:t>
                      </a:r>
                      <a:endParaRPr lang="ru-RU" b="1" dirty="0"/>
                    </a:p>
                  </a:txBody>
                  <a:tcPr/>
                </a:tc>
                <a:tc>
                  <a:txBody>
                    <a:bodyPr/>
                    <a:lstStyle/>
                    <a:p>
                      <a:pPr algn="ctr"/>
                      <a:r>
                        <a:rPr lang="ru-RU" b="1" dirty="0" smtClean="0"/>
                        <a:t>Профинансировано</a:t>
                      </a:r>
                      <a:r>
                        <a:rPr lang="ru-RU" b="1" baseline="0" dirty="0" smtClean="0"/>
                        <a:t> в 2023 году (тыс.рублей)</a:t>
                      </a:r>
                      <a:endParaRPr lang="ru-RU" b="1" dirty="0"/>
                    </a:p>
                  </a:txBody>
                  <a:tcPr/>
                </a:tc>
                <a:tc>
                  <a:txBody>
                    <a:bodyPr/>
                    <a:lstStyle/>
                    <a:p>
                      <a:pPr algn="ctr"/>
                      <a:r>
                        <a:rPr lang="ru-RU" b="1" dirty="0" smtClean="0"/>
                        <a:t>Срок ввода объекта</a:t>
                      </a:r>
                      <a:r>
                        <a:rPr lang="ru-RU" b="1" baseline="0" dirty="0" smtClean="0"/>
                        <a:t> (год)</a:t>
                      </a:r>
                      <a:endParaRPr lang="ru-RU" b="1" dirty="0"/>
                    </a:p>
                  </a:txBody>
                  <a:tcPr/>
                </a:tc>
                <a:tc>
                  <a:txBody>
                    <a:bodyPr/>
                    <a:lstStyle/>
                    <a:p>
                      <a:pPr algn="ctr"/>
                      <a:r>
                        <a:rPr lang="ru-RU" b="1" dirty="0" smtClean="0"/>
                        <a:t>Результаты реализации</a:t>
                      </a:r>
                      <a:endParaRPr lang="ru-RU" b="1" dirty="0"/>
                    </a:p>
                  </a:txBody>
                  <a:tcPr/>
                </a:tc>
              </a:tr>
              <a:tr h="370840">
                <a:tc>
                  <a:txBody>
                    <a:bodyPr/>
                    <a:lstStyle/>
                    <a:p>
                      <a:r>
                        <a:rPr lang="ru-RU" dirty="0" smtClean="0"/>
                        <a:t>Средняя</a:t>
                      </a:r>
                      <a:r>
                        <a:rPr lang="ru-RU" baseline="0" dirty="0" smtClean="0"/>
                        <a:t> общеобразовательная школа на 825 мест, </a:t>
                      </a:r>
                    </a:p>
                    <a:p>
                      <a:r>
                        <a:rPr lang="ru-RU" baseline="0" dirty="0" smtClean="0"/>
                        <a:t>г. Зарайск ул. Московская</a:t>
                      </a:r>
                      <a:endParaRPr lang="ru-RU" dirty="0"/>
                    </a:p>
                  </a:txBody>
                  <a:tcPr/>
                </a:tc>
                <a:tc>
                  <a:txBody>
                    <a:bodyPr/>
                    <a:lstStyle/>
                    <a:p>
                      <a:pPr algn="ctr"/>
                      <a:r>
                        <a:rPr lang="ru-RU" sz="1800" b="0" i="0" kern="1200" dirty="0" smtClean="0">
                          <a:solidFill>
                            <a:schemeClr val="tx1"/>
                          </a:solidFill>
                          <a:effectLst/>
                          <a:latin typeface="+mn-lt"/>
                          <a:ea typeface="+mn-ea"/>
                          <a:cs typeface="+mn-cs"/>
                        </a:rPr>
                        <a:t>389 885,48</a:t>
                      </a:r>
                      <a:endParaRPr lang="ru-RU" b="0" dirty="0"/>
                    </a:p>
                  </a:txBody>
                  <a:tcPr/>
                </a:tc>
                <a:tc>
                  <a:txBody>
                    <a:bodyPr/>
                    <a:lstStyle/>
                    <a:p>
                      <a:pPr algn="ctr"/>
                      <a:r>
                        <a:rPr lang="ru-RU" b="0" dirty="0" smtClean="0"/>
                        <a:t>2024</a:t>
                      </a:r>
                      <a:endParaRPr lang="ru-RU" b="0" dirty="0"/>
                    </a:p>
                  </a:txBody>
                  <a:tcPr/>
                </a:tc>
                <a:tc>
                  <a:txBody>
                    <a:bodyPr/>
                    <a:lstStyle/>
                    <a:p>
                      <a:pPr algn="ctr"/>
                      <a:r>
                        <a:rPr lang="ru-RU" b="0" dirty="0" smtClean="0"/>
                        <a:t>Количество введенных в эксплуатацию объектов общего образования – 1 объект</a:t>
                      </a:r>
                      <a:r>
                        <a:rPr lang="ru-RU" b="0" baseline="0" dirty="0" smtClean="0"/>
                        <a:t> </a:t>
                      </a:r>
                      <a:endParaRPr lang="ru-RU" b="0" dirty="0"/>
                    </a:p>
                  </a:txBody>
                  <a:tcPr/>
                </a:tc>
              </a:tr>
            </a:tbl>
          </a:graphicData>
        </a:graphic>
      </p:graphicFrame>
    </p:spTree>
    <p:extLst>
      <p:ext uri="{BB962C8B-B14F-4D97-AF65-F5344CB8AC3E}">
        <p14:creationId xmlns:p14="http://schemas.microsoft.com/office/powerpoint/2010/main" val="98077104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614235" y="514350"/>
            <a:ext cx="10992485" cy="6155057"/>
            <a:chOff x="590930" y="510285"/>
            <a:chExt cx="10992485" cy="6155057"/>
          </a:xfrm>
          <a:solidFill>
            <a:schemeClr val="bg1"/>
          </a:solidFill>
        </p:grpSpPr>
        <p:sp>
          <p:nvSpPr>
            <p:cNvPr id="3" name="object 3"/>
            <p:cNvSpPr/>
            <p:nvPr/>
          </p:nvSpPr>
          <p:spPr>
            <a:xfrm>
              <a:off x="5154041" y="510285"/>
              <a:ext cx="6268720" cy="1188085"/>
            </a:xfrm>
            <a:custGeom>
              <a:avLst/>
              <a:gdLst/>
              <a:ahLst/>
              <a:cxnLst/>
              <a:rect l="l" t="t" r="r" b="b"/>
              <a:pathLst>
                <a:path w="6268720" h="1188085">
                  <a:moveTo>
                    <a:pt x="6268720" y="0"/>
                  </a:moveTo>
                  <a:lnTo>
                    <a:pt x="3134360" y="0"/>
                  </a:lnTo>
                  <a:lnTo>
                    <a:pt x="0" y="0"/>
                  </a:lnTo>
                  <a:lnTo>
                    <a:pt x="0" y="92710"/>
                  </a:lnTo>
                  <a:lnTo>
                    <a:pt x="0" y="1188085"/>
                  </a:lnTo>
                  <a:lnTo>
                    <a:pt x="3134360" y="1188085"/>
                  </a:lnTo>
                  <a:lnTo>
                    <a:pt x="6268720" y="1188085"/>
                  </a:lnTo>
                  <a:lnTo>
                    <a:pt x="6268720" y="92710"/>
                  </a:lnTo>
                  <a:lnTo>
                    <a:pt x="6268720" y="0"/>
                  </a:lnTo>
                  <a:close/>
                </a:path>
              </a:pathLst>
            </a:custGeom>
            <a:grpFill/>
          </p:spPr>
          <p:txBody>
            <a:bodyPr wrap="square" lIns="0" tIns="0" rIns="0" bIns="0" rtlCol="0"/>
            <a:lstStyle/>
            <a:p>
              <a:endParaRPr/>
            </a:p>
          </p:txBody>
        </p:sp>
        <p:sp>
          <p:nvSpPr>
            <p:cNvPr id="4" name="object 4"/>
            <p:cNvSpPr/>
            <p:nvPr/>
          </p:nvSpPr>
          <p:spPr>
            <a:xfrm>
              <a:off x="5154041" y="1698370"/>
              <a:ext cx="6268720" cy="527685"/>
            </a:xfrm>
            <a:custGeom>
              <a:avLst/>
              <a:gdLst/>
              <a:ahLst/>
              <a:cxnLst/>
              <a:rect l="l" t="t" r="r" b="b"/>
              <a:pathLst>
                <a:path w="6268720" h="527685">
                  <a:moveTo>
                    <a:pt x="6268720" y="0"/>
                  </a:moveTo>
                  <a:lnTo>
                    <a:pt x="3134360" y="0"/>
                  </a:lnTo>
                  <a:lnTo>
                    <a:pt x="0" y="0"/>
                  </a:lnTo>
                  <a:lnTo>
                    <a:pt x="0" y="527685"/>
                  </a:lnTo>
                  <a:lnTo>
                    <a:pt x="3134360" y="527685"/>
                  </a:lnTo>
                  <a:lnTo>
                    <a:pt x="6268720" y="527685"/>
                  </a:lnTo>
                  <a:lnTo>
                    <a:pt x="6268720" y="0"/>
                  </a:lnTo>
                  <a:close/>
                </a:path>
              </a:pathLst>
            </a:custGeom>
            <a:grpFill/>
          </p:spPr>
          <p:txBody>
            <a:bodyPr wrap="square" lIns="0" tIns="0" rIns="0" bIns="0" rtlCol="0"/>
            <a:lstStyle/>
            <a:p>
              <a:endParaRPr/>
            </a:p>
          </p:txBody>
        </p:sp>
        <p:sp>
          <p:nvSpPr>
            <p:cNvPr id="5" name="object 5"/>
            <p:cNvSpPr/>
            <p:nvPr/>
          </p:nvSpPr>
          <p:spPr>
            <a:xfrm>
              <a:off x="5154041" y="2226055"/>
              <a:ext cx="6268720" cy="639445"/>
            </a:xfrm>
            <a:custGeom>
              <a:avLst/>
              <a:gdLst/>
              <a:ahLst/>
              <a:cxnLst/>
              <a:rect l="l" t="t" r="r" b="b"/>
              <a:pathLst>
                <a:path w="6268720" h="639444">
                  <a:moveTo>
                    <a:pt x="6268720" y="0"/>
                  </a:moveTo>
                  <a:lnTo>
                    <a:pt x="3134360" y="0"/>
                  </a:lnTo>
                  <a:lnTo>
                    <a:pt x="0" y="0"/>
                  </a:lnTo>
                  <a:lnTo>
                    <a:pt x="0" y="639445"/>
                  </a:lnTo>
                  <a:lnTo>
                    <a:pt x="3134360" y="639445"/>
                  </a:lnTo>
                  <a:lnTo>
                    <a:pt x="6268720" y="639445"/>
                  </a:lnTo>
                  <a:lnTo>
                    <a:pt x="6268720" y="0"/>
                  </a:lnTo>
                  <a:close/>
                </a:path>
              </a:pathLst>
            </a:custGeom>
            <a:grpFill/>
          </p:spPr>
          <p:txBody>
            <a:bodyPr wrap="square" lIns="0" tIns="0" rIns="0" bIns="0" rtlCol="0"/>
            <a:lstStyle/>
            <a:p>
              <a:endParaRPr/>
            </a:p>
          </p:txBody>
        </p:sp>
        <p:sp>
          <p:nvSpPr>
            <p:cNvPr id="6" name="object 6"/>
            <p:cNvSpPr/>
            <p:nvPr/>
          </p:nvSpPr>
          <p:spPr>
            <a:xfrm>
              <a:off x="5154041" y="2865500"/>
              <a:ext cx="6268720" cy="640080"/>
            </a:xfrm>
            <a:custGeom>
              <a:avLst/>
              <a:gdLst/>
              <a:ahLst/>
              <a:cxnLst/>
              <a:rect l="l" t="t" r="r" b="b"/>
              <a:pathLst>
                <a:path w="6268720" h="640079">
                  <a:moveTo>
                    <a:pt x="6268720" y="0"/>
                  </a:moveTo>
                  <a:lnTo>
                    <a:pt x="3134360" y="0"/>
                  </a:lnTo>
                  <a:lnTo>
                    <a:pt x="0" y="0"/>
                  </a:lnTo>
                  <a:lnTo>
                    <a:pt x="0" y="640080"/>
                  </a:lnTo>
                  <a:lnTo>
                    <a:pt x="3134360" y="640080"/>
                  </a:lnTo>
                  <a:lnTo>
                    <a:pt x="6268720" y="640080"/>
                  </a:lnTo>
                  <a:lnTo>
                    <a:pt x="6268720" y="0"/>
                  </a:lnTo>
                  <a:close/>
                </a:path>
              </a:pathLst>
            </a:custGeom>
            <a:grpFill/>
          </p:spPr>
          <p:txBody>
            <a:bodyPr wrap="square" lIns="0" tIns="0" rIns="0" bIns="0" rtlCol="0"/>
            <a:lstStyle/>
            <a:p>
              <a:endParaRPr/>
            </a:p>
          </p:txBody>
        </p:sp>
        <p:sp>
          <p:nvSpPr>
            <p:cNvPr id="7" name="object 7"/>
            <p:cNvSpPr/>
            <p:nvPr/>
          </p:nvSpPr>
          <p:spPr>
            <a:xfrm>
              <a:off x="5154041" y="3505580"/>
              <a:ext cx="6268720" cy="365125"/>
            </a:xfrm>
            <a:custGeom>
              <a:avLst/>
              <a:gdLst/>
              <a:ahLst/>
              <a:cxnLst/>
              <a:rect l="l" t="t" r="r" b="b"/>
              <a:pathLst>
                <a:path w="6268720" h="365125">
                  <a:moveTo>
                    <a:pt x="6268720" y="0"/>
                  </a:moveTo>
                  <a:lnTo>
                    <a:pt x="3134360" y="0"/>
                  </a:lnTo>
                  <a:lnTo>
                    <a:pt x="0" y="0"/>
                  </a:lnTo>
                  <a:lnTo>
                    <a:pt x="0" y="365125"/>
                  </a:lnTo>
                  <a:lnTo>
                    <a:pt x="3134360" y="365125"/>
                  </a:lnTo>
                  <a:lnTo>
                    <a:pt x="6268720" y="365125"/>
                  </a:lnTo>
                  <a:lnTo>
                    <a:pt x="6268720" y="0"/>
                  </a:lnTo>
                  <a:close/>
                </a:path>
              </a:pathLst>
            </a:custGeom>
            <a:grpFill/>
          </p:spPr>
          <p:txBody>
            <a:bodyPr wrap="square" lIns="0" tIns="0" rIns="0" bIns="0" rtlCol="0"/>
            <a:lstStyle/>
            <a:p>
              <a:endParaRPr/>
            </a:p>
          </p:txBody>
        </p:sp>
        <p:sp>
          <p:nvSpPr>
            <p:cNvPr id="8" name="object 8"/>
            <p:cNvSpPr/>
            <p:nvPr/>
          </p:nvSpPr>
          <p:spPr>
            <a:xfrm>
              <a:off x="5154041" y="3870705"/>
              <a:ext cx="6268720" cy="365125"/>
            </a:xfrm>
            <a:custGeom>
              <a:avLst/>
              <a:gdLst/>
              <a:ahLst/>
              <a:cxnLst/>
              <a:rect l="l" t="t" r="r" b="b"/>
              <a:pathLst>
                <a:path w="6268720" h="365125">
                  <a:moveTo>
                    <a:pt x="6268720" y="0"/>
                  </a:moveTo>
                  <a:lnTo>
                    <a:pt x="3134360" y="0"/>
                  </a:lnTo>
                  <a:lnTo>
                    <a:pt x="0" y="0"/>
                  </a:lnTo>
                  <a:lnTo>
                    <a:pt x="0" y="365125"/>
                  </a:lnTo>
                  <a:lnTo>
                    <a:pt x="3134360" y="365125"/>
                  </a:lnTo>
                  <a:lnTo>
                    <a:pt x="6268720" y="365125"/>
                  </a:lnTo>
                  <a:lnTo>
                    <a:pt x="6268720" y="0"/>
                  </a:lnTo>
                  <a:close/>
                </a:path>
              </a:pathLst>
            </a:custGeom>
            <a:grpFill/>
          </p:spPr>
          <p:txBody>
            <a:bodyPr wrap="square" lIns="0" tIns="0" rIns="0" bIns="0" rtlCol="0"/>
            <a:lstStyle/>
            <a:p>
              <a:endParaRPr/>
            </a:p>
          </p:txBody>
        </p:sp>
        <p:sp>
          <p:nvSpPr>
            <p:cNvPr id="9" name="object 9"/>
            <p:cNvSpPr/>
            <p:nvPr/>
          </p:nvSpPr>
          <p:spPr>
            <a:xfrm>
              <a:off x="5154041" y="4235830"/>
              <a:ext cx="6268720" cy="1674495"/>
            </a:xfrm>
            <a:custGeom>
              <a:avLst/>
              <a:gdLst/>
              <a:ahLst/>
              <a:cxnLst/>
              <a:rect l="l" t="t" r="r" b="b"/>
              <a:pathLst>
                <a:path w="6268720" h="1674495">
                  <a:moveTo>
                    <a:pt x="6268720" y="0"/>
                  </a:moveTo>
                  <a:lnTo>
                    <a:pt x="3134360" y="0"/>
                  </a:lnTo>
                  <a:lnTo>
                    <a:pt x="0" y="0"/>
                  </a:lnTo>
                  <a:lnTo>
                    <a:pt x="0" y="1674495"/>
                  </a:lnTo>
                  <a:lnTo>
                    <a:pt x="3134360" y="1674495"/>
                  </a:lnTo>
                  <a:lnTo>
                    <a:pt x="6268720" y="1674495"/>
                  </a:lnTo>
                  <a:lnTo>
                    <a:pt x="6268720" y="0"/>
                  </a:lnTo>
                  <a:close/>
                </a:path>
              </a:pathLst>
            </a:custGeom>
            <a:grpFill/>
          </p:spPr>
          <p:txBody>
            <a:bodyPr wrap="square" lIns="0" tIns="0" rIns="0" bIns="0" rtlCol="0"/>
            <a:lstStyle/>
            <a:p>
              <a:endParaRPr/>
            </a:p>
          </p:txBody>
        </p:sp>
        <p:sp>
          <p:nvSpPr>
            <p:cNvPr id="10" name="object 10"/>
            <p:cNvSpPr/>
            <p:nvPr/>
          </p:nvSpPr>
          <p:spPr>
            <a:xfrm>
              <a:off x="5154041" y="5910325"/>
              <a:ext cx="6268720" cy="640080"/>
            </a:xfrm>
            <a:custGeom>
              <a:avLst/>
              <a:gdLst/>
              <a:ahLst/>
              <a:cxnLst/>
              <a:rect l="l" t="t" r="r" b="b"/>
              <a:pathLst>
                <a:path w="6268720" h="640079">
                  <a:moveTo>
                    <a:pt x="6268720" y="0"/>
                  </a:moveTo>
                  <a:lnTo>
                    <a:pt x="3134360" y="0"/>
                  </a:lnTo>
                  <a:lnTo>
                    <a:pt x="0" y="0"/>
                  </a:lnTo>
                  <a:lnTo>
                    <a:pt x="0" y="577215"/>
                  </a:lnTo>
                  <a:lnTo>
                    <a:pt x="0" y="639940"/>
                  </a:lnTo>
                  <a:lnTo>
                    <a:pt x="3134360" y="639940"/>
                  </a:lnTo>
                  <a:lnTo>
                    <a:pt x="6268720" y="639940"/>
                  </a:lnTo>
                  <a:lnTo>
                    <a:pt x="6268720" y="577215"/>
                  </a:lnTo>
                  <a:lnTo>
                    <a:pt x="6268720" y="0"/>
                  </a:lnTo>
                  <a:close/>
                </a:path>
              </a:pathLst>
            </a:custGeom>
            <a:grpFill/>
          </p:spPr>
          <p:txBody>
            <a:bodyPr wrap="square" lIns="0" tIns="0" rIns="0" bIns="0" rtlCol="0"/>
            <a:lstStyle/>
            <a:p>
              <a:endParaRPr/>
            </a:p>
          </p:txBody>
        </p:sp>
        <p:sp>
          <p:nvSpPr>
            <p:cNvPr id="11" name="object 11"/>
            <p:cNvSpPr/>
            <p:nvPr/>
          </p:nvSpPr>
          <p:spPr>
            <a:xfrm>
              <a:off x="5168899" y="612522"/>
              <a:ext cx="6268720" cy="6052820"/>
            </a:xfrm>
            <a:custGeom>
              <a:avLst/>
              <a:gdLst/>
              <a:ahLst/>
              <a:cxnLst/>
              <a:rect l="l" t="t" r="r" b="b"/>
              <a:pathLst>
                <a:path w="6268720" h="6052820">
                  <a:moveTo>
                    <a:pt x="0" y="0"/>
                  </a:moveTo>
                  <a:lnTo>
                    <a:pt x="0" y="6052680"/>
                  </a:lnTo>
                </a:path>
                <a:path w="6268720" h="6052820">
                  <a:moveTo>
                    <a:pt x="3134360" y="0"/>
                  </a:moveTo>
                  <a:lnTo>
                    <a:pt x="3134360" y="6052680"/>
                  </a:lnTo>
                </a:path>
                <a:path w="6268720" h="6052820">
                  <a:moveTo>
                    <a:pt x="6268720" y="0"/>
                  </a:moveTo>
                  <a:lnTo>
                    <a:pt x="6268720" y="6052680"/>
                  </a:lnTo>
                </a:path>
              </a:pathLst>
            </a:custGeom>
            <a:grpFill/>
            <a:ln w="12700">
              <a:solidFill>
                <a:srgbClr val="E28312"/>
              </a:solidFill>
            </a:ln>
          </p:spPr>
          <p:txBody>
            <a:bodyPr wrap="square" lIns="0" tIns="0" rIns="0" bIns="0" rtlCol="0"/>
            <a:lstStyle/>
            <a:p>
              <a:endParaRPr/>
            </a:p>
          </p:txBody>
        </p:sp>
        <p:sp>
          <p:nvSpPr>
            <p:cNvPr id="12" name="object 12"/>
            <p:cNvSpPr/>
            <p:nvPr/>
          </p:nvSpPr>
          <p:spPr>
            <a:xfrm>
              <a:off x="590930" y="602996"/>
              <a:ext cx="10992485" cy="0"/>
            </a:xfrm>
            <a:custGeom>
              <a:avLst/>
              <a:gdLst/>
              <a:ahLst/>
              <a:cxnLst/>
              <a:rect l="l" t="t" r="r" b="b"/>
              <a:pathLst>
                <a:path w="10992485">
                  <a:moveTo>
                    <a:pt x="0" y="0"/>
                  </a:moveTo>
                  <a:lnTo>
                    <a:pt x="10992485" y="0"/>
                  </a:lnTo>
                </a:path>
              </a:pathLst>
            </a:custGeom>
            <a:grpFill/>
            <a:ln w="19050">
              <a:solidFill>
                <a:srgbClr val="E28312"/>
              </a:solidFill>
            </a:ln>
          </p:spPr>
          <p:txBody>
            <a:bodyPr wrap="square" lIns="0" tIns="0" rIns="0" bIns="0" rtlCol="0"/>
            <a:lstStyle/>
            <a:p>
              <a:endParaRPr/>
            </a:p>
          </p:txBody>
        </p:sp>
        <p:sp>
          <p:nvSpPr>
            <p:cNvPr id="13" name="object 13"/>
            <p:cNvSpPr/>
            <p:nvPr/>
          </p:nvSpPr>
          <p:spPr>
            <a:xfrm>
              <a:off x="5147690" y="1698371"/>
              <a:ext cx="6281420" cy="527685"/>
            </a:xfrm>
            <a:custGeom>
              <a:avLst/>
              <a:gdLst/>
              <a:ahLst/>
              <a:cxnLst/>
              <a:rect l="l" t="t" r="r" b="b"/>
              <a:pathLst>
                <a:path w="6281420" h="527685">
                  <a:moveTo>
                    <a:pt x="0" y="0"/>
                  </a:moveTo>
                  <a:lnTo>
                    <a:pt x="6281420" y="0"/>
                  </a:lnTo>
                </a:path>
                <a:path w="6281420" h="527685">
                  <a:moveTo>
                    <a:pt x="0" y="527684"/>
                  </a:moveTo>
                  <a:lnTo>
                    <a:pt x="6281420" y="527684"/>
                  </a:lnTo>
                </a:path>
              </a:pathLst>
            </a:custGeom>
            <a:grpFill/>
            <a:ln w="12700">
              <a:solidFill>
                <a:srgbClr val="E28312"/>
              </a:solidFill>
            </a:ln>
          </p:spPr>
          <p:txBody>
            <a:bodyPr wrap="square" lIns="0" tIns="0" rIns="0" bIns="0" rtlCol="0"/>
            <a:lstStyle/>
            <a:p>
              <a:endParaRPr/>
            </a:p>
          </p:txBody>
        </p:sp>
        <p:sp>
          <p:nvSpPr>
            <p:cNvPr id="14" name="object 14"/>
            <p:cNvSpPr/>
            <p:nvPr/>
          </p:nvSpPr>
          <p:spPr>
            <a:xfrm>
              <a:off x="1388490" y="2414015"/>
              <a:ext cx="3771900" cy="0"/>
            </a:xfrm>
            <a:custGeom>
              <a:avLst/>
              <a:gdLst/>
              <a:ahLst/>
              <a:cxnLst/>
              <a:rect l="l" t="t" r="r" b="b"/>
              <a:pathLst>
                <a:path w="3771900">
                  <a:moveTo>
                    <a:pt x="0" y="0"/>
                  </a:moveTo>
                  <a:lnTo>
                    <a:pt x="3771900" y="0"/>
                  </a:lnTo>
                </a:path>
              </a:pathLst>
            </a:custGeom>
            <a:grpFill/>
            <a:ln w="19050">
              <a:solidFill>
                <a:srgbClr val="E28312"/>
              </a:solidFill>
            </a:ln>
          </p:spPr>
          <p:txBody>
            <a:bodyPr wrap="square" lIns="0" tIns="0" rIns="0" bIns="0" rtlCol="0"/>
            <a:lstStyle/>
            <a:p>
              <a:endParaRPr/>
            </a:p>
          </p:txBody>
        </p:sp>
        <p:sp>
          <p:nvSpPr>
            <p:cNvPr id="15" name="object 15"/>
            <p:cNvSpPr/>
            <p:nvPr/>
          </p:nvSpPr>
          <p:spPr>
            <a:xfrm>
              <a:off x="5147690" y="2865500"/>
              <a:ext cx="6281420" cy="3044825"/>
            </a:xfrm>
            <a:custGeom>
              <a:avLst/>
              <a:gdLst/>
              <a:ahLst/>
              <a:cxnLst/>
              <a:rect l="l" t="t" r="r" b="b"/>
              <a:pathLst>
                <a:path w="6281420" h="3044825">
                  <a:moveTo>
                    <a:pt x="0" y="0"/>
                  </a:moveTo>
                  <a:lnTo>
                    <a:pt x="6281420" y="0"/>
                  </a:lnTo>
                </a:path>
                <a:path w="6281420" h="3044825">
                  <a:moveTo>
                    <a:pt x="0" y="640079"/>
                  </a:moveTo>
                  <a:lnTo>
                    <a:pt x="6281420" y="640079"/>
                  </a:lnTo>
                </a:path>
                <a:path w="6281420" h="3044825">
                  <a:moveTo>
                    <a:pt x="0" y="1005205"/>
                  </a:moveTo>
                  <a:lnTo>
                    <a:pt x="6281420" y="1005205"/>
                  </a:lnTo>
                </a:path>
                <a:path w="6281420" h="3044825">
                  <a:moveTo>
                    <a:pt x="0" y="1370330"/>
                  </a:moveTo>
                  <a:lnTo>
                    <a:pt x="6281420" y="1370330"/>
                  </a:lnTo>
                </a:path>
                <a:path w="6281420" h="3044825">
                  <a:moveTo>
                    <a:pt x="0" y="3044825"/>
                  </a:moveTo>
                  <a:lnTo>
                    <a:pt x="6281420" y="3044825"/>
                  </a:lnTo>
                </a:path>
              </a:pathLst>
            </a:custGeom>
            <a:grpFill/>
            <a:ln w="12700">
              <a:solidFill>
                <a:srgbClr val="E28312"/>
              </a:solidFill>
            </a:ln>
          </p:spPr>
          <p:txBody>
            <a:bodyPr wrap="square" lIns="0" tIns="0" rIns="0" bIns="0" rtlCol="0"/>
            <a:lstStyle/>
            <a:p>
              <a:endParaRPr/>
            </a:p>
          </p:txBody>
        </p:sp>
        <p:sp>
          <p:nvSpPr>
            <p:cNvPr id="16" name="object 16"/>
            <p:cNvSpPr/>
            <p:nvPr/>
          </p:nvSpPr>
          <p:spPr>
            <a:xfrm>
              <a:off x="590930" y="593471"/>
              <a:ext cx="10992485" cy="5903595"/>
            </a:xfrm>
            <a:custGeom>
              <a:avLst/>
              <a:gdLst/>
              <a:ahLst/>
              <a:cxnLst/>
              <a:rect l="l" t="t" r="r" b="b"/>
              <a:pathLst>
                <a:path w="10992485" h="5903595">
                  <a:moveTo>
                    <a:pt x="0" y="5894070"/>
                  </a:moveTo>
                  <a:lnTo>
                    <a:pt x="10992485" y="5894070"/>
                  </a:lnTo>
                </a:path>
                <a:path w="10992485" h="5903595">
                  <a:moveTo>
                    <a:pt x="9525" y="0"/>
                  </a:moveTo>
                  <a:lnTo>
                    <a:pt x="9525" y="5903595"/>
                  </a:lnTo>
                </a:path>
                <a:path w="10992485" h="5903595">
                  <a:moveTo>
                    <a:pt x="10982960" y="0"/>
                  </a:moveTo>
                  <a:lnTo>
                    <a:pt x="10982960" y="5903595"/>
                  </a:lnTo>
                </a:path>
              </a:pathLst>
            </a:custGeom>
            <a:grpFill/>
            <a:ln w="19050">
              <a:solidFill>
                <a:srgbClr val="E28312"/>
              </a:solidFill>
            </a:ln>
          </p:spPr>
          <p:txBody>
            <a:bodyPr wrap="square" lIns="0" tIns="0" rIns="0" bIns="0" rtlCol="0"/>
            <a:lstStyle/>
            <a:p>
              <a:endParaRPr/>
            </a:p>
          </p:txBody>
        </p:sp>
      </p:grpSp>
      <p:sp>
        <p:nvSpPr>
          <p:cNvPr id="18" name="object 18"/>
          <p:cNvSpPr txBox="1"/>
          <p:nvPr/>
        </p:nvSpPr>
        <p:spPr>
          <a:xfrm>
            <a:off x="1336675" y="620013"/>
            <a:ext cx="3255010" cy="1268730"/>
          </a:xfrm>
          <a:prstGeom prst="rect">
            <a:avLst/>
          </a:prstGeom>
        </p:spPr>
        <p:txBody>
          <a:bodyPr vert="horz" wrap="square" lIns="0" tIns="12065" rIns="0" bIns="0" rtlCol="0">
            <a:spAutoFit/>
          </a:bodyPr>
          <a:lstStyle/>
          <a:p>
            <a:pPr marL="15240" algn="ctr">
              <a:lnSpc>
                <a:spcPts val="4655"/>
              </a:lnSpc>
              <a:spcBef>
                <a:spcPts val="95"/>
              </a:spcBef>
            </a:pPr>
            <a:r>
              <a:rPr sz="4000" b="1" spc="-80" dirty="0">
                <a:solidFill>
                  <a:srgbClr val="432B1F"/>
                </a:solidFill>
                <a:latin typeface="Times New Roman"/>
                <a:cs typeface="Times New Roman"/>
              </a:rPr>
              <a:t>Контактная</a:t>
            </a:r>
            <a:endParaRPr sz="4000" dirty="0">
              <a:latin typeface="Times New Roman"/>
              <a:cs typeface="Times New Roman"/>
            </a:endParaRPr>
          </a:p>
          <a:p>
            <a:pPr algn="ctr">
              <a:lnSpc>
                <a:spcPts val="5135"/>
              </a:lnSpc>
            </a:pPr>
            <a:r>
              <a:rPr sz="4400" b="1" spc="-5" dirty="0">
                <a:solidFill>
                  <a:srgbClr val="432B1F"/>
                </a:solidFill>
                <a:latin typeface="Times New Roman"/>
                <a:cs typeface="Times New Roman"/>
              </a:rPr>
              <a:t>информация</a:t>
            </a:r>
            <a:endParaRPr sz="4400" dirty="0">
              <a:latin typeface="Times New Roman"/>
              <a:cs typeface="Times New Roman"/>
            </a:endParaRPr>
          </a:p>
        </p:txBody>
      </p:sp>
      <p:sp>
        <p:nvSpPr>
          <p:cNvPr id="19" name="object 19"/>
          <p:cNvSpPr txBox="1"/>
          <p:nvPr/>
        </p:nvSpPr>
        <p:spPr>
          <a:xfrm>
            <a:off x="5266245" y="594678"/>
            <a:ext cx="2708910" cy="1120140"/>
          </a:xfrm>
          <a:prstGeom prst="rect">
            <a:avLst/>
          </a:prstGeom>
        </p:spPr>
        <p:txBody>
          <a:bodyPr vert="horz" wrap="square" lIns="0" tIns="13335" rIns="0" bIns="0" rtlCol="0">
            <a:spAutoFit/>
          </a:bodyPr>
          <a:lstStyle/>
          <a:p>
            <a:pPr marL="12700" marR="5080">
              <a:lnSpc>
                <a:spcPct val="99600"/>
              </a:lnSpc>
              <a:spcBef>
                <a:spcPts val="105"/>
              </a:spcBef>
            </a:pPr>
            <a:r>
              <a:rPr sz="1800" b="1" spc="-15" dirty="0">
                <a:solidFill>
                  <a:srgbClr val="432B1F"/>
                </a:solidFill>
                <a:latin typeface="Times New Roman"/>
                <a:cs typeface="Times New Roman"/>
              </a:rPr>
              <a:t>Орган, </a:t>
            </a:r>
            <a:r>
              <a:rPr sz="1800" b="1" spc="-25" dirty="0">
                <a:solidFill>
                  <a:srgbClr val="432B1F"/>
                </a:solidFill>
                <a:latin typeface="Times New Roman"/>
                <a:cs typeface="Times New Roman"/>
              </a:rPr>
              <a:t>ответственный </a:t>
            </a:r>
            <a:r>
              <a:rPr sz="1800" b="1" spc="-5" dirty="0">
                <a:solidFill>
                  <a:srgbClr val="432B1F"/>
                </a:solidFill>
                <a:latin typeface="Times New Roman"/>
                <a:cs typeface="Times New Roman"/>
              </a:rPr>
              <a:t>за  </a:t>
            </a:r>
            <a:r>
              <a:rPr sz="1800" b="1" spc="-25" dirty="0">
                <a:solidFill>
                  <a:srgbClr val="432B1F"/>
                </a:solidFill>
                <a:latin typeface="Times New Roman"/>
                <a:cs typeface="Times New Roman"/>
              </a:rPr>
              <a:t>составление </a:t>
            </a:r>
            <a:r>
              <a:rPr sz="1800" b="1" dirty="0">
                <a:solidFill>
                  <a:srgbClr val="432B1F"/>
                </a:solidFill>
                <a:latin typeface="Times New Roman"/>
                <a:cs typeface="Times New Roman"/>
              </a:rPr>
              <a:t>и </a:t>
            </a:r>
            <a:r>
              <a:rPr sz="1800" b="1" spc="-10" dirty="0">
                <a:solidFill>
                  <a:srgbClr val="432B1F"/>
                </a:solidFill>
                <a:latin typeface="Times New Roman"/>
                <a:cs typeface="Times New Roman"/>
              </a:rPr>
              <a:t>исполнение  </a:t>
            </a:r>
            <a:r>
              <a:rPr sz="1800" b="1" dirty="0">
                <a:solidFill>
                  <a:srgbClr val="432B1F"/>
                </a:solidFill>
                <a:latin typeface="Times New Roman"/>
                <a:cs typeface="Times New Roman"/>
              </a:rPr>
              <a:t>бюджета </a:t>
            </a:r>
            <a:r>
              <a:rPr sz="1800" b="1" spc="-15" dirty="0">
                <a:solidFill>
                  <a:srgbClr val="432B1F"/>
                </a:solidFill>
                <a:latin typeface="Times New Roman"/>
                <a:cs typeface="Times New Roman"/>
              </a:rPr>
              <a:t>городского  округа</a:t>
            </a:r>
            <a:endParaRPr sz="1800" dirty="0">
              <a:latin typeface="Times New Roman"/>
              <a:cs typeface="Times New Roman"/>
            </a:endParaRPr>
          </a:p>
        </p:txBody>
      </p:sp>
      <p:sp>
        <p:nvSpPr>
          <p:cNvPr id="20" name="object 20"/>
          <p:cNvSpPr txBox="1"/>
          <p:nvPr/>
        </p:nvSpPr>
        <p:spPr>
          <a:xfrm>
            <a:off x="8375650" y="587121"/>
            <a:ext cx="2922270" cy="1120140"/>
          </a:xfrm>
          <a:prstGeom prst="rect">
            <a:avLst/>
          </a:prstGeom>
        </p:spPr>
        <p:txBody>
          <a:bodyPr vert="horz" wrap="square" lIns="0" tIns="13335" rIns="0" bIns="0" rtlCol="0">
            <a:spAutoFit/>
          </a:bodyPr>
          <a:lstStyle/>
          <a:p>
            <a:pPr marL="12700" marR="5080">
              <a:lnSpc>
                <a:spcPct val="99600"/>
              </a:lnSpc>
              <a:spcBef>
                <a:spcPts val="105"/>
              </a:spcBef>
            </a:pPr>
            <a:r>
              <a:rPr sz="1800" b="1" spc="-5" dirty="0">
                <a:solidFill>
                  <a:srgbClr val="432B1F"/>
                </a:solidFill>
                <a:latin typeface="Times New Roman"/>
                <a:cs typeface="Times New Roman"/>
              </a:rPr>
              <a:t>Финансовое </a:t>
            </a:r>
            <a:r>
              <a:rPr sz="1800" b="1" spc="-40" dirty="0">
                <a:solidFill>
                  <a:srgbClr val="432B1F"/>
                </a:solidFill>
                <a:latin typeface="Times New Roman"/>
                <a:cs typeface="Times New Roman"/>
              </a:rPr>
              <a:t>управление  </a:t>
            </a:r>
            <a:r>
              <a:rPr sz="1800" b="1" spc="-25" dirty="0">
                <a:solidFill>
                  <a:srgbClr val="432B1F"/>
                </a:solidFill>
                <a:latin typeface="Times New Roman"/>
                <a:cs typeface="Times New Roman"/>
              </a:rPr>
              <a:t>администрации </a:t>
            </a:r>
            <a:r>
              <a:rPr sz="1800" b="1" spc="-15" dirty="0">
                <a:solidFill>
                  <a:srgbClr val="432B1F"/>
                </a:solidFill>
                <a:latin typeface="Times New Roman"/>
                <a:cs typeface="Times New Roman"/>
              </a:rPr>
              <a:t>городского  </a:t>
            </a:r>
            <a:r>
              <a:rPr sz="1800" b="1" spc="-35" dirty="0">
                <a:solidFill>
                  <a:srgbClr val="432B1F"/>
                </a:solidFill>
                <a:latin typeface="Times New Roman"/>
                <a:cs typeface="Times New Roman"/>
              </a:rPr>
              <a:t>округа </a:t>
            </a:r>
            <a:r>
              <a:rPr sz="1800" b="1" spc="-5" dirty="0">
                <a:solidFill>
                  <a:srgbClr val="432B1F"/>
                </a:solidFill>
                <a:latin typeface="Times New Roman"/>
                <a:cs typeface="Times New Roman"/>
              </a:rPr>
              <a:t>Зарайск</a:t>
            </a:r>
            <a:r>
              <a:rPr sz="1800" b="1" spc="-70" dirty="0">
                <a:solidFill>
                  <a:srgbClr val="432B1F"/>
                </a:solidFill>
                <a:latin typeface="Times New Roman"/>
                <a:cs typeface="Times New Roman"/>
              </a:rPr>
              <a:t> </a:t>
            </a:r>
            <a:r>
              <a:rPr sz="1800" b="1" spc="-15" dirty="0">
                <a:solidFill>
                  <a:srgbClr val="432B1F"/>
                </a:solidFill>
                <a:latin typeface="Times New Roman"/>
                <a:cs typeface="Times New Roman"/>
              </a:rPr>
              <a:t>Московской  </a:t>
            </a:r>
            <a:r>
              <a:rPr sz="1800" b="1" spc="-25" dirty="0">
                <a:solidFill>
                  <a:srgbClr val="432B1F"/>
                </a:solidFill>
                <a:latin typeface="Times New Roman"/>
                <a:cs typeface="Times New Roman"/>
              </a:rPr>
              <a:t>области</a:t>
            </a:r>
            <a:endParaRPr sz="1800" dirty="0">
              <a:latin typeface="Times New Roman"/>
              <a:cs typeface="Times New Roman"/>
            </a:endParaRPr>
          </a:p>
        </p:txBody>
      </p:sp>
      <p:sp>
        <p:nvSpPr>
          <p:cNvPr id="21" name="object 21"/>
          <p:cNvSpPr txBox="1"/>
          <p:nvPr/>
        </p:nvSpPr>
        <p:spPr>
          <a:xfrm>
            <a:off x="5241163" y="1706371"/>
            <a:ext cx="1309370" cy="299720"/>
          </a:xfrm>
          <a:prstGeom prst="rect">
            <a:avLst/>
          </a:prstGeom>
        </p:spPr>
        <p:txBody>
          <a:bodyPr vert="horz" wrap="square" lIns="0" tIns="12700" rIns="0" bIns="0" rtlCol="0">
            <a:spAutoFit/>
          </a:bodyPr>
          <a:lstStyle/>
          <a:p>
            <a:pPr marL="12700">
              <a:lnSpc>
                <a:spcPct val="100000"/>
              </a:lnSpc>
              <a:spcBef>
                <a:spcPts val="100"/>
              </a:spcBef>
            </a:pPr>
            <a:r>
              <a:rPr sz="1800" spc="-55" dirty="0">
                <a:solidFill>
                  <a:srgbClr val="432B1F"/>
                </a:solidFill>
                <a:latin typeface="Times New Roman"/>
                <a:cs typeface="Times New Roman"/>
              </a:rPr>
              <a:t>Р</a:t>
            </a:r>
            <a:r>
              <a:rPr sz="1800" spc="-25" dirty="0">
                <a:solidFill>
                  <a:srgbClr val="432B1F"/>
                </a:solidFill>
                <a:latin typeface="Times New Roman"/>
                <a:cs typeface="Times New Roman"/>
              </a:rPr>
              <a:t>у</a:t>
            </a:r>
            <a:r>
              <a:rPr sz="1800" spc="-50" dirty="0">
                <a:solidFill>
                  <a:srgbClr val="432B1F"/>
                </a:solidFill>
                <a:latin typeface="Times New Roman"/>
                <a:cs typeface="Times New Roman"/>
              </a:rPr>
              <a:t>ково</a:t>
            </a:r>
            <a:r>
              <a:rPr sz="1800" spc="-55" dirty="0">
                <a:solidFill>
                  <a:srgbClr val="432B1F"/>
                </a:solidFill>
                <a:latin typeface="Times New Roman"/>
                <a:cs typeface="Times New Roman"/>
              </a:rPr>
              <a:t>ди</a:t>
            </a:r>
            <a:r>
              <a:rPr sz="1800" spc="-45" dirty="0">
                <a:solidFill>
                  <a:srgbClr val="432B1F"/>
                </a:solidFill>
                <a:latin typeface="Times New Roman"/>
                <a:cs typeface="Times New Roman"/>
              </a:rPr>
              <a:t>те</a:t>
            </a:r>
            <a:r>
              <a:rPr sz="1800" spc="-50" dirty="0">
                <a:solidFill>
                  <a:srgbClr val="432B1F"/>
                </a:solidFill>
                <a:latin typeface="Times New Roman"/>
                <a:cs typeface="Times New Roman"/>
              </a:rPr>
              <a:t>л</a:t>
            </a:r>
            <a:r>
              <a:rPr sz="1800" dirty="0">
                <a:solidFill>
                  <a:srgbClr val="432B1F"/>
                </a:solidFill>
                <a:latin typeface="Times New Roman"/>
                <a:cs typeface="Times New Roman"/>
              </a:rPr>
              <a:t>ь</a:t>
            </a:r>
            <a:endParaRPr sz="1800">
              <a:latin typeface="Times New Roman"/>
              <a:cs typeface="Times New Roman"/>
            </a:endParaRPr>
          </a:p>
        </p:txBody>
      </p:sp>
      <p:sp>
        <p:nvSpPr>
          <p:cNvPr id="22" name="object 22"/>
          <p:cNvSpPr txBox="1"/>
          <p:nvPr/>
        </p:nvSpPr>
        <p:spPr>
          <a:xfrm>
            <a:off x="8375650" y="1706371"/>
            <a:ext cx="2776220" cy="566822"/>
          </a:xfrm>
          <a:prstGeom prst="rect">
            <a:avLst/>
          </a:prstGeom>
        </p:spPr>
        <p:txBody>
          <a:bodyPr vert="horz" wrap="square" lIns="0" tIns="12700" rIns="0" bIns="0" rtlCol="0">
            <a:spAutoFit/>
          </a:bodyPr>
          <a:lstStyle/>
          <a:p>
            <a:pPr marL="12700">
              <a:lnSpc>
                <a:spcPct val="100000"/>
              </a:lnSpc>
              <a:spcBef>
                <a:spcPts val="100"/>
              </a:spcBef>
            </a:pPr>
            <a:r>
              <a:rPr lang="ru-RU" sz="1800" spc="-35" dirty="0" smtClean="0">
                <a:solidFill>
                  <a:srgbClr val="432B1F"/>
                </a:solidFill>
                <a:latin typeface="Times New Roman"/>
                <a:cs typeface="Times New Roman"/>
              </a:rPr>
              <a:t>Зудина Татьяна Александровна</a:t>
            </a:r>
            <a:endParaRPr sz="1800" dirty="0">
              <a:latin typeface="Times New Roman"/>
              <a:cs typeface="Times New Roman"/>
            </a:endParaRPr>
          </a:p>
        </p:txBody>
      </p:sp>
      <p:sp>
        <p:nvSpPr>
          <p:cNvPr id="23" name="object 23"/>
          <p:cNvSpPr txBox="1"/>
          <p:nvPr/>
        </p:nvSpPr>
        <p:spPr>
          <a:xfrm>
            <a:off x="5241163" y="2234310"/>
            <a:ext cx="1738630" cy="299720"/>
          </a:xfrm>
          <a:prstGeom prst="rect">
            <a:avLst/>
          </a:prstGeom>
        </p:spPr>
        <p:txBody>
          <a:bodyPr vert="horz" wrap="square" lIns="0" tIns="12700" rIns="0" bIns="0" rtlCol="0">
            <a:spAutoFit/>
          </a:bodyPr>
          <a:lstStyle/>
          <a:p>
            <a:pPr marL="12700">
              <a:lnSpc>
                <a:spcPct val="100000"/>
              </a:lnSpc>
              <a:spcBef>
                <a:spcPts val="100"/>
              </a:spcBef>
            </a:pPr>
            <a:r>
              <a:rPr sz="1800" spc="-50" dirty="0">
                <a:solidFill>
                  <a:srgbClr val="432B1F"/>
                </a:solidFill>
                <a:latin typeface="Times New Roman"/>
                <a:cs typeface="Times New Roman"/>
              </a:rPr>
              <a:t>Местонахождения</a:t>
            </a:r>
            <a:endParaRPr sz="1800">
              <a:latin typeface="Times New Roman"/>
              <a:cs typeface="Times New Roman"/>
            </a:endParaRPr>
          </a:p>
        </p:txBody>
      </p:sp>
      <p:sp>
        <p:nvSpPr>
          <p:cNvPr id="24" name="object 24"/>
          <p:cNvSpPr txBox="1"/>
          <p:nvPr/>
        </p:nvSpPr>
        <p:spPr>
          <a:xfrm>
            <a:off x="8375650" y="2234310"/>
            <a:ext cx="2543810" cy="574040"/>
          </a:xfrm>
          <a:prstGeom prst="rect">
            <a:avLst/>
          </a:prstGeom>
        </p:spPr>
        <p:txBody>
          <a:bodyPr vert="horz" wrap="square" lIns="0" tIns="12700" rIns="0" bIns="0" rtlCol="0">
            <a:spAutoFit/>
          </a:bodyPr>
          <a:lstStyle/>
          <a:p>
            <a:pPr marL="12700" marR="5080">
              <a:lnSpc>
                <a:spcPct val="100000"/>
              </a:lnSpc>
              <a:spcBef>
                <a:spcPts val="100"/>
              </a:spcBef>
            </a:pPr>
            <a:r>
              <a:rPr sz="1800" spc="-60" dirty="0">
                <a:solidFill>
                  <a:srgbClr val="432B1F"/>
                </a:solidFill>
                <a:latin typeface="Times New Roman"/>
                <a:cs typeface="Times New Roman"/>
              </a:rPr>
              <a:t>Московская </a:t>
            </a:r>
            <a:r>
              <a:rPr sz="1800" spc="-35" dirty="0">
                <a:solidFill>
                  <a:srgbClr val="432B1F"/>
                </a:solidFill>
                <a:latin typeface="Times New Roman"/>
                <a:cs typeface="Times New Roman"/>
              </a:rPr>
              <a:t>область, </a:t>
            </a:r>
            <a:r>
              <a:rPr sz="1800" spc="-80" dirty="0">
                <a:solidFill>
                  <a:srgbClr val="432B1F"/>
                </a:solidFill>
                <a:latin typeface="Times New Roman"/>
                <a:cs typeface="Times New Roman"/>
              </a:rPr>
              <a:t>г.  </a:t>
            </a:r>
            <a:r>
              <a:rPr sz="1800" spc="-35" dirty="0">
                <a:solidFill>
                  <a:srgbClr val="432B1F"/>
                </a:solidFill>
                <a:latin typeface="Times New Roman"/>
                <a:cs typeface="Times New Roman"/>
              </a:rPr>
              <a:t>Зарайск, </a:t>
            </a:r>
            <a:r>
              <a:rPr sz="1800" spc="-45" dirty="0">
                <a:solidFill>
                  <a:srgbClr val="432B1F"/>
                </a:solidFill>
                <a:latin typeface="Times New Roman"/>
                <a:cs typeface="Times New Roman"/>
              </a:rPr>
              <a:t>ул. </a:t>
            </a:r>
            <a:r>
              <a:rPr sz="1800" spc="-60" dirty="0">
                <a:solidFill>
                  <a:srgbClr val="432B1F"/>
                </a:solidFill>
                <a:latin typeface="Times New Roman"/>
                <a:cs typeface="Times New Roman"/>
              </a:rPr>
              <a:t>Советская</a:t>
            </a:r>
            <a:r>
              <a:rPr sz="1800" spc="-200" dirty="0">
                <a:solidFill>
                  <a:srgbClr val="432B1F"/>
                </a:solidFill>
                <a:latin typeface="Times New Roman"/>
                <a:cs typeface="Times New Roman"/>
              </a:rPr>
              <a:t> </a:t>
            </a:r>
            <a:r>
              <a:rPr sz="1800" spc="-45" dirty="0">
                <a:solidFill>
                  <a:srgbClr val="432B1F"/>
                </a:solidFill>
                <a:latin typeface="Times New Roman"/>
                <a:cs typeface="Times New Roman"/>
              </a:rPr>
              <a:t>д.23</a:t>
            </a:r>
            <a:endParaRPr sz="1800" dirty="0">
              <a:latin typeface="Times New Roman"/>
              <a:cs typeface="Times New Roman"/>
            </a:endParaRPr>
          </a:p>
        </p:txBody>
      </p:sp>
      <p:sp>
        <p:nvSpPr>
          <p:cNvPr id="25" name="object 25"/>
          <p:cNvSpPr txBox="1"/>
          <p:nvPr/>
        </p:nvSpPr>
        <p:spPr>
          <a:xfrm>
            <a:off x="5241163" y="2873755"/>
            <a:ext cx="2163445" cy="299720"/>
          </a:xfrm>
          <a:prstGeom prst="rect">
            <a:avLst/>
          </a:prstGeom>
        </p:spPr>
        <p:txBody>
          <a:bodyPr vert="horz" wrap="square" lIns="0" tIns="12700" rIns="0" bIns="0" rtlCol="0">
            <a:spAutoFit/>
          </a:bodyPr>
          <a:lstStyle/>
          <a:p>
            <a:pPr marL="12700">
              <a:lnSpc>
                <a:spcPct val="100000"/>
              </a:lnSpc>
              <a:spcBef>
                <a:spcPts val="100"/>
              </a:spcBef>
            </a:pPr>
            <a:r>
              <a:rPr sz="1800" spc="-35" dirty="0">
                <a:solidFill>
                  <a:srgbClr val="432B1F"/>
                </a:solidFill>
                <a:latin typeface="Times New Roman"/>
                <a:cs typeface="Times New Roman"/>
              </a:rPr>
              <a:t>Контактные</a:t>
            </a:r>
            <a:r>
              <a:rPr sz="1800" spc="-145" dirty="0">
                <a:solidFill>
                  <a:srgbClr val="432B1F"/>
                </a:solidFill>
                <a:latin typeface="Times New Roman"/>
                <a:cs typeface="Times New Roman"/>
              </a:rPr>
              <a:t> </a:t>
            </a:r>
            <a:r>
              <a:rPr sz="1800" spc="-5" dirty="0">
                <a:solidFill>
                  <a:srgbClr val="432B1F"/>
                </a:solidFill>
                <a:latin typeface="Times New Roman"/>
                <a:cs typeface="Times New Roman"/>
              </a:rPr>
              <a:t>телефоны</a:t>
            </a:r>
            <a:endParaRPr sz="1800">
              <a:latin typeface="Times New Roman"/>
              <a:cs typeface="Times New Roman"/>
            </a:endParaRPr>
          </a:p>
        </p:txBody>
      </p:sp>
      <p:sp>
        <p:nvSpPr>
          <p:cNvPr id="26" name="object 26"/>
          <p:cNvSpPr txBox="1"/>
          <p:nvPr/>
        </p:nvSpPr>
        <p:spPr>
          <a:xfrm>
            <a:off x="8375650" y="2873755"/>
            <a:ext cx="1298575" cy="574040"/>
          </a:xfrm>
          <a:prstGeom prst="rect">
            <a:avLst/>
          </a:prstGeom>
        </p:spPr>
        <p:txBody>
          <a:bodyPr vert="horz" wrap="square" lIns="0" tIns="12700" rIns="0" bIns="0" rtlCol="0">
            <a:spAutoFit/>
          </a:bodyPr>
          <a:lstStyle/>
          <a:p>
            <a:pPr marL="12700">
              <a:lnSpc>
                <a:spcPct val="100000"/>
              </a:lnSpc>
              <a:spcBef>
                <a:spcPts val="100"/>
              </a:spcBef>
            </a:pPr>
            <a:r>
              <a:rPr sz="1800" spc="-60" dirty="0">
                <a:solidFill>
                  <a:srgbClr val="432B1F"/>
                </a:solidFill>
                <a:latin typeface="Times New Roman"/>
                <a:cs typeface="Times New Roman"/>
              </a:rPr>
              <a:t>496-662-48-37</a:t>
            </a:r>
            <a:endParaRPr sz="1800" dirty="0">
              <a:latin typeface="Times New Roman"/>
              <a:cs typeface="Times New Roman"/>
            </a:endParaRPr>
          </a:p>
          <a:p>
            <a:pPr marL="12700">
              <a:lnSpc>
                <a:spcPct val="100000"/>
              </a:lnSpc>
            </a:pPr>
            <a:r>
              <a:rPr sz="1800" spc="-60" dirty="0">
                <a:solidFill>
                  <a:srgbClr val="432B1F"/>
                </a:solidFill>
                <a:latin typeface="Times New Roman"/>
                <a:cs typeface="Times New Roman"/>
              </a:rPr>
              <a:t>496-662-56-62</a:t>
            </a:r>
            <a:endParaRPr sz="1800" dirty="0">
              <a:latin typeface="Times New Roman"/>
              <a:cs typeface="Times New Roman"/>
            </a:endParaRPr>
          </a:p>
        </p:txBody>
      </p:sp>
      <p:sp>
        <p:nvSpPr>
          <p:cNvPr id="27" name="object 27"/>
          <p:cNvSpPr txBox="1"/>
          <p:nvPr/>
        </p:nvSpPr>
        <p:spPr>
          <a:xfrm>
            <a:off x="5241163" y="3513835"/>
            <a:ext cx="2505710" cy="299720"/>
          </a:xfrm>
          <a:prstGeom prst="rect">
            <a:avLst/>
          </a:prstGeom>
        </p:spPr>
        <p:txBody>
          <a:bodyPr vert="horz" wrap="square" lIns="0" tIns="12700" rIns="0" bIns="0" rtlCol="0">
            <a:spAutoFit/>
          </a:bodyPr>
          <a:lstStyle/>
          <a:p>
            <a:pPr marL="12700">
              <a:lnSpc>
                <a:spcPct val="100000"/>
              </a:lnSpc>
              <a:spcBef>
                <a:spcPts val="100"/>
              </a:spcBef>
            </a:pPr>
            <a:r>
              <a:rPr sz="1800" spc="-45" dirty="0">
                <a:solidFill>
                  <a:srgbClr val="432B1F"/>
                </a:solidFill>
                <a:latin typeface="Times New Roman"/>
                <a:cs typeface="Times New Roman"/>
              </a:rPr>
              <a:t>Адрес </a:t>
            </a:r>
            <a:r>
              <a:rPr sz="1800" spc="-15" dirty="0">
                <a:solidFill>
                  <a:srgbClr val="432B1F"/>
                </a:solidFill>
                <a:latin typeface="Times New Roman"/>
                <a:cs typeface="Times New Roman"/>
              </a:rPr>
              <a:t>электронной</a:t>
            </a:r>
            <a:r>
              <a:rPr sz="1800" spc="-155" dirty="0">
                <a:solidFill>
                  <a:srgbClr val="432B1F"/>
                </a:solidFill>
                <a:latin typeface="Times New Roman"/>
                <a:cs typeface="Times New Roman"/>
              </a:rPr>
              <a:t> </a:t>
            </a:r>
            <a:r>
              <a:rPr sz="1800" spc="-25" dirty="0">
                <a:solidFill>
                  <a:srgbClr val="432B1F"/>
                </a:solidFill>
                <a:latin typeface="Times New Roman"/>
                <a:cs typeface="Times New Roman"/>
              </a:rPr>
              <a:t>почты</a:t>
            </a:r>
            <a:endParaRPr sz="1800">
              <a:latin typeface="Times New Roman"/>
              <a:cs typeface="Times New Roman"/>
            </a:endParaRPr>
          </a:p>
        </p:txBody>
      </p:sp>
      <p:sp>
        <p:nvSpPr>
          <p:cNvPr id="28" name="object 28"/>
          <p:cNvSpPr txBox="1"/>
          <p:nvPr/>
        </p:nvSpPr>
        <p:spPr>
          <a:xfrm>
            <a:off x="8375650" y="3513835"/>
            <a:ext cx="1304925" cy="299720"/>
          </a:xfrm>
          <a:prstGeom prst="rect">
            <a:avLst/>
          </a:prstGeom>
        </p:spPr>
        <p:txBody>
          <a:bodyPr vert="horz" wrap="square" lIns="0" tIns="12700" rIns="0" bIns="0" rtlCol="0">
            <a:spAutoFit/>
          </a:bodyPr>
          <a:lstStyle/>
          <a:p>
            <a:pPr marL="12700">
              <a:lnSpc>
                <a:spcPct val="100000"/>
              </a:lnSpc>
              <a:spcBef>
                <a:spcPts val="100"/>
              </a:spcBef>
            </a:pPr>
            <a:r>
              <a:rPr sz="1800" u="sng" spc="-40" dirty="0">
                <a:solidFill>
                  <a:srgbClr val="432B1F"/>
                </a:solidFill>
                <a:uFill>
                  <a:solidFill>
                    <a:srgbClr val="432B1F"/>
                  </a:solidFill>
                </a:uFill>
                <a:latin typeface="Times New Roman"/>
                <a:cs typeface="Times New Roman"/>
                <a:hlinkClick r:id="rId2"/>
              </a:rPr>
              <a:t>zarfu@mail.ru</a:t>
            </a:r>
            <a:endParaRPr sz="1800">
              <a:latin typeface="Times New Roman"/>
              <a:cs typeface="Times New Roman"/>
            </a:endParaRPr>
          </a:p>
        </p:txBody>
      </p:sp>
      <p:sp>
        <p:nvSpPr>
          <p:cNvPr id="29" name="object 29"/>
          <p:cNvSpPr txBox="1"/>
          <p:nvPr/>
        </p:nvSpPr>
        <p:spPr>
          <a:xfrm>
            <a:off x="5241163" y="3879342"/>
            <a:ext cx="1904364"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432B1F"/>
                </a:solidFill>
                <a:latin typeface="Times New Roman"/>
                <a:cs typeface="Times New Roman"/>
              </a:rPr>
              <a:t>Официальный</a:t>
            </a:r>
            <a:r>
              <a:rPr sz="1800" spc="-30" dirty="0">
                <a:solidFill>
                  <a:srgbClr val="432B1F"/>
                </a:solidFill>
                <a:latin typeface="Times New Roman"/>
                <a:cs typeface="Times New Roman"/>
              </a:rPr>
              <a:t> </a:t>
            </a:r>
            <a:r>
              <a:rPr sz="1800" spc="-40" dirty="0">
                <a:solidFill>
                  <a:srgbClr val="432B1F"/>
                </a:solidFill>
                <a:latin typeface="Times New Roman"/>
                <a:cs typeface="Times New Roman"/>
              </a:rPr>
              <a:t>сайт</a:t>
            </a:r>
            <a:endParaRPr sz="1800">
              <a:latin typeface="Times New Roman"/>
              <a:cs typeface="Times New Roman"/>
            </a:endParaRPr>
          </a:p>
        </p:txBody>
      </p:sp>
      <p:sp>
        <p:nvSpPr>
          <p:cNvPr id="30" name="object 30"/>
          <p:cNvSpPr txBox="1"/>
          <p:nvPr/>
        </p:nvSpPr>
        <p:spPr>
          <a:xfrm>
            <a:off x="8375650" y="3879342"/>
            <a:ext cx="1673225" cy="299720"/>
          </a:xfrm>
          <a:prstGeom prst="rect">
            <a:avLst/>
          </a:prstGeom>
        </p:spPr>
        <p:txBody>
          <a:bodyPr vert="horz" wrap="square" lIns="0" tIns="12700" rIns="0" bIns="0" rtlCol="0">
            <a:spAutoFit/>
          </a:bodyPr>
          <a:lstStyle/>
          <a:p>
            <a:pPr marL="12700">
              <a:lnSpc>
                <a:spcPct val="100000"/>
              </a:lnSpc>
              <a:spcBef>
                <a:spcPts val="100"/>
              </a:spcBef>
            </a:pPr>
            <a:r>
              <a:rPr sz="1800" u="sng" spc="20" dirty="0">
                <a:solidFill>
                  <a:srgbClr val="432B1F"/>
                </a:solidFill>
                <a:uFill>
                  <a:solidFill>
                    <a:srgbClr val="432B1F"/>
                  </a:solidFill>
                </a:uFill>
                <a:latin typeface="Times New Roman"/>
                <a:cs typeface="Times New Roman"/>
                <a:hlinkClick r:id="rId3"/>
              </a:rPr>
              <a:t>http://zarrayon.ru</a:t>
            </a:r>
            <a:endParaRPr sz="1800" dirty="0">
              <a:latin typeface="Times New Roman"/>
              <a:cs typeface="Times New Roman"/>
            </a:endParaRPr>
          </a:p>
        </p:txBody>
      </p:sp>
      <p:sp>
        <p:nvSpPr>
          <p:cNvPr id="31" name="object 31"/>
          <p:cNvSpPr txBox="1"/>
          <p:nvPr/>
        </p:nvSpPr>
        <p:spPr>
          <a:xfrm>
            <a:off x="5241163" y="4245102"/>
            <a:ext cx="1381760" cy="299720"/>
          </a:xfrm>
          <a:prstGeom prst="rect">
            <a:avLst/>
          </a:prstGeom>
        </p:spPr>
        <p:txBody>
          <a:bodyPr vert="horz" wrap="square" lIns="0" tIns="12700" rIns="0" bIns="0" rtlCol="0">
            <a:spAutoFit/>
          </a:bodyPr>
          <a:lstStyle/>
          <a:p>
            <a:pPr marL="12700">
              <a:lnSpc>
                <a:spcPct val="100000"/>
              </a:lnSpc>
              <a:spcBef>
                <a:spcPts val="100"/>
              </a:spcBef>
            </a:pPr>
            <a:r>
              <a:rPr sz="1800" spc="-40" dirty="0">
                <a:solidFill>
                  <a:srgbClr val="432B1F"/>
                </a:solidFill>
                <a:latin typeface="Times New Roman"/>
                <a:cs typeface="Times New Roman"/>
              </a:rPr>
              <a:t>Режим</a:t>
            </a:r>
            <a:r>
              <a:rPr sz="1800" spc="-130" dirty="0">
                <a:solidFill>
                  <a:srgbClr val="432B1F"/>
                </a:solidFill>
                <a:latin typeface="Times New Roman"/>
                <a:cs typeface="Times New Roman"/>
              </a:rPr>
              <a:t> </a:t>
            </a:r>
            <a:r>
              <a:rPr sz="1800" spc="-35" dirty="0">
                <a:solidFill>
                  <a:srgbClr val="432B1F"/>
                </a:solidFill>
                <a:latin typeface="Times New Roman"/>
                <a:cs typeface="Times New Roman"/>
              </a:rPr>
              <a:t>работы</a:t>
            </a:r>
            <a:endParaRPr sz="1800">
              <a:latin typeface="Times New Roman"/>
              <a:cs typeface="Times New Roman"/>
            </a:endParaRPr>
          </a:p>
        </p:txBody>
      </p:sp>
      <p:sp>
        <p:nvSpPr>
          <p:cNvPr id="32" name="object 32"/>
          <p:cNvSpPr txBox="1"/>
          <p:nvPr/>
        </p:nvSpPr>
        <p:spPr>
          <a:xfrm>
            <a:off x="8375649" y="4245102"/>
            <a:ext cx="3134233" cy="1674817"/>
          </a:xfrm>
          <a:prstGeom prst="rect">
            <a:avLst/>
          </a:prstGeom>
        </p:spPr>
        <p:txBody>
          <a:bodyPr vert="horz" wrap="square" lIns="0" tIns="12700" rIns="0" bIns="0" rtlCol="0">
            <a:spAutoFit/>
          </a:bodyPr>
          <a:lstStyle/>
          <a:p>
            <a:pPr marL="12700" marR="563880">
              <a:lnSpc>
                <a:spcPct val="100000"/>
              </a:lnSpc>
              <a:spcBef>
                <a:spcPts val="100"/>
              </a:spcBef>
            </a:pPr>
            <a:r>
              <a:rPr sz="1800" spc="-10" dirty="0">
                <a:solidFill>
                  <a:srgbClr val="432B1F"/>
                </a:solidFill>
                <a:latin typeface="Times New Roman"/>
                <a:cs typeface="Times New Roman"/>
              </a:rPr>
              <a:t>понедельник-  пятница: </a:t>
            </a:r>
            <a:r>
              <a:rPr sz="1800" dirty="0">
                <a:solidFill>
                  <a:srgbClr val="432B1F"/>
                </a:solidFill>
                <a:latin typeface="Times New Roman"/>
                <a:cs typeface="Times New Roman"/>
              </a:rPr>
              <a:t>с </a:t>
            </a:r>
            <a:r>
              <a:rPr sz="1800" spc="-45" dirty="0">
                <a:solidFill>
                  <a:srgbClr val="432B1F"/>
                </a:solidFill>
                <a:latin typeface="Times New Roman"/>
                <a:cs typeface="Times New Roman"/>
              </a:rPr>
              <a:t>8.00</a:t>
            </a:r>
            <a:r>
              <a:rPr sz="1800" spc="-265" dirty="0">
                <a:solidFill>
                  <a:srgbClr val="432B1F"/>
                </a:solidFill>
                <a:latin typeface="Times New Roman"/>
                <a:cs typeface="Times New Roman"/>
              </a:rPr>
              <a:t> </a:t>
            </a:r>
            <a:r>
              <a:rPr sz="1800" spc="-40" dirty="0">
                <a:solidFill>
                  <a:srgbClr val="432B1F"/>
                </a:solidFill>
                <a:latin typeface="Times New Roman"/>
                <a:cs typeface="Times New Roman"/>
              </a:rPr>
              <a:t>до  </a:t>
            </a:r>
            <a:r>
              <a:rPr sz="1800" spc="-50" dirty="0">
                <a:solidFill>
                  <a:srgbClr val="432B1F"/>
                </a:solidFill>
                <a:latin typeface="Times New Roman"/>
                <a:cs typeface="Times New Roman"/>
              </a:rPr>
              <a:t>17.00</a:t>
            </a:r>
            <a:r>
              <a:rPr sz="1800" spc="-50" dirty="0" smtClean="0">
                <a:solidFill>
                  <a:srgbClr val="432B1F"/>
                </a:solidFill>
                <a:latin typeface="Times New Roman"/>
                <a:cs typeface="Times New Roman"/>
              </a:rPr>
              <a:t>,</a:t>
            </a:r>
            <a:r>
              <a:rPr lang="ru-RU" sz="1800" spc="-50" dirty="0" smtClean="0">
                <a:solidFill>
                  <a:srgbClr val="432B1F"/>
                </a:solidFill>
                <a:latin typeface="Times New Roman"/>
                <a:cs typeface="Times New Roman"/>
              </a:rPr>
              <a:t> личный прием </a:t>
            </a:r>
            <a:r>
              <a:rPr lang="ru-RU" spc="-50" dirty="0" smtClean="0">
                <a:solidFill>
                  <a:srgbClr val="432B1F"/>
                </a:solidFill>
                <a:latin typeface="Times New Roman"/>
                <a:cs typeface="Times New Roman"/>
              </a:rPr>
              <a:t>вторник с </a:t>
            </a:r>
            <a:r>
              <a:rPr lang="ru-RU" spc="-50" dirty="0">
                <a:solidFill>
                  <a:srgbClr val="432B1F"/>
                </a:solidFill>
                <a:latin typeface="Times New Roman"/>
                <a:cs typeface="Times New Roman"/>
              </a:rPr>
              <a:t>9</a:t>
            </a:r>
            <a:r>
              <a:rPr lang="ru-RU" sz="1800" spc="-50" dirty="0" smtClean="0">
                <a:solidFill>
                  <a:srgbClr val="432B1F"/>
                </a:solidFill>
                <a:latin typeface="Times New Roman"/>
                <a:cs typeface="Times New Roman"/>
              </a:rPr>
              <a:t>.00 до </a:t>
            </a:r>
            <a:r>
              <a:rPr lang="ru-RU" spc="-50" dirty="0" smtClean="0">
                <a:solidFill>
                  <a:srgbClr val="432B1F"/>
                </a:solidFill>
                <a:latin typeface="Times New Roman"/>
                <a:cs typeface="Times New Roman"/>
              </a:rPr>
              <a:t>12</a:t>
            </a:r>
            <a:r>
              <a:rPr lang="ru-RU" sz="1800" spc="-50" dirty="0" smtClean="0">
                <a:solidFill>
                  <a:srgbClr val="432B1F"/>
                </a:solidFill>
                <a:latin typeface="Times New Roman"/>
                <a:cs typeface="Times New Roman"/>
              </a:rPr>
              <a:t>.00</a:t>
            </a:r>
            <a:endParaRPr sz="1800" dirty="0">
              <a:latin typeface="Times New Roman"/>
              <a:cs typeface="Times New Roman"/>
            </a:endParaRPr>
          </a:p>
          <a:p>
            <a:pPr marL="12700" marR="5080">
              <a:lnSpc>
                <a:spcPct val="100000"/>
              </a:lnSpc>
            </a:pPr>
            <a:r>
              <a:rPr sz="1800" spc="-35" dirty="0">
                <a:solidFill>
                  <a:srgbClr val="432B1F"/>
                </a:solidFill>
                <a:latin typeface="Times New Roman"/>
                <a:cs typeface="Times New Roman"/>
              </a:rPr>
              <a:t>перерыв </a:t>
            </a:r>
            <a:r>
              <a:rPr sz="1800" dirty="0">
                <a:solidFill>
                  <a:srgbClr val="432B1F"/>
                </a:solidFill>
                <a:latin typeface="Times New Roman"/>
                <a:cs typeface="Times New Roman"/>
              </a:rPr>
              <a:t>с </a:t>
            </a:r>
            <a:r>
              <a:rPr sz="1800" spc="-50" dirty="0">
                <a:solidFill>
                  <a:srgbClr val="432B1F"/>
                </a:solidFill>
                <a:latin typeface="Times New Roman"/>
                <a:cs typeface="Times New Roman"/>
              </a:rPr>
              <a:t>12.00 </a:t>
            </a:r>
            <a:r>
              <a:rPr sz="1800" spc="-20" dirty="0">
                <a:solidFill>
                  <a:srgbClr val="432B1F"/>
                </a:solidFill>
                <a:latin typeface="Times New Roman"/>
                <a:cs typeface="Times New Roman"/>
              </a:rPr>
              <a:t>до</a:t>
            </a:r>
            <a:r>
              <a:rPr sz="1800" spc="-320" dirty="0">
                <a:solidFill>
                  <a:srgbClr val="432B1F"/>
                </a:solidFill>
                <a:latin typeface="Times New Roman"/>
                <a:cs typeface="Times New Roman"/>
              </a:rPr>
              <a:t> </a:t>
            </a:r>
            <a:r>
              <a:rPr sz="1800" spc="-65" dirty="0">
                <a:solidFill>
                  <a:srgbClr val="432B1F"/>
                </a:solidFill>
                <a:latin typeface="Times New Roman"/>
                <a:cs typeface="Times New Roman"/>
              </a:rPr>
              <a:t>13.00;  </a:t>
            </a:r>
            <a:r>
              <a:rPr sz="1800" spc="-45" dirty="0">
                <a:solidFill>
                  <a:srgbClr val="432B1F"/>
                </a:solidFill>
                <a:latin typeface="Times New Roman"/>
                <a:cs typeface="Times New Roman"/>
              </a:rPr>
              <a:t>суббота, воскресенье-  </a:t>
            </a:r>
            <a:r>
              <a:rPr sz="1800" spc="-35" dirty="0">
                <a:solidFill>
                  <a:srgbClr val="432B1F"/>
                </a:solidFill>
                <a:latin typeface="Times New Roman"/>
                <a:cs typeface="Times New Roman"/>
              </a:rPr>
              <a:t>выходной</a:t>
            </a:r>
            <a:endParaRPr sz="1800" dirty="0">
              <a:latin typeface="Times New Roman"/>
              <a:cs typeface="Times New Roman"/>
            </a:endParaRPr>
          </a:p>
        </p:txBody>
      </p:sp>
      <p:sp>
        <p:nvSpPr>
          <p:cNvPr id="33" name="object 33"/>
          <p:cNvSpPr txBox="1"/>
          <p:nvPr/>
        </p:nvSpPr>
        <p:spPr>
          <a:xfrm>
            <a:off x="5241163" y="5919927"/>
            <a:ext cx="2688590" cy="299720"/>
          </a:xfrm>
          <a:prstGeom prst="rect">
            <a:avLst/>
          </a:prstGeom>
        </p:spPr>
        <p:txBody>
          <a:bodyPr vert="horz" wrap="square" lIns="0" tIns="12700" rIns="0" bIns="0" rtlCol="0">
            <a:spAutoFit/>
          </a:bodyPr>
          <a:lstStyle/>
          <a:p>
            <a:pPr marL="12700">
              <a:lnSpc>
                <a:spcPct val="100000"/>
              </a:lnSpc>
              <a:spcBef>
                <a:spcPts val="100"/>
              </a:spcBef>
            </a:pPr>
            <a:r>
              <a:rPr sz="1800" spc="-35" dirty="0">
                <a:latin typeface="Times New Roman"/>
                <a:cs typeface="Times New Roman"/>
              </a:rPr>
              <a:t>Ответственный </a:t>
            </a:r>
            <a:r>
              <a:rPr sz="1800" spc="-30" dirty="0">
                <a:latin typeface="Times New Roman"/>
                <a:cs typeface="Times New Roman"/>
              </a:rPr>
              <a:t>за</a:t>
            </a:r>
            <a:r>
              <a:rPr sz="1800" spc="-100" dirty="0">
                <a:latin typeface="Times New Roman"/>
                <a:cs typeface="Times New Roman"/>
              </a:rPr>
              <a:t> </a:t>
            </a:r>
            <a:r>
              <a:rPr sz="1800" spc="-5" dirty="0">
                <a:latin typeface="Times New Roman"/>
                <a:cs typeface="Times New Roman"/>
              </a:rPr>
              <a:t>брошюру</a:t>
            </a:r>
            <a:endParaRPr sz="1800">
              <a:latin typeface="Times New Roman"/>
              <a:cs typeface="Times New Roman"/>
            </a:endParaRPr>
          </a:p>
        </p:txBody>
      </p:sp>
      <p:sp>
        <p:nvSpPr>
          <p:cNvPr id="34" name="object 34"/>
          <p:cNvSpPr txBox="1"/>
          <p:nvPr/>
        </p:nvSpPr>
        <p:spPr>
          <a:xfrm>
            <a:off x="8375650" y="5919927"/>
            <a:ext cx="1426210" cy="574040"/>
          </a:xfrm>
          <a:prstGeom prst="rect">
            <a:avLst/>
          </a:prstGeom>
        </p:spPr>
        <p:txBody>
          <a:bodyPr vert="horz" wrap="square" lIns="0" tIns="12700" rIns="0" bIns="0" rtlCol="0">
            <a:spAutoFit/>
          </a:bodyPr>
          <a:lstStyle/>
          <a:p>
            <a:pPr marL="12700" marR="5080">
              <a:lnSpc>
                <a:spcPct val="100000"/>
              </a:lnSpc>
              <a:spcBef>
                <a:spcPts val="100"/>
              </a:spcBef>
            </a:pPr>
            <a:r>
              <a:rPr sz="1800" spc="-25" dirty="0">
                <a:solidFill>
                  <a:srgbClr val="432B1F"/>
                </a:solidFill>
                <a:latin typeface="Times New Roman"/>
                <a:cs typeface="Times New Roman"/>
              </a:rPr>
              <a:t>Бзовая </a:t>
            </a:r>
            <a:r>
              <a:rPr sz="1800" spc="-20" dirty="0">
                <a:solidFill>
                  <a:srgbClr val="432B1F"/>
                </a:solidFill>
                <a:latin typeface="Times New Roman"/>
                <a:cs typeface="Times New Roman"/>
              </a:rPr>
              <a:t>Алла  </a:t>
            </a:r>
            <a:r>
              <a:rPr sz="1800" spc="-25" dirty="0">
                <a:solidFill>
                  <a:srgbClr val="432B1F"/>
                </a:solidFill>
                <a:latin typeface="Times New Roman"/>
                <a:cs typeface="Times New Roman"/>
              </a:rPr>
              <a:t>Вл</a:t>
            </a:r>
            <a:r>
              <a:rPr sz="1800" spc="-20" dirty="0">
                <a:solidFill>
                  <a:srgbClr val="432B1F"/>
                </a:solidFill>
                <a:latin typeface="Times New Roman"/>
                <a:cs typeface="Times New Roman"/>
              </a:rPr>
              <a:t>а</a:t>
            </a:r>
            <a:r>
              <a:rPr sz="1800" spc="-30" dirty="0">
                <a:solidFill>
                  <a:srgbClr val="432B1F"/>
                </a:solidFill>
                <a:latin typeface="Times New Roman"/>
                <a:cs typeface="Times New Roman"/>
              </a:rPr>
              <a:t>ди</a:t>
            </a:r>
            <a:r>
              <a:rPr sz="1800" spc="-25" dirty="0">
                <a:solidFill>
                  <a:srgbClr val="432B1F"/>
                </a:solidFill>
                <a:latin typeface="Times New Roman"/>
                <a:cs typeface="Times New Roman"/>
              </a:rPr>
              <a:t>м</a:t>
            </a:r>
            <a:r>
              <a:rPr sz="1800" spc="-30" dirty="0">
                <a:solidFill>
                  <a:srgbClr val="432B1F"/>
                </a:solidFill>
                <a:latin typeface="Times New Roman"/>
                <a:cs typeface="Times New Roman"/>
              </a:rPr>
              <a:t>и</a:t>
            </a:r>
            <a:r>
              <a:rPr sz="1800" spc="-25" dirty="0">
                <a:solidFill>
                  <a:srgbClr val="432B1F"/>
                </a:solidFill>
                <a:latin typeface="Times New Roman"/>
                <a:cs typeface="Times New Roman"/>
              </a:rPr>
              <a:t>ров</a:t>
            </a:r>
            <a:r>
              <a:rPr sz="1800" spc="-30" dirty="0">
                <a:solidFill>
                  <a:srgbClr val="432B1F"/>
                </a:solidFill>
                <a:latin typeface="Times New Roman"/>
                <a:cs typeface="Times New Roman"/>
              </a:rPr>
              <a:t>н</a:t>
            </a:r>
            <a:r>
              <a:rPr sz="1800" dirty="0">
                <a:solidFill>
                  <a:srgbClr val="432B1F"/>
                </a:solidFill>
                <a:latin typeface="Times New Roman"/>
                <a:cs typeface="Times New Roman"/>
              </a:rPr>
              <a:t>а</a:t>
            </a:r>
            <a:endParaRPr sz="1800">
              <a:latin typeface="Times New Roman"/>
              <a:cs typeface="Times New Roman"/>
            </a:endParaRPr>
          </a:p>
        </p:txBody>
      </p:sp>
      <p:grpSp>
        <p:nvGrpSpPr>
          <p:cNvPr id="35" name="object 35"/>
          <p:cNvGrpSpPr/>
          <p:nvPr/>
        </p:nvGrpSpPr>
        <p:grpSpPr>
          <a:xfrm>
            <a:off x="0" y="2150364"/>
            <a:ext cx="12192000" cy="4014470"/>
            <a:chOff x="0" y="2150364"/>
            <a:chExt cx="12192000" cy="4014470"/>
          </a:xfrm>
        </p:grpSpPr>
        <p:sp>
          <p:nvSpPr>
            <p:cNvPr id="36" name="object 36"/>
            <p:cNvSpPr/>
            <p:nvPr/>
          </p:nvSpPr>
          <p:spPr>
            <a:xfrm>
              <a:off x="0" y="3153156"/>
              <a:ext cx="762000" cy="606552"/>
            </a:xfrm>
            <a:prstGeom prst="rect">
              <a:avLst/>
            </a:prstGeom>
            <a:blipFill>
              <a:blip r:embed="rId4" cstate="print"/>
              <a:stretch>
                <a:fillRect/>
              </a:stretch>
            </a:blipFill>
          </p:spPr>
          <p:txBody>
            <a:bodyPr wrap="square" lIns="0" tIns="0" rIns="0" bIns="0" rtlCol="0"/>
            <a:lstStyle/>
            <a:p>
              <a:endParaRPr/>
            </a:p>
          </p:txBody>
        </p:sp>
        <p:sp>
          <p:nvSpPr>
            <p:cNvPr id="37" name="object 37"/>
            <p:cNvSpPr/>
            <p:nvPr/>
          </p:nvSpPr>
          <p:spPr>
            <a:xfrm>
              <a:off x="11437619" y="3153156"/>
              <a:ext cx="754379" cy="606552"/>
            </a:xfrm>
            <a:prstGeom prst="rect">
              <a:avLst/>
            </a:prstGeom>
            <a:blipFill>
              <a:blip r:embed="rId5" cstate="print"/>
              <a:stretch>
                <a:fillRect/>
              </a:stretch>
            </a:blipFill>
          </p:spPr>
          <p:txBody>
            <a:bodyPr wrap="square" lIns="0" tIns="0" rIns="0" bIns="0" rtlCol="0"/>
            <a:lstStyle/>
            <a:p>
              <a:endParaRPr/>
            </a:p>
          </p:txBody>
        </p:sp>
        <p:sp>
          <p:nvSpPr>
            <p:cNvPr id="38" name="object 38"/>
            <p:cNvSpPr/>
            <p:nvPr/>
          </p:nvSpPr>
          <p:spPr>
            <a:xfrm>
              <a:off x="827532" y="2150364"/>
              <a:ext cx="4273296" cy="3063239"/>
            </a:xfrm>
            <a:prstGeom prst="rect">
              <a:avLst/>
            </a:prstGeom>
            <a:blipFill>
              <a:blip r:embed="rId6" cstate="print"/>
              <a:stretch>
                <a:fillRect/>
              </a:stretch>
            </a:blipFill>
          </p:spPr>
          <p:txBody>
            <a:bodyPr wrap="square" lIns="0" tIns="0" rIns="0" bIns="0" rtlCol="0"/>
            <a:lstStyle/>
            <a:p>
              <a:endParaRPr/>
            </a:p>
          </p:txBody>
        </p:sp>
        <p:sp>
          <p:nvSpPr>
            <p:cNvPr id="39" name="object 39"/>
            <p:cNvSpPr/>
            <p:nvPr/>
          </p:nvSpPr>
          <p:spPr>
            <a:xfrm>
              <a:off x="1066800" y="5248656"/>
              <a:ext cx="2702052" cy="915924"/>
            </a:xfrm>
            <a:prstGeom prst="rect">
              <a:avLst/>
            </a:prstGeom>
            <a:blipFill>
              <a:blip r:embed="rId7" cstate="print"/>
              <a:stretch>
                <a:fillRect/>
              </a:stretch>
            </a:blipFill>
          </p:spPr>
          <p:txBody>
            <a:bodyPr wrap="square" lIns="0" tIns="0" rIns="0" bIns="0" rtlCol="0"/>
            <a:lstStyle/>
            <a:p>
              <a:endParaRPr/>
            </a:p>
          </p:txBody>
        </p:sp>
        <p:sp>
          <p:nvSpPr>
            <p:cNvPr id="40" name="object 40"/>
            <p:cNvSpPr/>
            <p:nvPr/>
          </p:nvSpPr>
          <p:spPr>
            <a:xfrm>
              <a:off x="3829811" y="5373624"/>
              <a:ext cx="958596" cy="768096"/>
            </a:xfrm>
            <a:prstGeom prst="rect">
              <a:avLst/>
            </a:prstGeom>
            <a:blipFill>
              <a:blip r:embed="rId8" cstate="print"/>
              <a:stretch>
                <a:fillRect/>
              </a:stretch>
            </a:blipFill>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224020797"/>
              </p:ext>
            </p:extLst>
          </p:nvPr>
        </p:nvGraphicFramePr>
        <p:xfrm>
          <a:off x="381000" y="903010"/>
          <a:ext cx="11353800" cy="5650190"/>
        </p:xfrm>
        <a:graphic>
          <a:graphicData uri="http://schemas.openxmlformats.org/drawingml/2006/table">
            <a:tbl>
              <a:tblPr/>
              <a:tblGrid>
                <a:gridCol w="2618922"/>
                <a:gridCol w="5032435"/>
                <a:gridCol w="1258112"/>
                <a:gridCol w="1258112"/>
                <a:gridCol w="1186219"/>
              </a:tblGrid>
              <a:tr h="1178601">
                <a:tc>
                  <a:txBody>
                    <a:bodyPr/>
                    <a:lstStyle/>
                    <a:p>
                      <a:pPr algn="ctr" fontAlgn="ctr"/>
                      <a:r>
                        <a:rPr lang="ru-RU" sz="1050" b="0" i="0" u="none" strike="noStrike" dirty="0">
                          <a:solidFill>
                            <a:srgbClr val="000000"/>
                          </a:solidFill>
                          <a:effectLst/>
                          <a:latin typeface="Arial" panose="020B0604020202020204" pitchFamily="34" charset="0"/>
                        </a:rPr>
                        <a:t>1 01 02 030 01 0000 110</a:t>
                      </a:r>
                    </a:p>
                  </a:txBody>
                  <a:tcPr marL="6065" marR="6065" marT="60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на доходы физических лиц с доходов, полученных физическими лицами в соответствии со статьей 228 Налогового кодекса Российской Федерации (за исключением доходов от долевого участия в организации, полученных физическим лицом - налоговым резидентом Российской Федерации в виде дивидендов)</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14,300</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14,442</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100.99 </a:t>
                      </a:r>
                    </a:p>
                  </a:txBody>
                  <a:tcPr marL="6065" marR="6065" marT="60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6494">
                <a:tc>
                  <a:txBody>
                    <a:bodyPr/>
                    <a:lstStyle/>
                    <a:p>
                      <a:pPr algn="ctr" fontAlgn="ctr"/>
                      <a:r>
                        <a:rPr lang="ru-RU" sz="1050" b="0" i="0" u="none" strike="noStrike" dirty="0">
                          <a:solidFill>
                            <a:srgbClr val="000000"/>
                          </a:solidFill>
                          <a:effectLst/>
                          <a:latin typeface="Arial" panose="020B0604020202020204" pitchFamily="34" charset="0"/>
                        </a:rPr>
                        <a:t>1 01 02 030 01 1000 110</a:t>
                      </a:r>
                    </a:p>
                  </a:txBody>
                  <a:tcPr marL="6065" marR="6065" marT="60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dirty="0">
                          <a:solidFill>
                            <a:srgbClr val="000000"/>
                          </a:solidFill>
                          <a:effectLst/>
                          <a:latin typeface="Arial" panose="020B0604020202020204" pitchFamily="34" charset="0"/>
                        </a:rPr>
                        <a:t>Налог на доходы физических лиц с доходов, полученных физическими лицами в соответствии со статьей 228 Налогового кодекса Российской Федерации (за исключением доходов от долевого участия в организации, полученных физическим лицом - налоговым резидентом Российской Федерации в виде дивидендов) (сумма платежа (перерасчеты, недоимка и задолженность по соответствующему платежу, в том числе по отмененному)</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14,200</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14,336</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100.96 </a:t>
                      </a:r>
                    </a:p>
                  </a:txBody>
                  <a:tcPr marL="6065" marR="6065" marT="60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6494">
                <a:tc>
                  <a:txBody>
                    <a:bodyPr/>
                    <a:lstStyle/>
                    <a:p>
                      <a:pPr algn="ctr" fontAlgn="ctr"/>
                      <a:r>
                        <a:rPr lang="ru-RU" sz="1050" b="0" i="0" u="none" strike="noStrike">
                          <a:solidFill>
                            <a:srgbClr val="000000"/>
                          </a:solidFill>
                          <a:effectLst/>
                          <a:latin typeface="Arial" panose="020B0604020202020204" pitchFamily="34" charset="0"/>
                        </a:rPr>
                        <a:t>1 01 02 030 01 3000 110</a:t>
                      </a:r>
                    </a:p>
                  </a:txBody>
                  <a:tcPr marL="6065" marR="6065" marT="60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на доходы физических лиц с доходов, полученных физическими лицами в соответствии со статьей 228 Налогового кодекса Российской Федерации (за исключением доходов от долевого участия в организации, полученных физическим лицом - налоговым резидентом Российской Федерации в виде дивидендов) (суммы денежных взысканий (штрафов) по соответствующему платежу согласно законодательству Российской Федерации)</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100</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106</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106.06 </a:t>
                      </a:r>
                    </a:p>
                  </a:txBody>
                  <a:tcPr marL="6065" marR="6065" marT="60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601">
                <a:tc>
                  <a:txBody>
                    <a:bodyPr/>
                    <a:lstStyle/>
                    <a:p>
                      <a:pPr algn="ctr" fontAlgn="ctr"/>
                      <a:r>
                        <a:rPr lang="ru-RU" sz="1050" b="0" i="0" u="none" strike="noStrike">
                          <a:solidFill>
                            <a:srgbClr val="000000"/>
                          </a:solidFill>
                          <a:effectLst/>
                          <a:latin typeface="Arial" panose="020B0604020202020204" pitchFamily="34" charset="0"/>
                        </a:rPr>
                        <a:t>1 01 02 040 01 0000 110</a:t>
                      </a:r>
                    </a:p>
                  </a:txBody>
                  <a:tcPr marL="6065" marR="6065" marT="60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dirty="0">
                          <a:solidFill>
                            <a:srgbClr val="000000"/>
                          </a:solidFill>
                          <a:effectLst/>
                          <a:latin typeface="Arial" panose="020B0604020202020204" pitchFamily="34" charset="0"/>
                        </a:rPr>
                        <a:t>Налог на доходы физических лиц в виде фиксированных авансовых платежей с доходов, полученных физическими лицами, являющимися иностранными гражданами, осуществляющими трудовую деятельность по найму на основании патента в соответствии со статьей 227.1 Налогового кодекса Российской Федерации</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34,426</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35,511</a:t>
                      </a:r>
                    </a:p>
                  </a:txBody>
                  <a:tcPr marL="6065" marR="6065" marT="6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103.15 </a:t>
                      </a:r>
                    </a:p>
                  </a:txBody>
                  <a:tcPr marL="6065" marR="6065" marT="60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533400" y="-20320"/>
            <a:ext cx="11125200" cy="923330"/>
          </a:xfrm>
          <a:prstGeom prst="rect">
            <a:avLst/>
          </a:prstGeom>
        </p:spPr>
        <p:txBody>
          <a:bodyPr wrap="square">
            <a:spAutoFit/>
          </a:bodyPr>
          <a:lstStyle/>
          <a:p>
            <a:pPr algn="ctr"/>
            <a:r>
              <a:rPr lang="ru-RU" b="1" u="sng" dirty="0">
                <a:solidFill>
                  <a:prstClr val="black"/>
                </a:solidFill>
                <a:latin typeface="Calibri Light" panose="020F0302020204030204"/>
                <a:ea typeface="+mj-ea"/>
                <a:cs typeface="+mj-cs"/>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dirty="0"/>
          </a:p>
        </p:txBody>
      </p:sp>
    </p:spTree>
    <p:extLst>
      <p:ext uri="{BB962C8B-B14F-4D97-AF65-F5344CB8AC3E}">
        <p14:creationId xmlns:p14="http://schemas.microsoft.com/office/powerpoint/2010/main" val="430478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152400"/>
            <a:ext cx="11887200" cy="923330"/>
          </a:xfrm>
          <a:prstGeom prst="rect">
            <a:avLst/>
          </a:prstGeom>
        </p:spPr>
        <p:txBody>
          <a:bodyPr wrap="square">
            <a:spAutoFit/>
          </a:bodyPr>
          <a:lstStyle/>
          <a:p>
            <a:pPr algn="ctr"/>
            <a:r>
              <a:rPr lang="ru-RU" b="1" u="sng" dirty="0">
                <a:solidFill>
                  <a:prstClr val="black"/>
                </a:solidFill>
                <a:latin typeface="Calibri Light" panose="020F0302020204030204"/>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3541335909"/>
              </p:ext>
            </p:extLst>
          </p:nvPr>
        </p:nvGraphicFramePr>
        <p:xfrm>
          <a:off x="609600" y="1219200"/>
          <a:ext cx="11049000" cy="5410200"/>
        </p:xfrm>
        <a:graphic>
          <a:graphicData uri="http://schemas.openxmlformats.org/drawingml/2006/table">
            <a:tbl>
              <a:tblPr/>
              <a:tblGrid>
                <a:gridCol w="2548616"/>
                <a:gridCol w="4897341"/>
                <a:gridCol w="1224335"/>
                <a:gridCol w="1224335"/>
                <a:gridCol w="1154373"/>
              </a:tblGrid>
              <a:tr h="1813260">
                <a:tc>
                  <a:txBody>
                    <a:bodyPr/>
                    <a:lstStyle/>
                    <a:p>
                      <a:pPr algn="ctr" fontAlgn="ctr"/>
                      <a:r>
                        <a:rPr lang="ru-RU" sz="1050" b="0" i="0" u="none" strike="noStrike">
                          <a:solidFill>
                            <a:srgbClr val="000000"/>
                          </a:solidFill>
                          <a:effectLst/>
                          <a:latin typeface="Arial" panose="020B0604020202020204" pitchFamily="34" charset="0"/>
                        </a:rPr>
                        <a:t>1 01 02 080 01 1000 110</a:t>
                      </a:r>
                    </a:p>
                  </a:txBody>
                  <a:tcPr marL="5009" marR="5009" marT="50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на доходы физических лиц в части суммы налога, превышающей 650 000 рублей, относящейся к части налоговой базы, превышающей 5 000 000 рублей (за исключением налога на доходы физических лиц с сумм прибыли контролируемой иностранной компании, в том числе фиксированной прибыли контролируемой иностранной компании, а также налога на доходы физических лиц в отношении доходов от долевого участия в организации, полученных физическим лицом - налоговым резидентом Российской Федерации в виде дивидендов) (сумма платежа (перерасчеты, недоимка и задолженность по соответствующему платежу, в том числе по отмененному)</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5,889</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5,962</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101.24 </a:t>
                      </a:r>
                    </a:p>
                  </a:txBody>
                  <a:tcPr marL="5009" marR="5009" marT="500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5219">
                <a:tc>
                  <a:txBody>
                    <a:bodyPr/>
                    <a:lstStyle/>
                    <a:p>
                      <a:pPr algn="ctr" fontAlgn="ctr"/>
                      <a:r>
                        <a:rPr lang="ru-RU" sz="1050" b="0" i="0" u="none" strike="noStrike">
                          <a:solidFill>
                            <a:srgbClr val="000000"/>
                          </a:solidFill>
                          <a:effectLst/>
                          <a:latin typeface="Arial" panose="020B0604020202020204" pitchFamily="34" charset="0"/>
                        </a:rPr>
                        <a:t>1 01 02 130 01 0000 110</a:t>
                      </a:r>
                    </a:p>
                  </a:txBody>
                  <a:tcPr marL="5009" marR="5009" marT="50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на доходы физических лиц в отношении доходов от долевого участия в организации, полученных физическим лицом - налоговым резидентом Российской Федерации в виде дивидендов (в части суммы налога, не превышающей 650 000 рублей)</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3,400</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3,959</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116.45 </a:t>
                      </a:r>
                    </a:p>
                  </a:txBody>
                  <a:tcPr marL="5009" marR="5009" marT="500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3251">
                <a:tc>
                  <a:txBody>
                    <a:bodyPr/>
                    <a:lstStyle/>
                    <a:p>
                      <a:pPr algn="ctr" fontAlgn="ctr"/>
                      <a:r>
                        <a:rPr lang="ru-RU" sz="1050" b="0" i="0" u="none" strike="noStrike">
                          <a:solidFill>
                            <a:srgbClr val="000000"/>
                          </a:solidFill>
                          <a:effectLst/>
                          <a:latin typeface="Arial" panose="020B0604020202020204" pitchFamily="34" charset="0"/>
                        </a:rPr>
                        <a:t>1 01 02 130 01 1000 110</a:t>
                      </a:r>
                    </a:p>
                  </a:txBody>
                  <a:tcPr marL="5009" marR="5009" marT="50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на доходы физических лиц в отношении доходов от долевого участия в организации, полученных физическим лицом - налоговым резидентом Российской Федерации в виде дивидендов (в части суммы налога, не превышающей 650 000 рублей) (сумма платежа (перерасчеты, недоимка и задолженность по соответствующему платежу, в том числе по отмененному)</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3,400</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3,959</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116.45 </a:t>
                      </a:r>
                    </a:p>
                  </a:txBody>
                  <a:tcPr marL="5009" marR="5009" marT="500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5219">
                <a:tc>
                  <a:txBody>
                    <a:bodyPr/>
                    <a:lstStyle/>
                    <a:p>
                      <a:pPr algn="ctr" fontAlgn="ctr"/>
                      <a:r>
                        <a:rPr lang="ru-RU" sz="1050" b="0" i="0" u="none" strike="noStrike">
                          <a:solidFill>
                            <a:srgbClr val="000000"/>
                          </a:solidFill>
                          <a:effectLst/>
                          <a:latin typeface="Arial" panose="020B0604020202020204" pitchFamily="34" charset="0"/>
                        </a:rPr>
                        <a:t>1 01 02 140 01 0000 110</a:t>
                      </a:r>
                    </a:p>
                  </a:txBody>
                  <a:tcPr marL="5009" marR="5009" marT="50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Налог на доходы физических лиц в отношении доходов от долевого участия в организации, полученных физическим лицом - налоговым резидентом Российской Федерации в виде дивидендов (в части суммы налога, превышающей 650 000 рублей)</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5,200</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6,205</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119.32 </a:t>
                      </a:r>
                    </a:p>
                  </a:txBody>
                  <a:tcPr marL="5009" marR="5009" marT="500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3251">
                <a:tc>
                  <a:txBody>
                    <a:bodyPr/>
                    <a:lstStyle/>
                    <a:p>
                      <a:pPr algn="ctr" fontAlgn="ctr"/>
                      <a:r>
                        <a:rPr lang="ru-RU" sz="1050" b="0" i="0" u="none" strike="noStrike">
                          <a:solidFill>
                            <a:srgbClr val="000000"/>
                          </a:solidFill>
                          <a:effectLst/>
                          <a:latin typeface="Arial" panose="020B0604020202020204" pitchFamily="34" charset="0"/>
                        </a:rPr>
                        <a:t>1 01 02 140 01 1000 110</a:t>
                      </a:r>
                    </a:p>
                  </a:txBody>
                  <a:tcPr marL="5009" marR="5009" marT="50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dirty="0">
                          <a:solidFill>
                            <a:srgbClr val="000000"/>
                          </a:solidFill>
                          <a:effectLst/>
                          <a:latin typeface="Arial" panose="020B0604020202020204" pitchFamily="34" charset="0"/>
                        </a:rPr>
                        <a:t>Налог на доходы физических лиц в отношении доходов от долевого участия в организации, полученных физическим лицом - налоговым резидентом Российской Федерации в виде дивидендов (в части суммы налога, превышающей 650 000 рублей) (сумма платежа (перерасчеты, недоимка и задолженность по соответствующему платежу, в том числе по отмененному)</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5,200</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6,205</a:t>
                      </a:r>
                    </a:p>
                  </a:txBody>
                  <a:tcPr marL="5009" marR="5009" marT="5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119.32 </a:t>
                      </a:r>
                    </a:p>
                  </a:txBody>
                  <a:tcPr marL="5009" marR="5009" marT="500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039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152400"/>
            <a:ext cx="11887200" cy="923330"/>
          </a:xfrm>
          <a:prstGeom prst="rect">
            <a:avLst/>
          </a:prstGeom>
        </p:spPr>
        <p:txBody>
          <a:bodyPr wrap="square">
            <a:spAutoFit/>
          </a:bodyPr>
          <a:lstStyle/>
          <a:p>
            <a:pPr algn="ctr"/>
            <a:r>
              <a:rPr lang="ru-RU" b="1" u="sng" dirty="0" smtClean="0">
                <a:solidFill>
                  <a:prstClr val="black"/>
                </a:solidFill>
                <a:latin typeface="Calibri Light" panose="020F0302020204030204"/>
              </a:rPr>
              <a:t>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a:t>
            </a:r>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682785478"/>
              </p:ext>
            </p:extLst>
          </p:nvPr>
        </p:nvGraphicFramePr>
        <p:xfrm>
          <a:off x="685800" y="1219200"/>
          <a:ext cx="11049002" cy="5410200"/>
        </p:xfrm>
        <a:graphic>
          <a:graphicData uri="http://schemas.openxmlformats.org/drawingml/2006/table">
            <a:tbl>
              <a:tblPr/>
              <a:tblGrid>
                <a:gridCol w="2548616"/>
                <a:gridCol w="4897341"/>
                <a:gridCol w="1224336"/>
                <a:gridCol w="1224336"/>
                <a:gridCol w="1154373"/>
              </a:tblGrid>
              <a:tr h="565612">
                <a:tc>
                  <a:txBody>
                    <a:bodyPr/>
                    <a:lstStyle/>
                    <a:p>
                      <a:pPr algn="ctr" fontAlgn="ctr"/>
                      <a:r>
                        <a:rPr lang="ru-RU" sz="1050" b="1" i="0" u="none" strike="noStrike" dirty="0">
                          <a:solidFill>
                            <a:srgbClr val="000000"/>
                          </a:solidFill>
                          <a:effectLst/>
                          <a:latin typeface="Arial" panose="020B0604020202020204" pitchFamily="34" charset="0"/>
                        </a:rPr>
                        <a:t>1 03 00 000 00 0000 000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dirty="0">
                          <a:solidFill>
                            <a:srgbClr val="000000"/>
                          </a:solidFill>
                          <a:effectLst/>
                          <a:latin typeface="Arial" panose="020B0604020202020204" pitchFamily="34" charset="0"/>
                        </a:rPr>
                        <a:t>НАЛОГИ НА ТОВАРЫ (РАБОТЫ, УСЛУГИ), РЕАЛИЗУЕМЫЕ НА ТЕРРИТОРИИ РОССИЙСКОЙ ФЕДЕРАЦИИ</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dirty="0">
                          <a:solidFill>
                            <a:srgbClr val="000000"/>
                          </a:solidFill>
                          <a:effectLst/>
                          <a:latin typeface="Arial" panose="020B0604020202020204" pitchFamily="34" charset="0"/>
                        </a:rPr>
                        <a:t>45,563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dirty="0">
                          <a:solidFill>
                            <a:srgbClr val="000000"/>
                          </a:solidFill>
                          <a:effectLst/>
                          <a:latin typeface="Arial" panose="020B0604020202020204" pitchFamily="34" charset="0"/>
                        </a:rPr>
                        <a:t>46,728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dirty="0">
                          <a:solidFill>
                            <a:srgbClr val="000000"/>
                          </a:solidFill>
                          <a:effectLst/>
                          <a:latin typeface="Arial" panose="020B0604020202020204" pitchFamily="34" charset="0"/>
                        </a:rPr>
                        <a:t>102.56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5612">
                <a:tc>
                  <a:txBody>
                    <a:bodyPr/>
                    <a:lstStyle/>
                    <a:p>
                      <a:pPr algn="ctr" fontAlgn="ctr"/>
                      <a:r>
                        <a:rPr lang="ru-RU" sz="1050" b="1" i="0" u="none" strike="noStrike">
                          <a:solidFill>
                            <a:srgbClr val="000000"/>
                          </a:solidFill>
                          <a:effectLst/>
                          <a:latin typeface="Arial" panose="020B0604020202020204" pitchFamily="34" charset="0"/>
                        </a:rPr>
                        <a:t>1 03 02 000 01 0000 110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1" i="0" u="none" strike="noStrike">
                          <a:solidFill>
                            <a:srgbClr val="000000"/>
                          </a:solidFill>
                          <a:effectLst/>
                          <a:latin typeface="Arial" panose="020B0604020202020204" pitchFamily="34" charset="0"/>
                        </a:rPr>
                        <a:t>Акцизы по подакцизным товарам (продукции), производимым на территории Российской Федерации</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45,563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46,728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1" i="0" u="none" strike="noStrike">
                          <a:solidFill>
                            <a:srgbClr val="000000"/>
                          </a:solidFill>
                          <a:effectLst/>
                          <a:latin typeface="Arial" panose="020B0604020202020204" pitchFamily="34" charset="0"/>
                        </a:rPr>
                        <a:t>102.56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8927">
                <a:tc>
                  <a:txBody>
                    <a:bodyPr/>
                    <a:lstStyle/>
                    <a:p>
                      <a:pPr algn="ctr" fontAlgn="ctr"/>
                      <a:r>
                        <a:rPr lang="ru-RU" sz="1050" b="0" i="0" u="none" strike="noStrike">
                          <a:solidFill>
                            <a:srgbClr val="000000"/>
                          </a:solidFill>
                          <a:effectLst/>
                          <a:latin typeface="Arial" panose="020B0604020202020204" pitchFamily="34" charset="0"/>
                        </a:rPr>
                        <a:t>1 03 02 230 01 0000 110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уплаты акцизов на дизельное топливо,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21,970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24,212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110.21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682">
                <a:tc>
                  <a:txBody>
                    <a:bodyPr/>
                    <a:lstStyle/>
                    <a:p>
                      <a:pPr algn="ctr" fontAlgn="ctr"/>
                      <a:r>
                        <a:rPr lang="ru-RU" sz="1050" b="0" i="0" u="none" strike="noStrike">
                          <a:solidFill>
                            <a:srgbClr val="000000"/>
                          </a:solidFill>
                          <a:effectLst/>
                          <a:latin typeface="Arial" panose="020B0604020202020204" pitchFamily="34" charset="0"/>
                        </a:rPr>
                        <a:t>1 03 02 231 01 0000 110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уплаты акцизов на дизельное топливо,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(по нормативам, установленным федеральным законом о федеральном бюджете в целях формирования дорожных фондов субъектов Российской Федерации)</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21,970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24,212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110.21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3367">
                <a:tc>
                  <a:txBody>
                    <a:bodyPr/>
                    <a:lstStyle/>
                    <a:p>
                      <a:pPr algn="ctr" fontAlgn="ctr"/>
                      <a:r>
                        <a:rPr lang="ru-RU" sz="1050" b="0" i="0" u="none" strike="noStrike">
                          <a:solidFill>
                            <a:srgbClr val="000000"/>
                          </a:solidFill>
                          <a:effectLst/>
                          <a:latin typeface="Arial" panose="020B0604020202020204" pitchFamily="34" charset="0"/>
                        </a:rPr>
                        <a:t>1 03 02 240 01 0000 110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a:solidFill>
                            <a:srgbClr val="000000"/>
                          </a:solidFill>
                          <a:effectLst/>
                          <a:latin typeface="Arial" panose="020B0604020202020204" pitchFamily="34" charset="0"/>
                        </a:rPr>
                        <a:t>Доходы от уплаты акцизов на моторные масла для дизельных и (или) карбюраторных (инжекторных) двигателей,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a:solidFill>
                            <a:srgbClr val="000000"/>
                          </a:solidFill>
                          <a:effectLst/>
                          <a:latin typeface="Arial" panose="020B0604020202020204" pitchFamily="34" charset="0"/>
                        </a:rPr>
                        <a:t>126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050" b="0" i="0" u="none" strike="noStrike" dirty="0">
                          <a:solidFill>
                            <a:srgbClr val="000000"/>
                          </a:solidFill>
                          <a:effectLst/>
                          <a:latin typeface="Arial" panose="020B0604020202020204" pitchFamily="34" charset="0"/>
                        </a:rPr>
                        <a:t>100.36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8935729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18983</TotalTime>
  <Words>15361</Words>
  <Application>Microsoft Office PowerPoint</Application>
  <PresentationFormat>Широкоэкранный</PresentationFormat>
  <Paragraphs>3239</Paragraphs>
  <Slides>65</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65</vt:i4>
      </vt:variant>
    </vt:vector>
  </HeadingPairs>
  <TitlesOfParts>
    <vt:vector size="73" baseType="lpstr">
      <vt:lpstr>Arial</vt:lpstr>
      <vt:lpstr>Calibri</vt:lpstr>
      <vt:lpstr>Calibri Light</vt:lpstr>
      <vt:lpstr>Garamond</vt:lpstr>
      <vt:lpstr>Inter Medium</vt:lpstr>
      <vt:lpstr>Proxima Nova</vt:lpstr>
      <vt:lpstr>Times New Roman</vt:lpstr>
      <vt:lpstr>Тема Office</vt:lpstr>
      <vt:lpstr>          Бюджет для граждан  к проекту решения Совета депутатов городского округа Зарайск «Об исполнении бюджета городского округа Зарайск Московской области за 2023 год» </vt:lpstr>
      <vt:lpstr>Глоссарий</vt:lpstr>
      <vt:lpstr>Информация о выполнении основных показателей социально-экономического развития городского округа Зарайск </vt:lpstr>
      <vt:lpstr>Информация о выполнении основных характеристик бюджета городского округа Зарайск в 2023 году</vt:lpstr>
      <vt:lpstr>Структура доходов бюджета городского округа Зарайск в 2023 году</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Презентация PowerPoint</vt:lpstr>
      <vt:lpstr>Презентация PowerPoint</vt:lpstr>
      <vt:lpstr>Презентация PowerPoint</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 </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 </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 </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 </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 </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объеме и структуре налоговых и неналоговых  доходов, а также межбюджетных трансфертах, поступающих в бюджет городского округа Зарайск Московской области в 2023 году сравнении с плановыми назначениями (тыс.руб.)</vt:lpstr>
      <vt:lpstr>Информация об удельном объеме налоговых и неналоговых доходов бюджета городского округа Зарайск Московской области в расчете на душу населения в сравнении с другими муниципальными образованиями Московской области на 01.01.2024 год (рублей)</vt:lpstr>
      <vt:lpstr>Информация о налоговых льготах и ставках налогов, и об оценке налоговых расходов  в 2023 году</vt:lpstr>
      <vt:lpstr>Информация о налоговых льготах и ставках налогов, и об оценке налоговых расходов  в 2023 году</vt:lpstr>
      <vt:lpstr>Информация о налоговых льготах и ставках налогов, и об оценке налоговых расходов  в 2023 году</vt:lpstr>
      <vt:lpstr>Информация о налоговых льготах и ставках налогов, и об оценке налоговых расходов  в 2023 году</vt:lpstr>
      <vt:lpstr>Информация о налоговых льготах и ставках налогов, и об оценке налоговых расходов  в 2023 году</vt:lpstr>
      <vt:lpstr>Информация о налоговых льготах и ставках налогов, и об оценке налоговых расходов  в 2023 году</vt:lpstr>
      <vt:lpstr>Расходы бюджета Городского округа Зарайск за 2023 год по разделам  и подразделам классификации расходов бюджета (тыс.руб.)</vt:lpstr>
      <vt:lpstr>Расходы бюджета Городского округа Зарайск за 2023 год по разделам  и подразделам классификации расходов бюджета (тыс.руб.)</vt:lpstr>
      <vt:lpstr>Расходы бюджета Городского округа Зарайск за 2023 год по разделам  и подразделам классификации расходов бюджета (тыс.руб.)</vt:lpstr>
      <vt:lpstr>Расходы бюджета городского округа Зарайск  в 2023 году по разделам</vt:lpstr>
      <vt:lpstr>Расходы бюджета городского округа Зарайск  в 2023 году по разделам</vt:lpstr>
      <vt:lpstr>Расходы бюджета городского округа Зарайск  в 2023 году по разделам</vt:lpstr>
      <vt:lpstr>Расходы бюджета городского округа Зарайск за 2023 год в разрезе муниципальных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в разрезе муниципальных программ с указанием достигнутых и плановых целевых программ</vt:lpstr>
      <vt:lpstr>Информация о расходах бюджета  городского округа Зарайск с учетом интересов целевых групп  пользователей за 2023 год</vt:lpstr>
      <vt:lpstr>Информация о расходах бюджета  городского округа Зарайск с учетом интересов целевых групп  пользователей за 2023 год</vt:lpstr>
      <vt:lpstr>Расходы на реализацию национальных проектов в 2023 году</vt:lpstr>
      <vt:lpstr>Информация об общественно значимых проектах, реализуемых на территории городского округа Зарайск в  2023 году.</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об исполнении бюджета</dc:title>
  <dc:creator>user</dc:creator>
  <cp:lastModifiedBy>Алла Бзовая</cp:lastModifiedBy>
  <cp:revision>778</cp:revision>
  <cp:lastPrinted>2024-04-03T13:24:29Z</cp:lastPrinted>
  <dcterms:created xsi:type="dcterms:W3CDTF">2019-12-05T08:17:36Z</dcterms:created>
  <dcterms:modified xsi:type="dcterms:W3CDTF">2024-04-04T06:17:25Z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2019-03-27T00:00:00Z</vt:filetime>
  </property>
  <property fmtid="{D5CDD505-2E9C-101B-9397-08002B2CF9AE}" pid="3" name="Creator">
    <vt:lpwstr>Microsoft® PowerPoint® 2013</vt:lpwstr>
  </property>
  <property fmtid="{D5CDD505-2E9C-101B-9397-08002B2CF9AE}" pid="4" name="LastSaved">
    <vt:filetime>2019-12-05T00:00:00Z</vt:filetime>
  </property>
</Properties>
</file>